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</p:sldIdLst>
  <p:sldSz cx="9144000" cy="5143500" type="screen16x9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5" d="100"/>
          <a:sy n="95" d="100"/>
        </p:scale>
        <p:origin x="-1458" y="-84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B6D04-4116-4917-AE73-E13A25D69A12}" type="datetimeFigureOut">
              <a:rPr lang="sr-Latn-CS" smtClean="0"/>
              <a:pPr/>
              <a:t>26.2.2021.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C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5C120-E1BB-4315-AB8C-3C312C6AD71E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3552B-3A67-4F36-88A0-4AFF5D0B5A8E}" type="datetimeFigureOut">
              <a:rPr lang="sr-Latn-CS" smtClean="0"/>
              <a:pPr/>
              <a:t>26.2.2021.</a:t>
            </a:fld>
            <a:endParaRPr lang="sr-Latn-C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A09A0-B9C1-44B7-B8BA-26524F8D81EE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3552B-3A67-4F36-88A0-4AFF5D0B5A8E}" type="datetimeFigureOut">
              <a:rPr lang="sr-Latn-CS" smtClean="0"/>
              <a:pPr/>
              <a:t>26.2.2021.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A09A0-B9C1-44B7-B8BA-26524F8D81EE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3552B-3A67-4F36-88A0-4AFF5D0B5A8E}" type="datetimeFigureOut">
              <a:rPr lang="sr-Latn-CS" smtClean="0"/>
              <a:pPr/>
              <a:t>26.2.2021.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A09A0-B9C1-44B7-B8BA-26524F8D81EE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3552B-3A67-4F36-88A0-4AFF5D0B5A8E}" type="datetimeFigureOut">
              <a:rPr lang="sr-Latn-CS" smtClean="0"/>
              <a:pPr/>
              <a:t>26.2.2021.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A09A0-B9C1-44B7-B8BA-26524F8D81EE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3552B-3A67-4F36-88A0-4AFF5D0B5A8E}" type="datetimeFigureOut">
              <a:rPr lang="sr-Latn-CS" smtClean="0"/>
              <a:pPr/>
              <a:t>26.2.2021.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A09A0-B9C1-44B7-B8BA-26524F8D81EE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3552B-3A67-4F36-88A0-4AFF5D0B5A8E}" type="datetimeFigureOut">
              <a:rPr lang="sr-Latn-CS" smtClean="0"/>
              <a:pPr/>
              <a:t>26.2.2021.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A09A0-B9C1-44B7-B8BA-26524F8D81EE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3552B-3A67-4F36-88A0-4AFF5D0B5A8E}" type="datetimeFigureOut">
              <a:rPr lang="sr-Latn-CS" smtClean="0"/>
              <a:pPr/>
              <a:t>26.2.2021.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A09A0-B9C1-44B7-B8BA-26524F8D81EE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3552B-3A67-4F36-88A0-4AFF5D0B5A8E}" type="datetimeFigureOut">
              <a:rPr lang="sr-Latn-CS" smtClean="0"/>
              <a:pPr/>
              <a:t>26.2.2021.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A09A0-B9C1-44B7-B8BA-26524F8D81EE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3552B-3A67-4F36-88A0-4AFF5D0B5A8E}" type="datetimeFigureOut">
              <a:rPr lang="sr-Latn-CS" smtClean="0"/>
              <a:pPr/>
              <a:t>26.2.2021.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A09A0-B9C1-44B7-B8BA-26524F8D81EE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3552B-3A67-4F36-88A0-4AFF5D0B5A8E}" type="datetimeFigureOut">
              <a:rPr lang="sr-Latn-CS" smtClean="0"/>
              <a:pPr/>
              <a:t>26.2.2021.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A09A0-B9C1-44B7-B8BA-26524F8D81EE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3552B-3A67-4F36-88A0-4AFF5D0B5A8E}" type="datetimeFigureOut">
              <a:rPr lang="sr-Latn-CS" smtClean="0"/>
              <a:pPr/>
              <a:t>26.2.2021.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B76A09A0-B9C1-44B7-B8BA-26524F8D81EE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83552B-3A67-4F36-88A0-4AFF5D0B5A8E}" type="datetimeFigureOut">
              <a:rPr lang="sr-Latn-CS" smtClean="0"/>
              <a:pPr/>
              <a:t>26.2.2021.</a:t>
            </a:fld>
            <a:endParaRPr lang="sr-Latn-C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6A09A0-B9C1-44B7-B8BA-26524F8D81EE}" type="slidenum">
              <a:rPr lang="sr-Latn-CS" smtClean="0"/>
              <a:pPr/>
              <a:t>‹#›</a:t>
            </a:fld>
            <a:endParaRPr lang="sr-Latn-C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Cyrl-RS" sz="44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МАТЕМАТИКА 2. РАЗРЕД</a:t>
            </a:r>
            <a:r>
              <a:rPr lang="sr-Cyrl-RS" sz="4400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/>
            </a:r>
            <a:br>
              <a:rPr lang="sr-Cyrl-RS" sz="4400" dirty="0" smtClean="0">
                <a:latin typeface="Arial" pitchFamily="34" charset="0"/>
                <a:ea typeface="Batang" pitchFamily="18" charset="-127"/>
                <a:cs typeface="Arial" pitchFamily="34" charset="0"/>
              </a:rPr>
            </a:br>
            <a:r>
              <a:rPr lang="sr-Cyrl-RS" sz="3300" dirty="0" smtClean="0">
                <a:solidFill>
                  <a:srgbClr val="00206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ОДРЕЂИВАЊЕ НЕПОЗНАТОГ УМАЊЕНИКА</a:t>
            </a:r>
            <a:r>
              <a:rPr lang="sr-Latn-CS" sz="3200" dirty="0" smtClean="0">
                <a:solidFill>
                  <a:srgbClr val="00206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/>
            </a:r>
            <a:br>
              <a:rPr lang="sr-Latn-CS" sz="3200" dirty="0" smtClean="0">
                <a:solidFill>
                  <a:srgbClr val="00206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</a:br>
            <a:endParaRPr lang="sr-Latn-CS" sz="3200" dirty="0"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067694"/>
            <a:ext cx="4444209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339502"/>
            <a:ext cx="7851648" cy="584634"/>
          </a:xfrm>
        </p:spPr>
        <p:txBody>
          <a:bodyPr>
            <a:normAutofit/>
          </a:bodyPr>
          <a:lstStyle/>
          <a:p>
            <a:pPr algn="ctr"/>
            <a:r>
              <a:rPr lang="sr-Cyrl-RS" sz="3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ПОНОВИМО!</a:t>
            </a:r>
            <a:endParaRPr lang="sr-Latn-CS" sz="3000" dirty="0">
              <a:solidFill>
                <a:schemeClr val="bg2">
                  <a:lumMod val="20000"/>
                  <a:lumOff val="80000"/>
                </a:schemeClr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07654"/>
            <a:ext cx="9144000" cy="540060"/>
          </a:xfrm>
        </p:spPr>
        <p:txBody>
          <a:bodyPr>
            <a:normAutofit lnSpcReduction="10000"/>
          </a:bodyPr>
          <a:lstStyle/>
          <a:p>
            <a:pPr algn="ctr"/>
            <a:r>
              <a:rPr lang="sr-Cyrl-RS" sz="3000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Бројеве код одузимања називамо</a:t>
            </a:r>
            <a:r>
              <a:rPr lang="sr-Cyrl-RS" sz="3000" dirty="0" smtClean="0">
                <a:latin typeface="Batang" pitchFamily="18" charset="-127"/>
                <a:ea typeface="Batang" pitchFamily="18" charset="-127"/>
              </a:rPr>
              <a:t>!</a:t>
            </a:r>
          </a:p>
          <a:p>
            <a:pPr algn="ctr"/>
            <a:endParaRPr lang="sr-Cyrl-RS" sz="3200" dirty="0" smtClean="0">
              <a:latin typeface="Batang" pitchFamily="18" charset="-127"/>
              <a:ea typeface="Batang" pitchFamily="18" charset="-127"/>
            </a:endParaRPr>
          </a:p>
          <a:p>
            <a:pPr algn="ctr"/>
            <a:endParaRPr lang="sr-Cyrl-RS" sz="3200" dirty="0" smtClean="0">
              <a:latin typeface="Batang" pitchFamily="18" charset="-127"/>
              <a:ea typeface="Batang" pitchFamily="18" charset="-127"/>
            </a:endParaRPr>
          </a:p>
          <a:p>
            <a:pPr algn="ctr"/>
            <a:endParaRPr lang="sr-Cyrl-RS" sz="3200" dirty="0" smtClean="0"/>
          </a:p>
          <a:p>
            <a:pPr algn="ctr"/>
            <a:endParaRPr lang="sr-Cyrl-RS" sz="3200" dirty="0" smtClean="0"/>
          </a:p>
          <a:p>
            <a:pPr algn="ctr"/>
            <a:endParaRPr lang="sr-Cyrl-RS" sz="3200" dirty="0" smtClean="0"/>
          </a:p>
          <a:p>
            <a:pPr algn="ctr"/>
            <a:endParaRPr lang="sr-Cyrl-RS" sz="3200" dirty="0" smtClean="0"/>
          </a:p>
          <a:p>
            <a:pPr algn="ctr"/>
            <a:endParaRPr lang="sr-Cyrl-RS" sz="3200" dirty="0" smtClean="0"/>
          </a:p>
          <a:p>
            <a:pPr algn="ctr"/>
            <a:endParaRPr lang="sr-Cyrl-RS" sz="3200" dirty="0" smtClean="0"/>
          </a:p>
          <a:p>
            <a:pPr algn="ctr"/>
            <a:endParaRPr lang="sr-Cyrl-RS" sz="3200" dirty="0" smtClean="0"/>
          </a:p>
          <a:p>
            <a:pPr algn="ctr"/>
            <a:endParaRPr lang="sr-Cyrl-RS" sz="3200" dirty="0" smtClean="0"/>
          </a:p>
          <a:p>
            <a:pPr algn="ctr"/>
            <a:endParaRPr lang="sr-Cyrl-RS" sz="3200" dirty="0" smtClean="0"/>
          </a:p>
          <a:p>
            <a:pPr algn="ctr"/>
            <a:endParaRPr lang="sr-Cyrl-RS" sz="3200" dirty="0" smtClean="0"/>
          </a:p>
          <a:p>
            <a:pPr algn="ctr"/>
            <a:endParaRPr lang="sr-Cyrl-RS" sz="3200" dirty="0" smtClean="0"/>
          </a:p>
          <a:p>
            <a:pPr algn="ctr"/>
            <a:endParaRPr lang="sr-Cyrl-RS" sz="3200" dirty="0" smtClean="0"/>
          </a:p>
          <a:p>
            <a:pPr algn="ctr"/>
            <a:endParaRPr lang="sr-Cyrl-RS" sz="3200" dirty="0" smtClean="0"/>
          </a:p>
          <a:p>
            <a:pPr algn="ctr"/>
            <a:endParaRPr lang="sr-Cyrl-RS" sz="3200" dirty="0" smtClean="0"/>
          </a:p>
          <a:p>
            <a:pPr algn="ctr"/>
            <a:endParaRPr lang="sr-Cyrl-RS" sz="3200" dirty="0" smtClean="0"/>
          </a:p>
          <a:p>
            <a:pPr algn="ctr"/>
            <a:endParaRPr lang="sr-Cyrl-RS" sz="3200" dirty="0" smtClean="0"/>
          </a:p>
          <a:p>
            <a:pPr algn="ctr"/>
            <a:endParaRPr lang="sr-Cyrl-RS" sz="3200" dirty="0" smtClean="0"/>
          </a:p>
          <a:p>
            <a:pPr algn="ctr"/>
            <a:endParaRPr lang="sr-Latn-CS" sz="32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059832" y="3111810"/>
            <a:ext cx="0" cy="3780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0" y="2067694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66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14</a:t>
            </a:r>
            <a:r>
              <a:rPr lang="sr-Cyrl-RS" sz="6600" dirty="0" smtClean="0">
                <a:latin typeface="Batang" pitchFamily="18" charset="-127"/>
                <a:ea typeface="Batang" pitchFamily="18" charset="-127"/>
              </a:rPr>
              <a:t> – 5 = </a:t>
            </a:r>
            <a:r>
              <a:rPr lang="sr-Cyrl-RS" sz="6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Batang" pitchFamily="18" charset="-127"/>
                <a:ea typeface="Batang" pitchFamily="18" charset="-127"/>
              </a:rPr>
              <a:t>9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788024" y="3111810"/>
            <a:ext cx="0" cy="3780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372200" y="3057804"/>
            <a:ext cx="0" cy="378042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95737" y="3543858"/>
            <a:ext cx="158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УМАЊЕНИК</a:t>
            </a:r>
            <a:endParaRPr lang="sr-Latn-C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51920" y="3543858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УМАЊИЛАЦ</a:t>
            </a:r>
            <a:endParaRPr lang="sr-Latn-C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24128" y="3543858"/>
            <a:ext cx="1239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РАЗЛИКА</a:t>
            </a:r>
            <a:endParaRPr lang="sr-Latn-CS" dirty="0">
              <a:solidFill>
                <a:schemeClr val="accent3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1" y="3975906"/>
            <a:ext cx="522922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267494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3000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ОДРЕЂИВАЊЕ НЕПОЗНАТОГ УМАЊЕНИКА</a:t>
            </a:r>
            <a:endParaRPr lang="sr-Latn-CS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9553" y="1545636"/>
            <a:ext cx="2186817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3500" dirty="0" smtClean="0">
                <a:latin typeface="Batang" pitchFamily="18" charset="-127"/>
                <a:ea typeface="Batang" pitchFamily="18" charset="-127"/>
              </a:rPr>
              <a:t> - 5 = 8</a:t>
            </a:r>
            <a:endParaRPr lang="sr-Latn-CS" sz="35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9553" y="2085696"/>
            <a:ext cx="2279791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3500" dirty="0" smtClean="0">
                <a:latin typeface="Batang" pitchFamily="18" charset="-127"/>
                <a:ea typeface="Batang" pitchFamily="18" charset="-127"/>
              </a:rPr>
              <a:t> = 8 + 5</a:t>
            </a:r>
            <a:endParaRPr lang="sr-Latn-CS" sz="35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9553" y="2679762"/>
            <a:ext cx="160813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3500" dirty="0" smtClean="0">
                <a:latin typeface="Batang" pitchFamily="18" charset="-127"/>
                <a:ea typeface="Batang" pitchFamily="18" charset="-127"/>
              </a:rPr>
              <a:t> = 13</a:t>
            </a:r>
            <a:endParaRPr lang="sr-Latn-CS" sz="35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7544" y="3273828"/>
            <a:ext cx="24352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800" dirty="0" smtClean="0">
                <a:latin typeface="Batang" pitchFamily="18" charset="-127"/>
                <a:ea typeface="Batang" pitchFamily="18" charset="-127"/>
              </a:rPr>
              <a:t>Пр: 13-5 = 8</a:t>
            </a:r>
            <a:endParaRPr lang="sr-Latn-CS" sz="2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6" name="Cloud Callout 25"/>
          <p:cNvSpPr/>
          <p:nvPr/>
        </p:nvSpPr>
        <p:spPr>
          <a:xfrm>
            <a:off x="3491880" y="1491630"/>
            <a:ext cx="5472608" cy="2646294"/>
          </a:xfrm>
          <a:prstGeom prst="cloudCallou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39952" y="1869673"/>
            <a:ext cx="46085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b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ПРАВИЛО!</a:t>
            </a:r>
          </a:p>
          <a:p>
            <a:pPr algn="ctr"/>
            <a:r>
              <a:rPr lang="sr-Cyrl-C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sr-Cyrl-R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епознати умањеник израчунај тако, што ћеш разлику и умањилац да сабереш лако</a:t>
            </a:r>
            <a:r>
              <a:rPr lang="sr-Cyrl-RS" sz="2400" dirty="0" smtClean="0">
                <a:solidFill>
                  <a:srgbClr val="FF0000"/>
                </a:solidFill>
              </a:rPr>
              <a:t>!</a:t>
            </a:r>
            <a:endParaRPr lang="sr-Latn-CS" sz="2400" dirty="0" smtClean="0">
              <a:solidFill>
                <a:srgbClr val="FF0000"/>
              </a:solidFill>
            </a:endParaRPr>
          </a:p>
          <a:p>
            <a:endParaRPr lang="sr-Latn-CS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867894"/>
            <a:ext cx="1080120" cy="11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6749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200" dirty="0" smtClean="0">
                <a:latin typeface="Batang" pitchFamily="18" charset="-127"/>
                <a:ea typeface="Batang" pitchFamily="18" charset="-127"/>
              </a:rPr>
              <a:t>1.</a:t>
            </a:r>
            <a:r>
              <a:rPr lang="sr-Cyrl-RS" sz="3000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sr-Cyrl-CS" sz="3000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Р</a:t>
            </a:r>
            <a:r>
              <a:rPr lang="sr-Cyrl-RS" sz="3000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ијеши једначине</a:t>
            </a:r>
            <a:r>
              <a:rPr lang="sr-Cyrl-RS" sz="3200" dirty="0" smtClean="0">
                <a:latin typeface="Batang" pitchFamily="18" charset="-127"/>
                <a:ea typeface="Batang" pitchFamily="18" charset="-127"/>
              </a:rPr>
              <a:t>:</a:t>
            </a:r>
            <a:endParaRPr lang="sr-Latn-CS" sz="32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1275606"/>
            <a:ext cx="1742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2800" dirty="0">
                <a:latin typeface="Batang" pitchFamily="18" charset="-127"/>
                <a:ea typeface="Batang" pitchFamily="18" charset="-127"/>
              </a:rPr>
              <a:t> </a:t>
            </a:r>
            <a:r>
              <a:rPr lang="sr-Cyrl-RS" sz="2800" dirty="0" smtClean="0">
                <a:latin typeface="Batang" pitchFamily="18" charset="-127"/>
                <a:ea typeface="Batang" pitchFamily="18" charset="-127"/>
              </a:rPr>
              <a:t>– 8 = 6</a:t>
            </a:r>
            <a:endParaRPr lang="sr-Latn-CS" sz="2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3" y="1815666"/>
            <a:ext cx="1863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2800" dirty="0">
                <a:latin typeface="Batang" pitchFamily="18" charset="-127"/>
                <a:ea typeface="Batang" pitchFamily="18" charset="-127"/>
              </a:rPr>
              <a:t> =</a:t>
            </a:r>
            <a:r>
              <a:rPr lang="sr-Cyrl-RS" sz="2800" dirty="0" smtClean="0">
                <a:latin typeface="Batang" pitchFamily="18" charset="-127"/>
                <a:ea typeface="Batang" pitchFamily="18" charset="-127"/>
              </a:rPr>
              <a:t> 6 + 8</a:t>
            </a:r>
            <a:endParaRPr lang="sr-Latn-CS" sz="2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2409732"/>
            <a:ext cx="1322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2800" dirty="0">
                <a:latin typeface="Batang" pitchFamily="18" charset="-127"/>
                <a:ea typeface="Batang" pitchFamily="18" charset="-127"/>
              </a:rPr>
              <a:t> =</a:t>
            </a:r>
            <a:r>
              <a:rPr lang="sr-Cyrl-RS" sz="2800" dirty="0" smtClean="0">
                <a:latin typeface="Batang" pitchFamily="18" charset="-127"/>
                <a:ea typeface="Batang" pitchFamily="18" charset="-127"/>
              </a:rPr>
              <a:t> 14</a:t>
            </a:r>
            <a:endParaRPr lang="sr-Latn-CS" sz="2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3003798"/>
            <a:ext cx="2278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400" dirty="0" smtClean="0">
                <a:latin typeface="Batang" pitchFamily="18" charset="-127"/>
                <a:ea typeface="Batang" pitchFamily="18" charset="-127"/>
              </a:rPr>
              <a:t>Пр: 14 – 8 = 6</a:t>
            </a:r>
            <a:endParaRPr lang="sr-Latn-CS" sz="24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91881" y="1275606"/>
            <a:ext cx="1742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2800" dirty="0">
                <a:latin typeface="Batang" pitchFamily="18" charset="-127"/>
                <a:ea typeface="Batang" pitchFamily="18" charset="-127"/>
              </a:rPr>
              <a:t> </a:t>
            </a:r>
            <a:r>
              <a:rPr lang="sr-Cyrl-RS" sz="2800" dirty="0" smtClean="0">
                <a:latin typeface="Batang" pitchFamily="18" charset="-127"/>
                <a:ea typeface="Batang" pitchFamily="18" charset="-127"/>
              </a:rPr>
              <a:t>– 7 = 4</a:t>
            </a:r>
            <a:endParaRPr lang="sr-Latn-CS" sz="2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91881" y="1815666"/>
            <a:ext cx="1863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2800" dirty="0">
                <a:latin typeface="Batang" pitchFamily="18" charset="-127"/>
                <a:ea typeface="Batang" pitchFamily="18" charset="-127"/>
              </a:rPr>
              <a:t> =</a:t>
            </a:r>
            <a:r>
              <a:rPr lang="sr-Cyrl-RS" sz="2800" dirty="0" smtClean="0">
                <a:latin typeface="Batang" pitchFamily="18" charset="-127"/>
                <a:ea typeface="Batang" pitchFamily="18" charset="-127"/>
              </a:rPr>
              <a:t> 4 + 7</a:t>
            </a:r>
            <a:endParaRPr lang="sr-Latn-CS" sz="2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91880" y="2409732"/>
            <a:ext cx="1322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2800" dirty="0">
                <a:latin typeface="Batang" pitchFamily="18" charset="-127"/>
                <a:ea typeface="Batang" pitchFamily="18" charset="-127"/>
              </a:rPr>
              <a:t> =</a:t>
            </a:r>
            <a:r>
              <a:rPr lang="sr-Cyrl-RS" sz="2800" dirty="0" smtClean="0">
                <a:latin typeface="Batang" pitchFamily="18" charset="-127"/>
                <a:ea typeface="Batang" pitchFamily="18" charset="-127"/>
              </a:rPr>
              <a:t> 11</a:t>
            </a:r>
            <a:endParaRPr lang="sr-Latn-CS" sz="2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91880" y="3003798"/>
            <a:ext cx="2278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400" dirty="0" smtClean="0">
                <a:latin typeface="Batang" pitchFamily="18" charset="-127"/>
                <a:ea typeface="Batang" pitchFamily="18" charset="-127"/>
              </a:rPr>
              <a:t>Пр: 11 – 7 = 4</a:t>
            </a:r>
            <a:endParaRPr lang="sr-Latn-CS" sz="24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56177" y="1275606"/>
            <a:ext cx="1742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2800" dirty="0">
                <a:latin typeface="Batang" pitchFamily="18" charset="-127"/>
                <a:ea typeface="Batang" pitchFamily="18" charset="-127"/>
              </a:rPr>
              <a:t> </a:t>
            </a:r>
            <a:r>
              <a:rPr lang="sr-Cyrl-RS" sz="2800" dirty="0" smtClean="0">
                <a:latin typeface="Batang" pitchFamily="18" charset="-127"/>
                <a:ea typeface="Batang" pitchFamily="18" charset="-127"/>
              </a:rPr>
              <a:t>– 9 = 8</a:t>
            </a:r>
            <a:endParaRPr lang="sr-Latn-CS" sz="2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6177" y="1815666"/>
            <a:ext cx="1863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2800" dirty="0">
                <a:latin typeface="Batang" pitchFamily="18" charset="-127"/>
                <a:ea typeface="Batang" pitchFamily="18" charset="-127"/>
              </a:rPr>
              <a:t> =</a:t>
            </a:r>
            <a:r>
              <a:rPr lang="sr-Cyrl-RS" sz="2800" dirty="0" smtClean="0">
                <a:latin typeface="Batang" pitchFamily="18" charset="-127"/>
                <a:ea typeface="Batang" pitchFamily="18" charset="-127"/>
              </a:rPr>
              <a:t> 8 + 9</a:t>
            </a:r>
            <a:endParaRPr lang="sr-Latn-CS" sz="2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56176" y="2409732"/>
            <a:ext cx="1322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2800" dirty="0">
                <a:latin typeface="Batang" pitchFamily="18" charset="-127"/>
                <a:ea typeface="Batang" pitchFamily="18" charset="-127"/>
              </a:rPr>
              <a:t> =</a:t>
            </a:r>
            <a:r>
              <a:rPr lang="sr-Cyrl-RS" sz="2800" dirty="0" smtClean="0">
                <a:latin typeface="Batang" pitchFamily="18" charset="-127"/>
                <a:ea typeface="Batang" pitchFamily="18" charset="-127"/>
              </a:rPr>
              <a:t> 17</a:t>
            </a:r>
            <a:endParaRPr lang="sr-Latn-CS" sz="2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56176" y="3003798"/>
            <a:ext cx="2278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400" dirty="0" smtClean="0">
                <a:latin typeface="Batang" pitchFamily="18" charset="-127"/>
                <a:ea typeface="Batang" pitchFamily="18" charset="-127"/>
              </a:rPr>
              <a:t>Пр: 17 – 9 = 8</a:t>
            </a:r>
            <a:endParaRPr lang="sr-Latn-CS" sz="2400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543859"/>
            <a:ext cx="1728192" cy="138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597864"/>
            <a:ext cx="2368006" cy="1275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3950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200" dirty="0">
                <a:latin typeface="Batang" pitchFamily="18" charset="-127"/>
                <a:ea typeface="Batang" pitchFamily="18" charset="-127"/>
              </a:rPr>
              <a:t>2</a:t>
            </a:r>
            <a:r>
              <a:rPr lang="sr-Cyrl-RS" sz="3200" dirty="0" smtClean="0">
                <a:latin typeface="Batang" pitchFamily="18" charset="-127"/>
                <a:ea typeface="Batang" pitchFamily="18" charset="-127"/>
              </a:rPr>
              <a:t>. </a:t>
            </a:r>
            <a:r>
              <a:rPr lang="sr-Cyrl-RS" sz="3000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Попуни табелу</a:t>
            </a:r>
            <a:r>
              <a:rPr lang="sr-Cyrl-RS" sz="3200" dirty="0">
                <a:latin typeface="Batang" pitchFamily="18" charset="-127"/>
                <a:ea typeface="Batang" pitchFamily="18" charset="-127"/>
              </a:rPr>
              <a:t>:</a:t>
            </a:r>
            <a:endParaRPr lang="sr-Latn-CS" sz="3200" dirty="0">
              <a:latin typeface="Batang" pitchFamily="18" charset="-127"/>
              <a:ea typeface="Batang" pitchFamily="18" charset="-127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475656" y="1599642"/>
          <a:ext cx="6096000" cy="11658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latin typeface="Batang" pitchFamily="18" charset="-127"/>
                          <a:ea typeface="Batang" pitchFamily="18" charset="-127"/>
                        </a:rPr>
                        <a:t>x</a:t>
                      </a:r>
                      <a:endParaRPr lang="sr-Latn-CS" sz="21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21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21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21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CS" sz="210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sr-Cyrl-RS" sz="2100" dirty="0" smtClean="0">
                          <a:latin typeface="Batang" pitchFamily="18" charset="-127"/>
                          <a:ea typeface="Batang" pitchFamily="18" charset="-127"/>
                        </a:rPr>
                        <a:t>а</a:t>
                      </a:r>
                      <a:endParaRPr lang="sr-Latn-CS" sz="21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latin typeface="Batang" pitchFamily="18" charset="-127"/>
                          <a:ea typeface="Batang" pitchFamily="18" charset="-127"/>
                        </a:rPr>
                        <a:t>6</a:t>
                      </a:r>
                      <a:endParaRPr lang="sr-Latn-CS" sz="21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latin typeface="Batang" pitchFamily="18" charset="-127"/>
                          <a:ea typeface="Batang" pitchFamily="18" charset="-127"/>
                        </a:rPr>
                        <a:t>8</a:t>
                      </a:r>
                      <a:endParaRPr lang="sr-Latn-CS" sz="21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latin typeface="Batang" pitchFamily="18" charset="-127"/>
                          <a:ea typeface="Batang" pitchFamily="18" charset="-127"/>
                        </a:rPr>
                        <a:t>6</a:t>
                      </a:r>
                      <a:endParaRPr lang="sr-Latn-CS" sz="21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latin typeface="Batang" pitchFamily="18" charset="-127"/>
                          <a:ea typeface="Batang" pitchFamily="18" charset="-127"/>
                        </a:rPr>
                        <a:t>4</a:t>
                      </a:r>
                      <a:endParaRPr lang="sr-Latn-CS" sz="21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aseline="0" dirty="0" smtClean="0">
                          <a:latin typeface="Batang" pitchFamily="18" charset="-127"/>
                          <a:ea typeface="Batang" pitchFamily="18" charset="-127"/>
                        </a:rPr>
                        <a:t>x</a:t>
                      </a:r>
                      <a:r>
                        <a:rPr lang="sr-Cyrl-RS" sz="2100" baseline="0" dirty="0" smtClean="0">
                          <a:latin typeface="Batang" pitchFamily="18" charset="-127"/>
                          <a:ea typeface="Batang" pitchFamily="18" charset="-127"/>
                        </a:rPr>
                        <a:t> </a:t>
                      </a:r>
                      <a:r>
                        <a:rPr lang="sr-Cyrl-RS" sz="2100" dirty="0" smtClean="0">
                          <a:latin typeface="Batang" pitchFamily="18" charset="-127"/>
                          <a:ea typeface="Batang" pitchFamily="18" charset="-127"/>
                        </a:rPr>
                        <a:t>- а</a:t>
                      </a:r>
                      <a:endParaRPr lang="sr-Latn-CS" sz="21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latin typeface="Batang" pitchFamily="18" charset="-127"/>
                          <a:ea typeface="Batang" pitchFamily="18" charset="-127"/>
                        </a:rPr>
                        <a:t>8</a:t>
                      </a:r>
                      <a:endParaRPr lang="sr-Latn-CS" sz="21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latin typeface="Batang" pitchFamily="18" charset="-127"/>
                          <a:ea typeface="Batang" pitchFamily="18" charset="-127"/>
                        </a:rPr>
                        <a:t>3</a:t>
                      </a:r>
                      <a:endParaRPr lang="sr-Latn-CS" sz="21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latin typeface="Batang" pitchFamily="18" charset="-127"/>
                          <a:ea typeface="Batang" pitchFamily="18" charset="-127"/>
                        </a:rPr>
                        <a:t>6</a:t>
                      </a:r>
                      <a:endParaRPr lang="sr-Latn-CS" sz="21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latin typeface="Batang" pitchFamily="18" charset="-127"/>
                          <a:ea typeface="Batang" pitchFamily="18" charset="-127"/>
                        </a:rPr>
                        <a:t>9</a:t>
                      </a:r>
                      <a:endParaRPr lang="sr-Latn-CS" sz="21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987824" y="149163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14</a:t>
            </a:r>
            <a:endParaRPr lang="sr-Latn-CS" sz="2800" b="1" dirty="0">
              <a:solidFill>
                <a:srgbClr val="FF0000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11960" y="149163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11</a:t>
            </a:r>
            <a:endParaRPr lang="sr-Latn-CS" sz="2800" b="1" dirty="0">
              <a:solidFill>
                <a:srgbClr val="FF0000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64088" y="149163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12</a:t>
            </a:r>
            <a:endParaRPr lang="sr-Latn-CS" sz="2800" b="1" dirty="0">
              <a:solidFill>
                <a:srgbClr val="FF0000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88224" y="149163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13</a:t>
            </a:r>
            <a:endParaRPr lang="sr-Latn-CS" sz="2800" b="1" dirty="0">
              <a:solidFill>
                <a:srgbClr val="FF0000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098" name="Picture 2" descr="Materijali za pripremu za završni ispit iz matematike | matiš za svako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165816"/>
            <a:ext cx="3394348" cy="16903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41151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atang" pitchFamily="18" charset="-127"/>
                <a:ea typeface="Batang" pitchFamily="18" charset="-127"/>
              </a:rPr>
              <a:t>3</a:t>
            </a:r>
            <a:r>
              <a:rPr lang="sr-Cyrl-RS" sz="3200" dirty="0" smtClean="0">
                <a:latin typeface="Batang" pitchFamily="18" charset="-127"/>
                <a:ea typeface="Batang" pitchFamily="18" charset="-127"/>
              </a:rPr>
              <a:t>. </a:t>
            </a:r>
            <a:r>
              <a:rPr lang="sr-Cyrl-CS" sz="3000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О</a:t>
            </a:r>
            <a:r>
              <a:rPr lang="sr-Cyrl-RS" sz="3000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дреди непознати умањеник ако је        умањилац 5, а разлика 9.</a:t>
            </a:r>
            <a:endParaRPr lang="sr-Latn-CS" sz="3000" dirty="0"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3" y="1815666"/>
            <a:ext cx="1742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2800" dirty="0">
                <a:latin typeface="Batang" pitchFamily="18" charset="-127"/>
                <a:ea typeface="Batang" pitchFamily="18" charset="-127"/>
              </a:rPr>
              <a:t> </a:t>
            </a:r>
            <a:r>
              <a:rPr lang="sr-Cyrl-RS" sz="2800" dirty="0" smtClean="0">
                <a:latin typeface="Batang" pitchFamily="18" charset="-127"/>
                <a:ea typeface="Batang" pitchFamily="18" charset="-127"/>
              </a:rPr>
              <a:t>– 5 = 9</a:t>
            </a:r>
            <a:endParaRPr lang="sr-Latn-CS" sz="2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553" y="2355726"/>
            <a:ext cx="1863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2800" dirty="0">
                <a:latin typeface="Batang" pitchFamily="18" charset="-127"/>
                <a:ea typeface="Batang" pitchFamily="18" charset="-127"/>
              </a:rPr>
              <a:t> =</a:t>
            </a:r>
            <a:r>
              <a:rPr lang="sr-Cyrl-RS" sz="2800" dirty="0" smtClean="0">
                <a:latin typeface="Batang" pitchFamily="18" charset="-127"/>
                <a:ea typeface="Batang" pitchFamily="18" charset="-127"/>
              </a:rPr>
              <a:t> 9 + 5</a:t>
            </a:r>
            <a:endParaRPr lang="sr-Latn-CS" sz="2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2949792"/>
            <a:ext cx="1322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2800" dirty="0">
                <a:latin typeface="Batang" pitchFamily="18" charset="-127"/>
                <a:ea typeface="Batang" pitchFamily="18" charset="-127"/>
              </a:rPr>
              <a:t> =</a:t>
            </a:r>
            <a:r>
              <a:rPr lang="sr-Cyrl-RS" sz="2800" dirty="0" smtClean="0">
                <a:latin typeface="Batang" pitchFamily="18" charset="-127"/>
                <a:ea typeface="Batang" pitchFamily="18" charset="-127"/>
              </a:rPr>
              <a:t> 14</a:t>
            </a:r>
            <a:endParaRPr lang="sr-Latn-CS" sz="2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552" y="3435846"/>
            <a:ext cx="2278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400" dirty="0" smtClean="0">
                <a:latin typeface="Batang" pitchFamily="18" charset="-127"/>
                <a:ea typeface="Batang" pitchFamily="18" charset="-127"/>
              </a:rPr>
              <a:t>Пр: 14 – 5 = 9</a:t>
            </a:r>
            <a:endParaRPr lang="sr-Latn-CS" sz="2400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9458" name="Picture 2" descr="Emoji | Emoticons. Emoji. Smile icons. Isolated illustration — Stock Photo  © Klowreed #1099075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1" y="1923678"/>
            <a:ext cx="2808311" cy="21062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95486"/>
            <a:ext cx="9144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3200" dirty="0" smtClean="0">
                <a:latin typeface="Batang" pitchFamily="18" charset="-127"/>
                <a:ea typeface="Batang" pitchFamily="18" charset="-127"/>
              </a:rPr>
              <a:t>4</a:t>
            </a:r>
            <a:r>
              <a:rPr lang="sr-Cyrl-RS" sz="2600" dirty="0" smtClean="0">
                <a:latin typeface="Batang" pitchFamily="18" charset="-127"/>
                <a:ea typeface="Batang" pitchFamily="18" charset="-127"/>
              </a:rPr>
              <a:t>. </a:t>
            </a:r>
            <a:r>
              <a:rPr lang="sr-Cyrl-RS" sz="3000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На капуту је било ушивено неколико дугмади. Два дугмета су отпала, а остало их је 9. Колико дугмади је било на капуту?</a:t>
            </a:r>
            <a:endParaRPr lang="sr-Latn-CS" sz="3000" dirty="0"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5617" y="1923678"/>
            <a:ext cx="1742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2800" dirty="0">
                <a:latin typeface="Batang" pitchFamily="18" charset="-127"/>
                <a:ea typeface="Batang" pitchFamily="18" charset="-127"/>
              </a:rPr>
              <a:t> </a:t>
            </a:r>
            <a:r>
              <a:rPr lang="sr-Cyrl-RS" sz="2800" dirty="0" smtClean="0">
                <a:latin typeface="Batang" pitchFamily="18" charset="-127"/>
                <a:ea typeface="Batang" pitchFamily="18" charset="-127"/>
              </a:rPr>
              <a:t>– 2 = 9</a:t>
            </a:r>
            <a:endParaRPr lang="sr-Latn-CS" sz="2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5617" y="2463738"/>
            <a:ext cx="1863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2800" dirty="0">
                <a:latin typeface="Batang" pitchFamily="18" charset="-127"/>
                <a:ea typeface="Batang" pitchFamily="18" charset="-127"/>
              </a:rPr>
              <a:t> =</a:t>
            </a:r>
            <a:r>
              <a:rPr lang="sr-Cyrl-RS" sz="2800" dirty="0" smtClean="0">
                <a:latin typeface="Batang" pitchFamily="18" charset="-127"/>
                <a:ea typeface="Batang" pitchFamily="18" charset="-127"/>
              </a:rPr>
              <a:t> 9 + 2</a:t>
            </a:r>
            <a:endParaRPr lang="sr-Latn-CS" sz="2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5616" y="3057804"/>
            <a:ext cx="1322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2800" dirty="0">
                <a:latin typeface="Batang" pitchFamily="18" charset="-127"/>
                <a:ea typeface="Batang" pitchFamily="18" charset="-127"/>
              </a:rPr>
              <a:t> =</a:t>
            </a:r>
            <a:r>
              <a:rPr lang="sr-Cyrl-RS" sz="2800" dirty="0" smtClean="0">
                <a:latin typeface="Batang" pitchFamily="18" charset="-127"/>
                <a:ea typeface="Batang" pitchFamily="18" charset="-127"/>
              </a:rPr>
              <a:t> 11</a:t>
            </a:r>
            <a:endParaRPr lang="sr-Latn-CS" sz="2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15616" y="3543858"/>
            <a:ext cx="2278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400" dirty="0" smtClean="0">
                <a:latin typeface="Batang" pitchFamily="18" charset="-127"/>
                <a:ea typeface="Batang" pitchFamily="18" charset="-127"/>
              </a:rPr>
              <a:t>Пр: 11 – 2 = 9</a:t>
            </a:r>
            <a:endParaRPr lang="sr-Latn-CS" sz="2400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20482" name="Picture 2" descr="500Pcs/mnogo Više Slatkiša Boje 6mm Rundu Smole MALI Dugmad Flatback Dugme  Stati Šivanje, Kao 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085696"/>
            <a:ext cx="3312368" cy="1863207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251520" y="4443958"/>
            <a:ext cx="5818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Одговор: На капуту је било 11 дугмади</a:t>
            </a:r>
            <a:r>
              <a:rPr lang="sr-Cyrl-RS" sz="2400" dirty="0" smtClean="0">
                <a:solidFill>
                  <a:srgbClr val="FF0000"/>
                </a:solidFill>
              </a:rPr>
              <a:t>.</a:t>
            </a:r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3200" dirty="0">
                <a:latin typeface="Batang" pitchFamily="18" charset="-127"/>
                <a:ea typeface="Batang" pitchFamily="18" charset="-127"/>
              </a:rPr>
              <a:t>5</a:t>
            </a:r>
            <a:r>
              <a:rPr lang="sr-Cyrl-RS" sz="2600" dirty="0" smtClean="0">
                <a:latin typeface="Batang" pitchFamily="18" charset="-127"/>
                <a:ea typeface="Batang" pitchFamily="18" charset="-127"/>
              </a:rPr>
              <a:t>. </a:t>
            </a:r>
            <a:r>
              <a:rPr lang="sr-Cyrl-RS" sz="2600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На станици је неколико путника. У аутобус је ушло 8 путника, а на станици је остало 7 путника. </a:t>
            </a:r>
            <a:r>
              <a:rPr lang="sr-Cyrl-CS" sz="2600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К</a:t>
            </a:r>
            <a:r>
              <a:rPr lang="sr-Cyrl-RS" sz="2600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олико је путника било на станици прије доласка аутобуса?</a:t>
            </a:r>
            <a:r>
              <a:rPr lang="sr-Cyrl-RS" sz="3200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endParaRPr lang="sr-Latn-CS" sz="2600" dirty="0"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7" y="1923678"/>
            <a:ext cx="1742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2800" dirty="0">
                <a:latin typeface="Batang" pitchFamily="18" charset="-127"/>
                <a:ea typeface="Batang" pitchFamily="18" charset="-127"/>
              </a:rPr>
              <a:t> </a:t>
            </a:r>
            <a:r>
              <a:rPr lang="sr-Cyrl-RS" sz="2800" dirty="0" smtClean="0">
                <a:latin typeface="Batang" pitchFamily="18" charset="-127"/>
                <a:ea typeface="Batang" pitchFamily="18" charset="-127"/>
              </a:rPr>
              <a:t>– 8 = 7</a:t>
            </a:r>
            <a:endParaRPr lang="sr-Latn-CS" sz="2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15617" y="2463738"/>
            <a:ext cx="1863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2800" dirty="0">
                <a:latin typeface="Batang" pitchFamily="18" charset="-127"/>
                <a:ea typeface="Batang" pitchFamily="18" charset="-127"/>
              </a:rPr>
              <a:t> =</a:t>
            </a:r>
            <a:r>
              <a:rPr lang="sr-Cyrl-RS" sz="2800" dirty="0" smtClean="0">
                <a:latin typeface="Batang" pitchFamily="18" charset="-127"/>
                <a:ea typeface="Batang" pitchFamily="18" charset="-127"/>
              </a:rPr>
              <a:t> 7 + 8</a:t>
            </a:r>
            <a:endParaRPr lang="sr-Latn-CS" sz="2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5616" y="3057804"/>
            <a:ext cx="1322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X</a:t>
            </a:r>
            <a:r>
              <a:rPr lang="sr-Cyrl-RS" sz="2800" dirty="0">
                <a:latin typeface="Batang" pitchFamily="18" charset="-127"/>
                <a:ea typeface="Batang" pitchFamily="18" charset="-127"/>
              </a:rPr>
              <a:t> =</a:t>
            </a:r>
            <a:r>
              <a:rPr lang="sr-Cyrl-RS" sz="2800" dirty="0" smtClean="0">
                <a:latin typeface="Batang" pitchFamily="18" charset="-127"/>
                <a:ea typeface="Batang" pitchFamily="18" charset="-127"/>
              </a:rPr>
              <a:t> 15</a:t>
            </a:r>
            <a:endParaRPr lang="sr-Latn-CS" sz="2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15616" y="3543858"/>
            <a:ext cx="2278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400" dirty="0" smtClean="0">
                <a:latin typeface="Batang" pitchFamily="18" charset="-127"/>
                <a:ea typeface="Batang" pitchFamily="18" charset="-127"/>
              </a:rPr>
              <a:t>Пр: 15 – 8 = 7</a:t>
            </a:r>
            <a:endParaRPr lang="sr-Latn-CS" sz="24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67" y="4299942"/>
            <a:ext cx="90754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Одговор: Прије доласка аутобуса на станици је било 15 путника</a:t>
            </a:r>
            <a:r>
              <a:rPr lang="sr-Cyrl-RS" sz="2400" dirty="0" smtClean="0">
                <a:solidFill>
                  <a:srgbClr val="FF0000"/>
                </a:solidFill>
              </a:rPr>
              <a:t>.</a:t>
            </a:r>
            <a:endParaRPr lang="sr-Latn-CS" dirty="0">
              <a:solidFill>
                <a:srgbClr val="FF0000"/>
              </a:solidFill>
            </a:endParaRPr>
          </a:p>
        </p:txBody>
      </p:sp>
      <p:pic>
        <p:nvPicPr>
          <p:cNvPr id="21506" name="Picture 2" descr="Sufinanciranje prijevoza učenika srednjih škola s područja Općine Čačinci •  Službene stranice općine Čačinc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9" y="1815666"/>
            <a:ext cx="3484619" cy="1998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411510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000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ЗАДАТАК ЗА САМОСТАЛАН РАД!</a:t>
            </a:r>
            <a:endParaRPr lang="sr-Latn-CS" sz="3000" b="1" dirty="0"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1437624"/>
            <a:ext cx="86764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CS" sz="24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sr-Cyrl-CS" sz="2400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Ријеши једначину и о</a:t>
            </a:r>
            <a:r>
              <a:rPr lang="sr-Cyrl-RS" sz="2400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смисли текст задатка  </a:t>
            </a:r>
            <a:r>
              <a:rPr lang="en-US" sz="2400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X</a:t>
            </a:r>
            <a:r>
              <a:rPr lang="sr-Cyrl-RS" sz="2400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 – 9 = 7</a:t>
            </a:r>
          </a:p>
          <a:p>
            <a:pPr>
              <a:buFont typeface="Arial" pitchFamily="34" charset="0"/>
              <a:buChar char="•"/>
            </a:pPr>
            <a:endParaRPr lang="sr-Cyrl-RS" sz="2400" b="1" dirty="0" smtClean="0"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r-Cyrl-RS" sz="2400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 Урадити задатке у уџбенику на страни 105</a:t>
            </a:r>
            <a:r>
              <a:rPr lang="sr-Cyrl-RS" sz="2400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.</a:t>
            </a:r>
            <a:endParaRPr lang="sr-Latn-CS" sz="2400" dirty="0" smtClean="0"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endParaRPr lang="sr-Cyrl-RS" sz="2400" dirty="0" smtClean="0"/>
          </a:p>
          <a:p>
            <a:r>
              <a:rPr lang="sr-Cyrl-RS" sz="2400" dirty="0" smtClean="0"/>
              <a:t>   </a:t>
            </a:r>
            <a:endParaRPr lang="sr-Cyrl-RS" sz="2400" dirty="0"/>
          </a:p>
          <a:p>
            <a:endParaRPr lang="sr-Cyrl-RS" sz="2400" dirty="0" smtClean="0"/>
          </a:p>
          <a:p>
            <a:endParaRPr lang="sr-Cyrl-RS" sz="2400" dirty="0"/>
          </a:p>
          <a:p>
            <a:endParaRPr lang="sr-Latn-C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4349</TotalTime>
  <Words>331</Words>
  <Application>Microsoft Office PowerPoint</Application>
  <PresentationFormat>On-screen Show (16:9)</PresentationFormat>
  <Paragraphs>85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МАТЕМАТИКА 2. РАЗРЕД ОДРЕЂИВАЊЕ НЕПОЗНАТОГ УМАЊЕНИКА </vt:lpstr>
      <vt:lpstr>ПОНОВИМО!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2. РАЗРЕД ОДРЕЂИВАЊЕ НЕПОЗНАТОГ УМАЊЕНИКА m</dc:title>
  <dc:creator>Korisnik</dc:creator>
  <cp:lastModifiedBy>xx</cp:lastModifiedBy>
  <cp:revision>15</cp:revision>
  <dcterms:created xsi:type="dcterms:W3CDTF">2021-02-23T19:26:19Z</dcterms:created>
  <dcterms:modified xsi:type="dcterms:W3CDTF">2021-02-26T21:39:11Z</dcterms:modified>
</cp:coreProperties>
</file>