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</p:sldIdLst>
  <p:sldSz cx="9144000" cy="5143500" type="screen16x9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5" d="100"/>
          <a:sy n="95" d="100"/>
        </p:scale>
        <p:origin x="-1458" y="-84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9B6D04-4116-4917-AE73-E13A25D69A12}" type="datetimeFigureOut">
              <a:rPr lang="sr-Latn-CS" smtClean="0"/>
              <a:pPr/>
              <a:t>26.2.2021.</a:t>
            </a:fld>
            <a:endParaRPr lang="sr-Latn-C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C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45C120-E1BB-4315-AB8C-3C312C6AD71E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028700"/>
            <a:ext cx="7851648" cy="13716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2421402"/>
            <a:ext cx="7854696" cy="131445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3552B-3A67-4F36-88A0-4AFF5D0B5A8E}" type="datetimeFigureOut">
              <a:rPr lang="sr-Latn-CS" smtClean="0"/>
              <a:pPr/>
              <a:t>26.2.2021.</a:t>
            </a:fld>
            <a:endParaRPr lang="sr-Latn-C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A09A0-B9C1-44B7-B8BA-26524F8D81EE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3552B-3A67-4F36-88A0-4AFF5D0B5A8E}" type="datetimeFigureOut">
              <a:rPr lang="sr-Latn-CS" smtClean="0"/>
              <a:pPr/>
              <a:t>26.2.2021.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A09A0-B9C1-44B7-B8BA-26524F8D81EE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85801"/>
            <a:ext cx="2057400" cy="3908822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85801"/>
            <a:ext cx="6019800" cy="390882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3552B-3A67-4F36-88A0-4AFF5D0B5A8E}" type="datetimeFigureOut">
              <a:rPr lang="sr-Latn-CS" smtClean="0"/>
              <a:pPr/>
              <a:t>26.2.2021.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A09A0-B9C1-44B7-B8BA-26524F8D81EE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3552B-3A67-4F36-88A0-4AFF5D0B5A8E}" type="datetimeFigureOut">
              <a:rPr lang="sr-Latn-CS" smtClean="0"/>
              <a:pPr/>
              <a:t>26.2.2021.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A09A0-B9C1-44B7-B8BA-26524F8D81EE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987552"/>
            <a:ext cx="7772400" cy="1021842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028498"/>
            <a:ext cx="7772400" cy="1132284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3552B-3A67-4F36-88A0-4AFF5D0B5A8E}" type="datetimeFigureOut">
              <a:rPr lang="sr-Latn-CS" smtClean="0"/>
              <a:pPr/>
              <a:t>26.2.2021.</a:t>
            </a:fld>
            <a:endParaRPr lang="sr-Latn-C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A09A0-B9C1-44B7-B8BA-26524F8D81EE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0064"/>
            <a:ext cx="4038600" cy="332613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3552B-3A67-4F36-88A0-4AFF5D0B5A8E}" type="datetimeFigureOut">
              <a:rPr lang="sr-Latn-CS" smtClean="0"/>
              <a:pPr/>
              <a:t>26.2.2021.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A09A0-B9C1-44B7-B8BA-26524F8D81EE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1436"/>
            <a:ext cx="4040188" cy="494514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1394818"/>
            <a:ext cx="4041775" cy="491132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885950"/>
            <a:ext cx="4040188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85950"/>
            <a:ext cx="4041775" cy="288429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3552B-3A67-4F36-88A0-4AFF5D0B5A8E}" type="datetimeFigureOut">
              <a:rPr lang="sr-Latn-CS" smtClean="0"/>
              <a:pPr/>
              <a:t>26.2.2021.</a:t>
            </a:fld>
            <a:endParaRPr lang="sr-Latn-C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A09A0-B9C1-44B7-B8BA-26524F8D81EE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8066"/>
            <a:ext cx="8305800" cy="85725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3552B-3A67-4F36-88A0-4AFF5D0B5A8E}" type="datetimeFigureOut">
              <a:rPr lang="sr-Latn-CS" smtClean="0"/>
              <a:pPr/>
              <a:t>26.2.2021.</a:t>
            </a:fld>
            <a:endParaRPr lang="sr-Latn-C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A09A0-B9C1-44B7-B8BA-26524F8D81EE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3552B-3A67-4F36-88A0-4AFF5D0B5A8E}" type="datetimeFigureOut">
              <a:rPr lang="sr-Latn-CS" smtClean="0"/>
              <a:pPr/>
              <a:t>26.2.2021.</a:t>
            </a:fld>
            <a:endParaRPr lang="sr-Latn-C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A09A0-B9C1-44B7-B8BA-26524F8D81EE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5764"/>
            <a:ext cx="2743200" cy="871538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257300"/>
            <a:ext cx="2743200" cy="3429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257300"/>
            <a:ext cx="5111750" cy="3429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3552B-3A67-4F36-88A0-4AFF5D0B5A8E}" type="datetimeFigureOut">
              <a:rPr lang="sr-Latn-CS" smtClean="0"/>
              <a:pPr/>
              <a:t>26.2.2021.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6A09A0-B9C1-44B7-B8BA-26524F8D81EE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831058"/>
            <a:ext cx="5257800" cy="30861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4019827"/>
            <a:ext cx="155448" cy="116586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882747"/>
            <a:ext cx="2212848" cy="1186966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21589"/>
            <a:ext cx="2209800" cy="163449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3552B-3A67-4F36-88A0-4AFF5D0B5A8E}" type="datetimeFigureOut">
              <a:rPr lang="sr-Latn-CS" smtClean="0"/>
              <a:pPr/>
              <a:t>26.2.2021.</a:t>
            </a:fld>
            <a:endParaRPr lang="sr-Latn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4767263"/>
            <a:ext cx="609600" cy="273844"/>
          </a:xfrm>
        </p:spPr>
        <p:txBody>
          <a:bodyPr/>
          <a:lstStyle/>
          <a:p>
            <a:fld id="{B76A09A0-B9C1-44B7-B8BA-26524F8D81EE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899638"/>
            <a:ext cx="4617720" cy="294894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4362450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4664869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5358"/>
            <a:ext cx="9163050" cy="7810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5358"/>
            <a:ext cx="4762500" cy="47863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28066"/>
            <a:ext cx="8229600" cy="85725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51610"/>
            <a:ext cx="8229600" cy="32918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783552B-3A67-4F36-88A0-4AFF5D0B5A8E}" type="datetimeFigureOut">
              <a:rPr lang="sr-Latn-CS" smtClean="0"/>
              <a:pPr/>
              <a:t>26.2.2021.</a:t>
            </a:fld>
            <a:endParaRPr lang="sr-Latn-C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4767263"/>
            <a:ext cx="33528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r-Latn-C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4767263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76A09A0-B9C1-44B7-B8BA-26524F8D81EE}" type="slidenum">
              <a:rPr lang="sr-Latn-CS" smtClean="0"/>
              <a:pPr/>
              <a:t>‹#›</a:t>
            </a:fld>
            <a:endParaRPr lang="sr-Latn-CS"/>
          </a:p>
        </p:txBody>
      </p:sp>
      <p:grpSp>
        <p:nvGrpSpPr>
          <p:cNvPr id="2" name="Group 1"/>
          <p:cNvGrpSpPr/>
          <p:nvPr/>
        </p:nvGrpSpPr>
        <p:grpSpPr>
          <a:xfrm>
            <a:off x="-19017" y="151806"/>
            <a:ext cx="9180548" cy="486918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RS" sz="4400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МАТЕМАТИКА 2. РАЗРЕД</a:t>
            </a:r>
            <a:r>
              <a:rPr lang="sr-Cyrl-RS" sz="4400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/>
            </a:r>
            <a:br>
              <a:rPr lang="sr-Cyrl-RS" sz="4400" dirty="0" smtClean="0">
                <a:latin typeface="Arial" pitchFamily="34" charset="0"/>
                <a:ea typeface="Batang" pitchFamily="18" charset="-127"/>
                <a:cs typeface="Arial" pitchFamily="34" charset="0"/>
              </a:rPr>
            </a:br>
            <a:r>
              <a:rPr lang="sr-Cyrl-RS" sz="3300" dirty="0" smtClean="0">
                <a:solidFill>
                  <a:srgbClr val="00206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ОДРЕЂИВАЊЕ НЕПОЗНАТОГ УМАЊЕНИКА</a:t>
            </a:r>
            <a:r>
              <a:rPr lang="sr-Latn-CS" sz="3200" dirty="0" smtClean="0">
                <a:solidFill>
                  <a:srgbClr val="00206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/>
            </a:r>
            <a:br>
              <a:rPr lang="sr-Latn-CS" sz="3200" dirty="0" smtClean="0">
                <a:solidFill>
                  <a:srgbClr val="002060"/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</a:br>
            <a:endParaRPr lang="sr-Latn-CS" sz="3200" dirty="0">
              <a:latin typeface="Arial" pitchFamily="34" charset="0"/>
              <a:ea typeface="Batang" pitchFamily="18" charset="-127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2067694"/>
            <a:ext cx="4444209" cy="26642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552" y="339502"/>
            <a:ext cx="7851648" cy="584634"/>
          </a:xfrm>
        </p:spPr>
        <p:txBody>
          <a:bodyPr>
            <a:normAutofit/>
          </a:bodyPr>
          <a:lstStyle/>
          <a:p>
            <a:pPr algn="ctr"/>
            <a:r>
              <a:rPr lang="sr-Cyrl-RS" sz="3000" dirty="0" smtClean="0">
                <a:solidFill>
                  <a:schemeClr val="bg2">
                    <a:lumMod val="20000"/>
                    <a:lumOff val="80000"/>
                  </a:schemeClr>
                </a:solidFill>
                <a:latin typeface="Arial" pitchFamily="34" charset="0"/>
                <a:ea typeface="Batang" pitchFamily="18" charset="-127"/>
                <a:cs typeface="Arial" pitchFamily="34" charset="0"/>
              </a:rPr>
              <a:t>ПОНОВИМО!</a:t>
            </a:r>
            <a:endParaRPr lang="sr-Latn-CS" sz="3000" dirty="0">
              <a:solidFill>
                <a:schemeClr val="bg2">
                  <a:lumMod val="20000"/>
                  <a:lumOff val="80000"/>
                </a:schemeClr>
              </a:solidFill>
              <a:latin typeface="Arial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707654"/>
            <a:ext cx="9144000" cy="540060"/>
          </a:xfrm>
        </p:spPr>
        <p:txBody>
          <a:bodyPr>
            <a:normAutofit lnSpcReduction="10000"/>
          </a:bodyPr>
          <a:lstStyle/>
          <a:p>
            <a:pPr algn="ctr"/>
            <a:r>
              <a:rPr lang="sr-Cyrl-RS" sz="3000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Бројеве код одузимања називамо</a:t>
            </a:r>
            <a:r>
              <a:rPr lang="sr-Cyrl-RS" sz="3000" dirty="0" smtClean="0">
                <a:latin typeface="Batang" pitchFamily="18" charset="-127"/>
                <a:ea typeface="Batang" pitchFamily="18" charset="-127"/>
              </a:rPr>
              <a:t>!</a:t>
            </a:r>
          </a:p>
          <a:p>
            <a:pPr algn="ctr"/>
            <a:endParaRPr lang="sr-Cyrl-RS" sz="3200" dirty="0" smtClean="0">
              <a:latin typeface="Batang" pitchFamily="18" charset="-127"/>
              <a:ea typeface="Batang" pitchFamily="18" charset="-127"/>
            </a:endParaRPr>
          </a:p>
          <a:p>
            <a:pPr algn="ctr"/>
            <a:endParaRPr lang="sr-Cyrl-RS" sz="3200" dirty="0" smtClean="0">
              <a:latin typeface="Batang" pitchFamily="18" charset="-127"/>
              <a:ea typeface="Batang" pitchFamily="18" charset="-127"/>
            </a:endParaRPr>
          </a:p>
          <a:p>
            <a:pPr algn="ctr"/>
            <a:endParaRPr lang="sr-Cyrl-RS" sz="3200" dirty="0" smtClean="0"/>
          </a:p>
          <a:p>
            <a:pPr algn="ctr"/>
            <a:endParaRPr lang="sr-Cyrl-RS" sz="3200" dirty="0" smtClean="0"/>
          </a:p>
          <a:p>
            <a:pPr algn="ctr"/>
            <a:endParaRPr lang="sr-Cyrl-RS" sz="3200" dirty="0" smtClean="0"/>
          </a:p>
          <a:p>
            <a:pPr algn="ctr"/>
            <a:endParaRPr lang="sr-Cyrl-RS" sz="3200" dirty="0" smtClean="0"/>
          </a:p>
          <a:p>
            <a:pPr algn="ctr"/>
            <a:endParaRPr lang="sr-Cyrl-RS" sz="3200" dirty="0" smtClean="0"/>
          </a:p>
          <a:p>
            <a:pPr algn="ctr"/>
            <a:endParaRPr lang="sr-Cyrl-RS" sz="3200" dirty="0" smtClean="0"/>
          </a:p>
          <a:p>
            <a:pPr algn="ctr"/>
            <a:endParaRPr lang="sr-Cyrl-RS" sz="3200" dirty="0" smtClean="0"/>
          </a:p>
          <a:p>
            <a:pPr algn="ctr"/>
            <a:endParaRPr lang="sr-Cyrl-RS" sz="3200" dirty="0" smtClean="0"/>
          </a:p>
          <a:p>
            <a:pPr algn="ctr"/>
            <a:endParaRPr lang="sr-Cyrl-RS" sz="3200" dirty="0" smtClean="0"/>
          </a:p>
          <a:p>
            <a:pPr algn="ctr"/>
            <a:endParaRPr lang="sr-Cyrl-RS" sz="3200" dirty="0" smtClean="0"/>
          </a:p>
          <a:p>
            <a:pPr algn="ctr"/>
            <a:endParaRPr lang="sr-Cyrl-RS" sz="3200" dirty="0" smtClean="0"/>
          </a:p>
          <a:p>
            <a:pPr algn="ctr"/>
            <a:endParaRPr lang="sr-Cyrl-RS" sz="3200" dirty="0" smtClean="0"/>
          </a:p>
          <a:p>
            <a:pPr algn="ctr"/>
            <a:endParaRPr lang="sr-Cyrl-RS" sz="3200" dirty="0" smtClean="0"/>
          </a:p>
          <a:p>
            <a:pPr algn="ctr"/>
            <a:endParaRPr lang="sr-Cyrl-RS" sz="3200" dirty="0" smtClean="0"/>
          </a:p>
          <a:p>
            <a:pPr algn="ctr"/>
            <a:endParaRPr lang="sr-Cyrl-RS" sz="3200" dirty="0" smtClean="0"/>
          </a:p>
          <a:p>
            <a:pPr algn="ctr"/>
            <a:endParaRPr lang="sr-Cyrl-RS" sz="3200" dirty="0" smtClean="0"/>
          </a:p>
          <a:p>
            <a:pPr algn="ctr"/>
            <a:endParaRPr lang="sr-Cyrl-RS" sz="3200" dirty="0" smtClean="0"/>
          </a:p>
          <a:p>
            <a:pPr algn="ctr"/>
            <a:endParaRPr lang="sr-Latn-CS" sz="3200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3059832" y="3111810"/>
            <a:ext cx="0" cy="37804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0" y="2067694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6600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14</a:t>
            </a:r>
            <a:r>
              <a:rPr lang="sr-Cyrl-RS" sz="6600" dirty="0" smtClean="0">
                <a:latin typeface="Batang" pitchFamily="18" charset="-127"/>
                <a:ea typeface="Batang" pitchFamily="18" charset="-127"/>
              </a:rPr>
              <a:t> – 5 = </a:t>
            </a:r>
            <a:r>
              <a:rPr lang="sr-Cyrl-RS" sz="66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Batang" pitchFamily="18" charset="-127"/>
                <a:ea typeface="Batang" pitchFamily="18" charset="-127"/>
              </a:rPr>
              <a:t>9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4788024" y="3111810"/>
            <a:ext cx="0" cy="378042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6372200" y="3057804"/>
            <a:ext cx="0" cy="378042"/>
          </a:xfrm>
          <a:prstGeom prst="straightConnector1">
            <a:avLst/>
          </a:prstGeom>
          <a:ln>
            <a:solidFill>
              <a:schemeClr val="accent4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195737" y="3543858"/>
            <a:ext cx="15888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УМАЊЕНИК</a:t>
            </a:r>
            <a:endParaRPr lang="sr-Latn-C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851920" y="3543858"/>
            <a:ext cx="1612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latin typeface="Arial" pitchFamily="34" charset="0"/>
                <a:cs typeface="Arial" pitchFamily="34" charset="0"/>
              </a:rPr>
              <a:t>УМАЊИЛАЦ</a:t>
            </a:r>
            <a:endParaRPr lang="sr-Latn-C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724128" y="3543858"/>
            <a:ext cx="12393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Arial" pitchFamily="34" charset="0"/>
                <a:cs typeface="Arial" pitchFamily="34" charset="0"/>
              </a:rPr>
              <a:t>РАЗЛИКА</a:t>
            </a:r>
            <a:endParaRPr lang="sr-Latn-CS" dirty="0">
              <a:solidFill>
                <a:schemeClr val="accent3">
                  <a:lumMod val="40000"/>
                  <a:lumOff val="6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1721" y="3975906"/>
            <a:ext cx="5229225" cy="1057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0" y="267494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RS" sz="3000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ОДРЕЂИВАЊЕ НЕПОЗНАТОГ УМАЊЕНИКА</a:t>
            </a:r>
            <a:endParaRPr lang="sr-Latn-CS" sz="3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9553" y="1545636"/>
            <a:ext cx="2186817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X</a:t>
            </a:r>
            <a:r>
              <a:rPr lang="sr-Cyrl-RS" sz="3500" dirty="0" smtClean="0">
                <a:latin typeface="Batang" pitchFamily="18" charset="-127"/>
                <a:ea typeface="Batang" pitchFamily="18" charset="-127"/>
              </a:rPr>
              <a:t> - 5 = 8</a:t>
            </a:r>
            <a:endParaRPr lang="sr-Latn-CS" sz="35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39553" y="2085696"/>
            <a:ext cx="2279791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X</a:t>
            </a:r>
            <a:r>
              <a:rPr lang="sr-Cyrl-RS" sz="3500" dirty="0" smtClean="0">
                <a:latin typeface="Batang" pitchFamily="18" charset="-127"/>
                <a:ea typeface="Batang" pitchFamily="18" charset="-127"/>
              </a:rPr>
              <a:t> = 8 + 5</a:t>
            </a:r>
            <a:endParaRPr lang="sr-Latn-CS" sz="35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9553" y="2679762"/>
            <a:ext cx="1608133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X</a:t>
            </a:r>
            <a:r>
              <a:rPr lang="sr-Cyrl-RS" sz="3500" dirty="0" smtClean="0">
                <a:latin typeface="Batang" pitchFamily="18" charset="-127"/>
                <a:ea typeface="Batang" pitchFamily="18" charset="-127"/>
              </a:rPr>
              <a:t> = 13</a:t>
            </a:r>
            <a:endParaRPr lang="sr-Latn-CS" sz="35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7544" y="3273828"/>
            <a:ext cx="243528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 smtClean="0">
                <a:latin typeface="Batang" pitchFamily="18" charset="-127"/>
                <a:ea typeface="Batang" pitchFamily="18" charset="-127"/>
              </a:rPr>
              <a:t>Пр: 13-5 = 8</a:t>
            </a:r>
            <a:endParaRPr lang="sr-Latn-CS" sz="28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6" name="Cloud Callout 25"/>
          <p:cNvSpPr/>
          <p:nvPr/>
        </p:nvSpPr>
        <p:spPr>
          <a:xfrm>
            <a:off x="3491880" y="1491630"/>
            <a:ext cx="5472608" cy="2646294"/>
          </a:xfrm>
          <a:prstGeom prst="cloudCallou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CS" dirty="0">
              <a:solidFill>
                <a:schemeClr val="tx2">
                  <a:lumMod val="25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139952" y="1869673"/>
            <a:ext cx="460851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b="1" dirty="0" smtClean="0">
                <a:solidFill>
                  <a:schemeClr val="tx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ПРАВИЛО!</a:t>
            </a:r>
          </a:p>
          <a:p>
            <a:pPr algn="ctr"/>
            <a:r>
              <a:rPr lang="sr-Cyrl-C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</a:t>
            </a:r>
            <a:r>
              <a:rPr lang="sr-Cyrl-R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епознати умањеник израчунај тако, што ћеш разлику и умањилац да сабереш лако</a:t>
            </a:r>
            <a:r>
              <a:rPr lang="sr-Cyrl-RS" sz="2400" dirty="0" smtClean="0">
                <a:solidFill>
                  <a:srgbClr val="FF0000"/>
                </a:solidFill>
              </a:rPr>
              <a:t>!</a:t>
            </a:r>
            <a:endParaRPr lang="sr-Latn-CS" sz="2400" dirty="0" smtClean="0">
              <a:solidFill>
                <a:srgbClr val="FF0000"/>
              </a:solidFill>
            </a:endParaRPr>
          </a:p>
          <a:p>
            <a:endParaRPr lang="sr-Latn-CS" dirty="0"/>
          </a:p>
        </p:txBody>
      </p:sp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867894"/>
            <a:ext cx="1080120" cy="11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267494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 smtClean="0">
                <a:latin typeface="Batang" pitchFamily="18" charset="-127"/>
                <a:ea typeface="Batang" pitchFamily="18" charset="-127"/>
              </a:rPr>
              <a:t>1.</a:t>
            </a:r>
            <a:r>
              <a:rPr lang="sr-Cyrl-RS" sz="3000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sr-Cyrl-CS" sz="3000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Р</a:t>
            </a:r>
            <a:r>
              <a:rPr lang="sr-Cyrl-RS" sz="3000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ијеши једначине</a:t>
            </a:r>
            <a:r>
              <a:rPr lang="sr-Cyrl-RS" sz="3200" dirty="0" smtClean="0">
                <a:latin typeface="Batang" pitchFamily="18" charset="-127"/>
                <a:ea typeface="Batang" pitchFamily="18" charset="-127"/>
              </a:rPr>
              <a:t>:</a:t>
            </a:r>
            <a:endParaRPr lang="sr-Latn-CS" sz="32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3" y="1275606"/>
            <a:ext cx="1742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X</a:t>
            </a:r>
            <a:r>
              <a:rPr lang="sr-Cyrl-RS" sz="2800" dirty="0">
                <a:latin typeface="Batang" pitchFamily="18" charset="-127"/>
                <a:ea typeface="Batang" pitchFamily="18" charset="-127"/>
              </a:rPr>
              <a:t> </a:t>
            </a:r>
            <a:r>
              <a:rPr lang="sr-Cyrl-RS" sz="2800" dirty="0" smtClean="0">
                <a:latin typeface="Batang" pitchFamily="18" charset="-127"/>
                <a:ea typeface="Batang" pitchFamily="18" charset="-127"/>
              </a:rPr>
              <a:t>– 8 = 6</a:t>
            </a:r>
            <a:endParaRPr lang="sr-Latn-CS" sz="28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3" y="1815666"/>
            <a:ext cx="1863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X</a:t>
            </a:r>
            <a:r>
              <a:rPr lang="sr-Cyrl-RS" sz="2800" dirty="0">
                <a:latin typeface="Batang" pitchFamily="18" charset="-127"/>
                <a:ea typeface="Batang" pitchFamily="18" charset="-127"/>
              </a:rPr>
              <a:t> =</a:t>
            </a:r>
            <a:r>
              <a:rPr lang="sr-Cyrl-RS" sz="2800" dirty="0" smtClean="0">
                <a:latin typeface="Batang" pitchFamily="18" charset="-127"/>
                <a:ea typeface="Batang" pitchFamily="18" charset="-127"/>
              </a:rPr>
              <a:t> 6 + 8</a:t>
            </a:r>
            <a:endParaRPr lang="sr-Latn-CS" sz="28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9512" y="2409732"/>
            <a:ext cx="13227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X</a:t>
            </a:r>
            <a:r>
              <a:rPr lang="sr-Cyrl-RS" sz="2800" dirty="0">
                <a:latin typeface="Batang" pitchFamily="18" charset="-127"/>
                <a:ea typeface="Batang" pitchFamily="18" charset="-127"/>
              </a:rPr>
              <a:t> =</a:t>
            </a:r>
            <a:r>
              <a:rPr lang="sr-Cyrl-RS" sz="2800" dirty="0" smtClean="0">
                <a:latin typeface="Batang" pitchFamily="18" charset="-127"/>
                <a:ea typeface="Batang" pitchFamily="18" charset="-127"/>
              </a:rPr>
              <a:t> 14</a:t>
            </a:r>
            <a:endParaRPr lang="sr-Latn-CS" sz="28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9512" y="3003798"/>
            <a:ext cx="2278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Batang" pitchFamily="18" charset="-127"/>
                <a:ea typeface="Batang" pitchFamily="18" charset="-127"/>
              </a:rPr>
              <a:t>Пр: 14 – 8 = 6</a:t>
            </a:r>
            <a:endParaRPr lang="sr-Latn-CS" sz="24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491881" y="1275606"/>
            <a:ext cx="1742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X</a:t>
            </a:r>
            <a:r>
              <a:rPr lang="sr-Cyrl-RS" sz="2800" dirty="0">
                <a:latin typeface="Batang" pitchFamily="18" charset="-127"/>
                <a:ea typeface="Batang" pitchFamily="18" charset="-127"/>
              </a:rPr>
              <a:t> </a:t>
            </a:r>
            <a:r>
              <a:rPr lang="sr-Cyrl-RS" sz="2800" dirty="0" smtClean="0">
                <a:latin typeface="Batang" pitchFamily="18" charset="-127"/>
                <a:ea typeface="Batang" pitchFamily="18" charset="-127"/>
              </a:rPr>
              <a:t>– 7 = 4</a:t>
            </a:r>
            <a:endParaRPr lang="sr-Latn-CS" sz="28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491881" y="1815666"/>
            <a:ext cx="1863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X</a:t>
            </a:r>
            <a:r>
              <a:rPr lang="sr-Cyrl-RS" sz="2800" dirty="0">
                <a:latin typeface="Batang" pitchFamily="18" charset="-127"/>
                <a:ea typeface="Batang" pitchFamily="18" charset="-127"/>
              </a:rPr>
              <a:t> =</a:t>
            </a:r>
            <a:r>
              <a:rPr lang="sr-Cyrl-RS" sz="2800" dirty="0" smtClean="0">
                <a:latin typeface="Batang" pitchFamily="18" charset="-127"/>
                <a:ea typeface="Batang" pitchFamily="18" charset="-127"/>
              </a:rPr>
              <a:t> 4 + 7</a:t>
            </a:r>
            <a:endParaRPr lang="sr-Latn-CS" sz="28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491880" y="2409732"/>
            <a:ext cx="13227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X</a:t>
            </a:r>
            <a:r>
              <a:rPr lang="sr-Cyrl-RS" sz="2800" dirty="0">
                <a:latin typeface="Batang" pitchFamily="18" charset="-127"/>
                <a:ea typeface="Batang" pitchFamily="18" charset="-127"/>
              </a:rPr>
              <a:t> =</a:t>
            </a:r>
            <a:r>
              <a:rPr lang="sr-Cyrl-RS" sz="2800" dirty="0" smtClean="0">
                <a:latin typeface="Batang" pitchFamily="18" charset="-127"/>
                <a:ea typeface="Batang" pitchFamily="18" charset="-127"/>
              </a:rPr>
              <a:t> 11</a:t>
            </a:r>
            <a:endParaRPr lang="sr-Latn-CS" sz="28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491880" y="3003798"/>
            <a:ext cx="2278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Batang" pitchFamily="18" charset="-127"/>
                <a:ea typeface="Batang" pitchFamily="18" charset="-127"/>
              </a:rPr>
              <a:t>Пр: 11 – 7 = 4</a:t>
            </a:r>
            <a:endParaRPr lang="sr-Latn-CS" sz="24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56177" y="1275606"/>
            <a:ext cx="1742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X</a:t>
            </a:r>
            <a:r>
              <a:rPr lang="sr-Cyrl-RS" sz="2800" dirty="0">
                <a:latin typeface="Batang" pitchFamily="18" charset="-127"/>
                <a:ea typeface="Batang" pitchFamily="18" charset="-127"/>
              </a:rPr>
              <a:t> </a:t>
            </a:r>
            <a:r>
              <a:rPr lang="sr-Cyrl-RS" sz="2800" dirty="0" smtClean="0">
                <a:latin typeface="Batang" pitchFamily="18" charset="-127"/>
                <a:ea typeface="Batang" pitchFamily="18" charset="-127"/>
              </a:rPr>
              <a:t>– 9 = 8</a:t>
            </a:r>
            <a:endParaRPr lang="sr-Latn-CS" sz="28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156177" y="1815666"/>
            <a:ext cx="1863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X</a:t>
            </a:r>
            <a:r>
              <a:rPr lang="sr-Cyrl-RS" sz="2800" dirty="0">
                <a:latin typeface="Batang" pitchFamily="18" charset="-127"/>
                <a:ea typeface="Batang" pitchFamily="18" charset="-127"/>
              </a:rPr>
              <a:t> =</a:t>
            </a:r>
            <a:r>
              <a:rPr lang="sr-Cyrl-RS" sz="2800" dirty="0" smtClean="0">
                <a:latin typeface="Batang" pitchFamily="18" charset="-127"/>
                <a:ea typeface="Batang" pitchFamily="18" charset="-127"/>
              </a:rPr>
              <a:t> 8 + 9</a:t>
            </a:r>
            <a:endParaRPr lang="sr-Latn-CS" sz="28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156176" y="2409732"/>
            <a:ext cx="13227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X</a:t>
            </a:r>
            <a:r>
              <a:rPr lang="sr-Cyrl-RS" sz="2800" dirty="0">
                <a:latin typeface="Batang" pitchFamily="18" charset="-127"/>
                <a:ea typeface="Batang" pitchFamily="18" charset="-127"/>
              </a:rPr>
              <a:t> =</a:t>
            </a:r>
            <a:r>
              <a:rPr lang="sr-Cyrl-RS" sz="2800" dirty="0" smtClean="0">
                <a:latin typeface="Batang" pitchFamily="18" charset="-127"/>
                <a:ea typeface="Batang" pitchFamily="18" charset="-127"/>
              </a:rPr>
              <a:t> 17</a:t>
            </a:r>
            <a:endParaRPr lang="sr-Latn-CS" sz="28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156176" y="3003798"/>
            <a:ext cx="2278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Batang" pitchFamily="18" charset="-127"/>
                <a:ea typeface="Batang" pitchFamily="18" charset="-127"/>
              </a:rPr>
              <a:t>Пр: 17 – 9 = 8</a:t>
            </a:r>
            <a:endParaRPr lang="sr-Latn-CS" sz="2400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3543859"/>
            <a:ext cx="1728192" cy="1382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2160" y="3597864"/>
            <a:ext cx="2368006" cy="1275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339502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200" dirty="0">
                <a:latin typeface="Batang" pitchFamily="18" charset="-127"/>
                <a:ea typeface="Batang" pitchFamily="18" charset="-127"/>
              </a:rPr>
              <a:t>2</a:t>
            </a:r>
            <a:r>
              <a:rPr lang="sr-Cyrl-RS" sz="3200" dirty="0" smtClean="0">
                <a:latin typeface="Batang" pitchFamily="18" charset="-127"/>
                <a:ea typeface="Batang" pitchFamily="18" charset="-127"/>
              </a:rPr>
              <a:t>. </a:t>
            </a:r>
            <a:r>
              <a:rPr lang="sr-Cyrl-RS" sz="3000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Попуни табелу</a:t>
            </a:r>
            <a:r>
              <a:rPr lang="sr-Cyrl-RS" sz="3200" dirty="0">
                <a:latin typeface="Batang" pitchFamily="18" charset="-127"/>
                <a:ea typeface="Batang" pitchFamily="18" charset="-127"/>
              </a:rPr>
              <a:t>:</a:t>
            </a:r>
            <a:endParaRPr lang="sr-Latn-CS" sz="3200" dirty="0">
              <a:latin typeface="Batang" pitchFamily="18" charset="-127"/>
              <a:ea typeface="Batang" pitchFamily="18" charset="-127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1475656" y="1599642"/>
          <a:ext cx="6096000" cy="116586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</a:tblGrid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atin typeface="Batang" pitchFamily="18" charset="-127"/>
                          <a:ea typeface="Batang" pitchFamily="18" charset="-127"/>
                        </a:rPr>
                        <a:t>x</a:t>
                      </a:r>
                      <a:endParaRPr lang="sr-Latn-CS" sz="2100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CS" sz="2100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CS" sz="2100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CS" sz="2100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sr-Latn-CS" sz="210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algn="ctr"/>
                      <a:r>
                        <a:rPr lang="sr-Cyrl-RS" sz="2100" dirty="0" smtClean="0">
                          <a:latin typeface="Batang" pitchFamily="18" charset="-127"/>
                          <a:ea typeface="Batang" pitchFamily="18" charset="-127"/>
                        </a:rPr>
                        <a:t>а</a:t>
                      </a:r>
                      <a:endParaRPr lang="sr-Latn-CS" sz="2100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atin typeface="Batang" pitchFamily="18" charset="-127"/>
                          <a:ea typeface="Batang" pitchFamily="18" charset="-127"/>
                        </a:rPr>
                        <a:t>6</a:t>
                      </a:r>
                      <a:endParaRPr lang="sr-Latn-CS" sz="2100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atin typeface="Batang" pitchFamily="18" charset="-127"/>
                          <a:ea typeface="Batang" pitchFamily="18" charset="-127"/>
                        </a:rPr>
                        <a:t>8</a:t>
                      </a:r>
                      <a:endParaRPr lang="sr-Latn-CS" sz="2100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atin typeface="Batang" pitchFamily="18" charset="-127"/>
                          <a:ea typeface="Batang" pitchFamily="18" charset="-127"/>
                        </a:rPr>
                        <a:t>6</a:t>
                      </a:r>
                      <a:endParaRPr lang="sr-Latn-CS" sz="2100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atin typeface="Batang" pitchFamily="18" charset="-127"/>
                          <a:ea typeface="Batang" pitchFamily="18" charset="-127"/>
                        </a:rPr>
                        <a:t>4</a:t>
                      </a:r>
                      <a:endParaRPr lang="sr-Latn-CS" sz="2100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862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100" baseline="0" dirty="0" smtClean="0">
                          <a:latin typeface="Batang" pitchFamily="18" charset="-127"/>
                          <a:ea typeface="Batang" pitchFamily="18" charset="-127"/>
                        </a:rPr>
                        <a:t>x</a:t>
                      </a:r>
                      <a:r>
                        <a:rPr lang="sr-Cyrl-RS" sz="2100" baseline="0" dirty="0" smtClean="0">
                          <a:latin typeface="Batang" pitchFamily="18" charset="-127"/>
                          <a:ea typeface="Batang" pitchFamily="18" charset="-127"/>
                        </a:rPr>
                        <a:t> </a:t>
                      </a:r>
                      <a:r>
                        <a:rPr lang="sr-Cyrl-RS" sz="2100" dirty="0" smtClean="0">
                          <a:latin typeface="Batang" pitchFamily="18" charset="-127"/>
                          <a:ea typeface="Batang" pitchFamily="18" charset="-127"/>
                        </a:rPr>
                        <a:t>- а</a:t>
                      </a:r>
                      <a:endParaRPr lang="sr-Latn-CS" sz="2100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atin typeface="Batang" pitchFamily="18" charset="-127"/>
                          <a:ea typeface="Batang" pitchFamily="18" charset="-127"/>
                        </a:rPr>
                        <a:t>8</a:t>
                      </a:r>
                      <a:endParaRPr lang="sr-Latn-CS" sz="2100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atin typeface="Batang" pitchFamily="18" charset="-127"/>
                          <a:ea typeface="Batang" pitchFamily="18" charset="-127"/>
                        </a:rPr>
                        <a:t>3</a:t>
                      </a:r>
                      <a:endParaRPr lang="sr-Latn-CS" sz="2100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atin typeface="Batang" pitchFamily="18" charset="-127"/>
                          <a:ea typeface="Batang" pitchFamily="18" charset="-127"/>
                        </a:rPr>
                        <a:t>6</a:t>
                      </a:r>
                      <a:endParaRPr lang="sr-Latn-CS" sz="2100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100" dirty="0" smtClean="0">
                          <a:latin typeface="Batang" pitchFamily="18" charset="-127"/>
                          <a:ea typeface="Batang" pitchFamily="18" charset="-127"/>
                        </a:rPr>
                        <a:t>9</a:t>
                      </a:r>
                      <a:endParaRPr lang="sr-Latn-CS" sz="2100" dirty="0">
                        <a:latin typeface="Batang" pitchFamily="18" charset="-127"/>
                        <a:ea typeface="Batang" pitchFamily="18" charset="-127"/>
                      </a:endParaRPr>
                    </a:p>
                  </a:txBody>
                  <a:tcPr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2987824" y="1491630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14</a:t>
            </a:r>
            <a:endParaRPr lang="sr-Latn-CS" sz="2800" b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211960" y="1491630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11</a:t>
            </a:r>
            <a:endParaRPr lang="sr-Latn-CS" sz="2800" b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364088" y="1491630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12</a:t>
            </a:r>
            <a:endParaRPr lang="sr-Latn-CS" sz="2800" b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588224" y="1491630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13</a:t>
            </a:r>
            <a:endParaRPr lang="sr-Latn-CS" sz="2800" b="1" dirty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4098" name="Picture 2" descr="Materijali za pripremu za završni ispit iz matematike | matiš za svako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3165816"/>
            <a:ext cx="3394348" cy="169038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41151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Batang" pitchFamily="18" charset="-127"/>
                <a:ea typeface="Batang" pitchFamily="18" charset="-127"/>
              </a:rPr>
              <a:t>3</a:t>
            </a:r>
            <a:r>
              <a:rPr lang="sr-Cyrl-RS" sz="3200" dirty="0" smtClean="0">
                <a:latin typeface="Batang" pitchFamily="18" charset="-127"/>
                <a:ea typeface="Batang" pitchFamily="18" charset="-127"/>
              </a:rPr>
              <a:t>. </a:t>
            </a:r>
            <a:r>
              <a:rPr lang="sr-Cyrl-CS" sz="3000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О</a:t>
            </a:r>
            <a:r>
              <a:rPr lang="sr-Cyrl-RS" sz="3000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дреди непознати умањеник ако је        умањилац 5, а разлика 9.</a:t>
            </a:r>
            <a:endParaRPr lang="sr-Latn-CS" sz="3000" dirty="0">
              <a:latin typeface="Arial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553" y="1815666"/>
            <a:ext cx="1742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X</a:t>
            </a:r>
            <a:r>
              <a:rPr lang="sr-Cyrl-RS" sz="2800" dirty="0">
                <a:latin typeface="Batang" pitchFamily="18" charset="-127"/>
                <a:ea typeface="Batang" pitchFamily="18" charset="-127"/>
              </a:rPr>
              <a:t> </a:t>
            </a:r>
            <a:r>
              <a:rPr lang="sr-Cyrl-RS" sz="2800" dirty="0" smtClean="0">
                <a:latin typeface="Batang" pitchFamily="18" charset="-127"/>
                <a:ea typeface="Batang" pitchFamily="18" charset="-127"/>
              </a:rPr>
              <a:t>– 5 = 9</a:t>
            </a:r>
            <a:endParaRPr lang="sr-Latn-CS" sz="28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9553" y="2355726"/>
            <a:ext cx="1863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X</a:t>
            </a:r>
            <a:r>
              <a:rPr lang="sr-Cyrl-RS" sz="2800" dirty="0">
                <a:latin typeface="Batang" pitchFamily="18" charset="-127"/>
                <a:ea typeface="Batang" pitchFamily="18" charset="-127"/>
              </a:rPr>
              <a:t> =</a:t>
            </a:r>
            <a:r>
              <a:rPr lang="sr-Cyrl-RS" sz="2800" dirty="0" smtClean="0">
                <a:latin typeface="Batang" pitchFamily="18" charset="-127"/>
                <a:ea typeface="Batang" pitchFamily="18" charset="-127"/>
              </a:rPr>
              <a:t> 9 + 5</a:t>
            </a:r>
            <a:endParaRPr lang="sr-Latn-CS" sz="28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9552" y="2949792"/>
            <a:ext cx="13227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X</a:t>
            </a:r>
            <a:r>
              <a:rPr lang="sr-Cyrl-RS" sz="2800" dirty="0">
                <a:latin typeface="Batang" pitchFamily="18" charset="-127"/>
                <a:ea typeface="Batang" pitchFamily="18" charset="-127"/>
              </a:rPr>
              <a:t> =</a:t>
            </a:r>
            <a:r>
              <a:rPr lang="sr-Cyrl-RS" sz="2800" dirty="0" smtClean="0">
                <a:latin typeface="Batang" pitchFamily="18" charset="-127"/>
                <a:ea typeface="Batang" pitchFamily="18" charset="-127"/>
              </a:rPr>
              <a:t> 14</a:t>
            </a:r>
            <a:endParaRPr lang="sr-Latn-CS" sz="28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9552" y="3435846"/>
            <a:ext cx="2278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Batang" pitchFamily="18" charset="-127"/>
                <a:ea typeface="Batang" pitchFamily="18" charset="-127"/>
              </a:rPr>
              <a:t>Пр: 14 – 5 = 9</a:t>
            </a:r>
            <a:endParaRPr lang="sr-Latn-CS" sz="2400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19458" name="Picture 2" descr="Emoji | Emoticons. Emoji. Smile icons. Isolated illustration — Stock Photo  © Klowreed #1099075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1" y="1923678"/>
            <a:ext cx="2808311" cy="21062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195486"/>
            <a:ext cx="91440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3200" dirty="0" smtClean="0">
                <a:latin typeface="Batang" pitchFamily="18" charset="-127"/>
                <a:ea typeface="Batang" pitchFamily="18" charset="-127"/>
              </a:rPr>
              <a:t>4</a:t>
            </a:r>
            <a:r>
              <a:rPr lang="sr-Cyrl-RS" sz="2600" dirty="0" smtClean="0">
                <a:latin typeface="Batang" pitchFamily="18" charset="-127"/>
                <a:ea typeface="Batang" pitchFamily="18" charset="-127"/>
              </a:rPr>
              <a:t>. </a:t>
            </a:r>
            <a:r>
              <a:rPr lang="sr-Cyrl-RS" sz="3000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На капуту је било ушивено неколико дугмади. Два дугмета су отпала, а остало их је 9. Колико дугмади је било на капуту?</a:t>
            </a:r>
            <a:endParaRPr lang="sr-Latn-CS" sz="3000" dirty="0">
              <a:latin typeface="Arial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5617" y="1923678"/>
            <a:ext cx="1742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X</a:t>
            </a:r>
            <a:r>
              <a:rPr lang="sr-Cyrl-RS" sz="2800" dirty="0">
                <a:latin typeface="Batang" pitchFamily="18" charset="-127"/>
                <a:ea typeface="Batang" pitchFamily="18" charset="-127"/>
              </a:rPr>
              <a:t> </a:t>
            </a:r>
            <a:r>
              <a:rPr lang="sr-Cyrl-RS" sz="2800" dirty="0" smtClean="0">
                <a:latin typeface="Batang" pitchFamily="18" charset="-127"/>
                <a:ea typeface="Batang" pitchFamily="18" charset="-127"/>
              </a:rPr>
              <a:t>– 2 = 9</a:t>
            </a:r>
            <a:endParaRPr lang="sr-Latn-CS" sz="28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15617" y="2463738"/>
            <a:ext cx="1863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X</a:t>
            </a:r>
            <a:r>
              <a:rPr lang="sr-Cyrl-RS" sz="2800" dirty="0">
                <a:latin typeface="Batang" pitchFamily="18" charset="-127"/>
                <a:ea typeface="Batang" pitchFamily="18" charset="-127"/>
              </a:rPr>
              <a:t> =</a:t>
            </a:r>
            <a:r>
              <a:rPr lang="sr-Cyrl-RS" sz="2800" dirty="0" smtClean="0">
                <a:latin typeface="Batang" pitchFamily="18" charset="-127"/>
                <a:ea typeface="Batang" pitchFamily="18" charset="-127"/>
              </a:rPr>
              <a:t> 9 + 2</a:t>
            </a:r>
            <a:endParaRPr lang="sr-Latn-CS" sz="28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115616" y="3057804"/>
            <a:ext cx="13227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X</a:t>
            </a:r>
            <a:r>
              <a:rPr lang="sr-Cyrl-RS" sz="2800" dirty="0">
                <a:latin typeface="Batang" pitchFamily="18" charset="-127"/>
                <a:ea typeface="Batang" pitchFamily="18" charset="-127"/>
              </a:rPr>
              <a:t> =</a:t>
            </a:r>
            <a:r>
              <a:rPr lang="sr-Cyrl-RS" sz="2800" dirty="0" smtClean="0">
                <a:latin typeface="Batang" pitchFamily="18" charset="-127"/>
                <a:ea typeface="Batang" pitchFamily="18" charset="-127"/>
              </a:rPr>
              <a:t> 11</a:t>
            </a:r>
            <a:endParaRPr lang="sr-Latn-CS" sz="28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115616" y="3543858"/>
            <a:ext cx="2278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Batang" pitchFamily="18" charset="-127"/>
                <a:ea typeface="Batang" pitchFamily="18" charset="-127"/>
              </a:rPr>
              <a:t>Пр: 11 – 2 = 9</a:t>
            </a:r>
            <a:endParaRPr lang="sr-Latn-CS" sz="2400" dirty="0"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20482" name="Picture 2" descr="500Pcs/mnogo Više Slatkiša Boje 6mm Rundu Smole MALI Dugmad Flatback Dugme  Stati Šivanje, Kao 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36096" y="2085696"/>
            <a:ext cx="3312368" cy="1863207"/>
          </a:xfrm>
          <a:prstGeom prst="rect">
            <a:avLst/>
          </a:prstGeom>
          <a:noFill/>
        </p:spPr>
      </p:pic>
      <p:sp>
        <p:nvSpPr>
          <p:cNvPr id="17" name="TextBox 16"/>
          <p:cNvSpPr txBox="1"/>
          <p:nvPr/>
        </p:nvSpPr>
        <p:spPr>
          <a:xfrm>
            <a:off x="251520" y="4443958"/>
            <a:ext cx="58187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Одговор: На капуту је било 11 дугмади</a:t>
            </a:r>
            <a:r>
              <a:rPr lang="sr-Cyrl-RS" sz="2400" dirty="0" smtClean="0">
                <a:solidFill>
                  <a:srgbClr val="FF0000"/>
                </a:solidFill>
              </a:rPr>
              <a:t>.</a:t>
            </a:r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4" grpId="0"/>
      <p:bldP spid="15" grpId="0"/>
      <p:bldP spid="16" grpId="0"/>
      <p:bldP spid="1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3200" dirty="0">
                <a:latin typeface="Batang" pitchFamily="18" charset="-127"/>
                <a:ea typeface="Batang" pitchFamily="18" charset="-127"/>
              </a:rPr>
              <a:t>5</a:t>
            </a:r>
            <a:r>
              <a:rPr lang="sr-Cyrl-RS" sz="2600" dirty="0" smtClean="0">
                <a:latin typeface="Batang" pitchFamily="18" charset="-127"/>
                <a:ea typeface="Batang" pitchFamily="18" charset="-127"/>
              </a:rPr>
              <a:t>. </a:t>
            </a:r>
            <a:r>
              <a:rPr lang="sr-Cyrl-RS" sz="2600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На станици је неколико путника. У аутобус је ушло 8 путника, а на станици је остало 7 путника. </a:t>
            </a:r>
            <a:r>
              <a:rPr lang="sr-Cyrl-CS" sz="2600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К</a:t>
            </a:r>
            <a:r>
              <a:rPr lang="sr-Cyrl-RS" sz="2600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олико је путника било на станици прије доласка аутобуса?</a:t>
            </a:r>
            <a:r>
              <a:rPr lang="sr-Cyrl-RS" sz="3200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 </a:t>
            </a:r>
            <a:endParaRPr lang="sr-Latn-CS" sz="2600" dirty="0">
              <a:latin typeface="Arial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15617" y="1923678"/>
            <a:ext cx="174278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X</a:t>
            </a:r>
            <a:r>
              <a:rPr lang="sr-Cyrl-RS" sz="2800" dirty="0">
                <a:latin typeface="Batang" pitchFamily="18" charset="-127"/>
                <a:ea typeface="Batang" pitchFamily="18" charset="-127"/>
              </a:rPr>
              <a:t> </a:t>
            </a:r>
            <a:r>
              <a:rPr lang="sr-Cyrl-RS" sz="2800" dirty="0" smtClean="0">
                <a:latin typeface="Batang" pitchFamily="18" charset="-127"/>
                <a:ea typeface="Batang" pitchFamily="18" charset="-127"/>
              </a:rPr>
              <a:t>– 8 = 7</a:t>
            </a:r>
            <a:endParaRPr lang="sr-Latn-CS" sz="28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15617" y="2463738"/>
            <a:ext cx="1863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X</a:t>
            </a:r>
            <a:r>
              <a:rPr lang="sr-Cyrl-RS" sz="2800" dirty="0">
                <a:latin typeface="Batang" pitchFamily="18" charset="-127"/>
                <a:ea typeface="Batang" pitchFamily="18" charset="-127"/>
              </a:rPr>
              <a:t> =</a:t>
            </a:r>
            <a:r>
              <a:rPr lang="sr-Cyrl-RS" sz="2800" dirty="0" smtClean="0">
                <a:latin typeface="Batang" pitchFamily="18" charset="-127"/>
                <a:ea typeface="Batang" pitchFamily="18" charset="-127"/>
              </a:rPr>
              <a:t> 7 + 8</a:t>
            </a:r>
            <a:endParaRPr lang="sr-Latn-CS" sz="28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15616" y="3057804"/>
            <a:ext cx="13227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X</a:t>
            </a:r>
            <a:r>
              <a:rPr lang="sr-Cyrl-RS" sz="2800" dirty="0">
                <a:latin typeface="Batang" pitchFamily="18" charset="-127"/>
                <a:ea typeface="Batang" pitchFamily="18" charset="-127"/>
              </a:rPr>
              <a:t> =</a:t>
            </a:r>
            <a:r>
              <a:rPr lang="sr-Cyrl-RS" sz="2800" dirty="0" smtClean="0">
                <a:latin typeface="Batang" pitchFamily="18" charset="-127"/>
                <a:ea typeface="Batang" pitchFamily="18" charset="-127"/>
              </a:rPr>
              <a:t> 15</a:t>
            </a:r>
            <a:endParaRPr lang="sr-Latn-CS" sz="28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15616" y="3543858"/>
            <a:ext cx="2278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 smtClean="0">
                <a:latin typeface="Batang" pitchFamily="18" charset="-127"/>
                <a:ea typeface="Batang" pitchFamily="18" charset="-127"/>
              </a:rPr>
              <a:t>Пр: 15 – 8 = 7</a:t>
            </a:r>
            <a:endParaRPr lang="sr-Latn-CS" sz="2400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567" y="4299942"/>
            <a:ext cx="907543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Одговор: Прије доласка аутобуса на станици је било 15 путника</a:t>
            </a:r>
            <a:r>
              <a:rPr lang="sr-Cyrl-RS" sz="2400" dirty="0" smtClean="0">
                <a:solidFill>
                  <a:srgbClr val="FF0000"/>
                </a:solidFill>
              </a:rPr>
              <a:t>.</a:t>
            </a:r>
            <a:endParaRPr lang="sr-Latn-CS" dirty="0">
              <a:solidFill>
                <a:srgbClr val="FF0000"/>
              </a:solidFill>
            </a:endParaRPr>
          </a:p>
        </p:txBody>
      </p:sp>
      <p:pic>
        <p:nvPicPr>
          <p:cNvPr id="21506" name="Picture 2" descr="Sufinanciranje prijevoza učenika srednjih škola s područja Općine Čačinci •  Službene stranice općine Čačinc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9" y="1815666"/>
            <a:ext cx="3484619" cy="1998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0" y="411510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000" b="1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ЗАДАТАК ЗА САМОСТАЛАН РАД!</a:t>
            </a:r>
            <a:endParaRPr lang="sr-Latn-CS" sz="3000" b="1" dirty="0">
              <a:latin typeface="Arial" pitchFamily="34" charset="0"/>
              <a:ea typeface="Batang" pitchFamily="18" charset="-127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79512" y="1437624"/>
            <a:ext cx="867645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r-Cyrl-CS" sz="2400" b="1" dirty="0" smtClean="0">
                <a:latin typeface="Batang" pitchFamily="18" charset="-127"/>
                <a:ea typeface="Batang" pitchFamily="18" charset="-127"/>
              </a:rPr>
              <a:t> </a:t>
            </a:r>
            <a:r>
              <a:rPr lang="sr-Cyrl-CS" sz="2400" b="1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Ријеши једначину и о</a:t>
            </a:r>
            <a:r>
              <a:rPr lang="sr-Cyrl-RS" sz="2400" b="1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смисли текст задатка  </a:t>
            </a:r>
            <a:r>
              <a:rPr lang="en-US" sz="2400" b="1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X</a:t>
            </a:r>
            <a:r>
              <a:rPr lang="sr-Cyrl-RS" sz="2400" b="1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 – 9 = 7</a:t>
            </a:r>
          </a:p>
          <a:p>
            <a:pPr>
              <a:buFont typeface="Arial" pitchFamily="34" charset="0"/>
              <a:buChar char="•"/>
            </a:pPr>
            <a:endParaRPr lang="sr-Cyrl-RS" sz="2400" b="1" dirty="0" smtClean="0">
              <a:latin typeface="Arial" pitchFamily="34" charset="0"/>
              <a:ea typeface="Batang" pitchFamily="18" charset="-127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sr-Cyrl-RS" sz="2400" b="1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 Урадити задатке у уџбенику на страни 105</a:t>
            </a:r>
            <a:r>
              <a:rPr lang="sr-Cyrl-RS" sz="2400" dirty="0" smtClean="0">
                <a:latin typeface="Arial" pitchFamily="34" charset="0"/>
                <a:ea typeface="Batang" pitchFamily="18" charset="-127"/>
                <a:cs typeface="Arial" pitchFamily="34" charset="0"/>
              </a:rPr>
              <a:t>.</a:t>
            </a:r>
            <a:endParaRPr lang="sr-Latn-CS" sz="2400" dirty="0" smtClean="0">
              <a:latin typeface="Arial" pitchFamily="34" charset="0"/>
              <a:ea typeface="Batang" pitchFamily="18" charset="-127"/>
              <a:cs typeface="Arial" pitchFamily="34" charset="0"/>
            </a:endParaRPr>
          </a:p>
          <a:p>
            <a:endParaRPr lang="sr-Cyrl-RS" sz="2400" dirty="0" smtClean="0"/>
          </a:p>
          <a:p>
            <a:r>
              <a:rPr lang="sr-Cyrl-RS" sz="2400" dirty="0" smtClean="0"/>
              <a:t>   </a:t>
            </a:r>
            <a:endParaRPr lang="sr-Cyrl-RS" sz="2400" dirty="0"/>
          </a:p>
          <a:p>
            <a:endParaRPr lang="sr-Cyrl-RS" sz="2400" dirty="0" smtClean="0"/>
          </a:p>
          <a:p>
            <a:endParaRPr lang="sr-Cyrl-RS" sz="2400" dirty="0"/>
          </a:p>
          <a:p>
            <a:endParaRPr lang="sr-Latn-C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4349</TotalTime>
  <Words>331</Words>
  <Application>Microsoft Office PowerPoint</Application>
  <PresentationFormat>On-screen Show (16:9)</PresentationFormat>
  <Paragraphs>85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Flow</vt:lpstr>
      <vt:lpstr>МАТЕМАТИКА 2. РАЗРЕД ОДРЕЂИВАЊЕ НЕПОЗНАТОГ УМАЊЕНИКА </vt:lpstr>
      <vt:lpstr>ПОНОВИМО!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МАТЕМАТИКА 2. РАЗРЕД ОДРЕЂИВАЊЕ НЕПОЗНАТОГ УМАЊЕНИКА m</dc:title>
  <dc:creator>Korisnik</dc:creator>
  <cp:lastModifiedBy>xx</cp:lastModifiedBy>
  <cp:revision>15</cp:revision>
  <dcterms:created xsi:type="dcterms:W3CDTF">2021-02-23T19:26:19Z</dcterms:created>
  <dcterms:modified xsi:type="dcterms:W3CDTF">2021-02-26T21:39:11Z</dcterms:modified>
</cp:coreProperties>
</file>