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EE318-FA5F-4374-BC7B-CC2623C5543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790F3-3627-4CB1-8FC6-1CC8961D2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40 dm</a:t>
            </a:r>
            <a:endParaRPr lang="en-US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790F3-3627-4CB1-8FC6-1CC8961D23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84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790F3-3627-4CB1-8FC6-1CC8961D23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87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З</a:t>
            </a:r>
            <a:endParaRPr lang="en-US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790F3-3627-4CB1-8FC6-1CC8961D23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8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ugaoni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Pravougaonik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28" name="Čuvar mjesta podatak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Pravougaonik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Elipsa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Elipsa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Čuvar mjesta broja slajda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Pravougaonik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Pravougaonik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Pravougaonik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Pravougaonik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Prava linija spajanja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Elipsa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Elipsa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Čuvar mjesta sadržaja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Pravougaoni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Pravougaonik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13" name="Pravougaonik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Pravougaonik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Prava linija spajanja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Elipsa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Elipsa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rava linija spajanja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Čuvar mjesta sadržaja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2" name="Čuvar mjesta sadržaja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a linija spajanja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Pravougaonik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Pravougaonik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Pravougaonik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Pravougaonik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Pravougaonik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rava linija spajanja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Čuvar mjesta sadržaja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6" name="Čuvar mjesta sadržaja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Elipsa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Pravougaonik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Pravougaonik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Pravougaonik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Pravougaonik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ugaonik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Pravougaoni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Pravougaonik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Čuvar mjesta sadržaja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Elipsa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Pravougaonik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ava linija spajanja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Pravougaonik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Pravougaonik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Pravougaonik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Elipsa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Elipsa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 dirty="0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22" name="Pravougaonik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Pravougaonik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25EADF2-8EB5-400E-BBED-9E3CF8D83D1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Prava linija spajanja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Elipsa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Elipsa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Čuvar mjesta broja slajda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3E196-892E-446D-8062-6EEF0170D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Čuvar mjesta naslova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095472" y="2643182"/>
            <a:ext cx="7715304" cy="31099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BA" dirty="0" smtClean="0"/>
              <a:t>Израчунавање површине квадра</a:t>
            </a: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31017" y="357168"/>
            <a:ext cx="7772400" cy="1785949"/>
          </a:xfrm>
        </p:spPr>
        <p:txBody>
          <a:bodyPr/>
          <a:lstStyle/>
          <a:p>
            <a:r>
              <a:rPr lang="sr-Cyrl-BA" sz="4800" dirty="0"/>
              <a:t>МАТЕМАТИКА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                                          5.разред</a:t>
            </a:r>
            <a:endParaRPr lang="en-US" dirty="0"/>
          </a:p>
        </p:txBody>
      </p:sp>
      <p:pic>
        <p:nvPicPr>
          <p:cNvPr id="1026" name="Picture 2" descr="D:\Pupova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64" y="3214687"/>
            <a:ext cx="2143125" cy="2143125"/>
          </a:xfrm>
          <a:prstGeom prst="rect">
            <a:avLst/>
          </a:prstGeom>
          <a:noFill/>
        </p:spPr>
      </p:pic>
      <p:pic>
        <p:nvPicPr>
          <p:cNvPr id="1027" name="Picture 3" descr="D:\Pupovac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99" y="3429001"/>
            <a:ext cx="2143125" cy="2143125"/>
          </a:xfrm>
          <a:prstGeom prst="rect">
            <a:avLst/>
          </a:prstGeom>
          <a:noFill/>
        </p:spPr>
      </p:pic>
      <p:pic>
        <p:nvPicPr>
          <p:cNvPr id="1028" name="Picture 4" descr="D:\Pupovac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52927" y="4071943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Да се присјетимо!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6123694" y="170712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BA" sz="2400" dirty="0" smtClean="0"/>
              <a:t>Je</a:t>
            </a:r>
            <a:r>
              <a:rPr lang="sr-Cyrl-BA" sz="2400" dirty="0" smtClean="0"/>
              <a:t>динице за површину:</a:t>
            </a:r>
          </a:p>
          <a:p>
            <a:pPr>
              <a:buNone/>
            </a:pPr>
            <a:endParaRPr lang="sr-Cyrl-BA" sz="2600" dirty="0" smtClean="0"/>
          </a:p>
          <a:p>
            <a:pPr>
              <a:buNone/>
            </a:pPr>
            <a:r>
              <a:rPr lang="sr-Cyrl-BA" sz="2600" dirty="0" smtClean="0"/>
              <a:t>400 </a:t>
            </a:r>
            <a:r>
              <a:rPr lang="sr-Latn-BA" sz="2600" dirty="0" smtClean="0"/>
              <a:t>dm</a:t>
            </a:r>
            <a:r>
              <a:rPr lang="sr-Latn-BA" sz="2600" baseline="30000" dirty="0"/>
              <a:t>2</a:t>
            </a:r>
            <a:r>
              <a:rPr lang="sr-Latn-BA" sz="2600" dirty="0"/>
              <a:t> </a:t>
            </a:r>
            <a:r>
              <a:rPr lang="sr-Latn-BA" sz="2600" dirty="0" smtClean="0"/>
              <a:t> = 4 </a:t>
            </a:r>
            <a:r>
              <a:rPr lang="sr-Latn-BA" sz="2600" dirty="0"/>
              <a:t>m</a:t>
            </a:r>
            <a:r>
              <a:rPr lang="sr-Latn-BA" sz="2600" baseline="30000" dirty="0"/>
              <a:t>2</a:t>
            </a:r>
            <a:endParaRPr lang="sr-Cyrl-BA" sz="2600" baseline="30000" dirty="0"/>
          </a:p>
          <a:p>
            <a:pPr>
              <a:buNone/>
            </a:pPr>
            <a:endParaRPr lang="sr-Latn-BA" sz="2600" dirty="0" smtClean="0"/>
          </a:p>
          <a:p>
            <a:pPr>
              <a:buNone/>
            </a:pPr>
            <a:r>
              <a:rPr lang="sr-Latn-BA" sz="2600" dirty="0" smtClean="0"/>
              <a:t>2 000 dm</a:t>
            </a:r>
            <a:r>
              <a:rPr lang="sr-Latn-BA" sz="2600" baseline="30000" dirty="0"/>
              <a:t>2</a:t>
            </a:r>
            <a:r>
              <a:rPr lang="sr-Latn-BA" sz="2600" dirty="0"/>
              <a:t> </a:t>
            </a:r>
            <a:r>
              <a:rPr lang="sr-Latn-BA" sz="2600" dirty="0" smtClean="0"/>
              <a:t> = 20 </a:t>
            </a:r>
            <a:r>
              <a:rPr lang="sr-Latn-BA" sz="2600" dirty="0"/>
              <a:t>m</a:t>
            </a:r>
            <a:r>
              <a:rPr lang="sr-Latn-BA" sz="2600" baseline="30000" dirty="0"/>
              <a:t>2</a:t>
            </a:r>
            <a:endParaRPr lang="sr-Cyrl-BA" sz="2600" baseline="30000" dirty="0"/>
          </a:p>
          <a:p>
            <a:pPr>
              <a:buNone/>
            </a:pPr>
            <a:endParaRPr lang="sr-Latn-BA" sz="2600" dirty="0" smtClean="0"/>
          </a:p>
          <a:p>
            <a:pPr>
              <a:buNone/>
            </a:pPr>
            <a:r>
              <a:rPr lang="sr-Latn-BA" sz="2600" dirty="0" smtClean="0"/>
              <a:t>9 m</a:t>
            </a:r>
            <a:r>
              <a:rPr lang="sr-Latn-BA" sz="2600" baseline="30000" dirty="0"/>
              <a:t>2</a:t>
            </a:r>
            <a:r>
              <a:rPr lang="sr-Latn-BA" sz="2600" dirty="0"/>
              <a:t> </a:t>
            </a:r>
            <a:r>
              <a:rPr lang="sr-Latn-BA" sz="2600" dirty="0" smtClean="0"/>
              <a:t> = 90 000 c</a:t>
            </a:r>
            <a:r>
              <a:rPr lang="sr-Latn-BA" sz="2600" dirty="0"/>
              <a:t>m</a:t>
            </a:r>
            <a:r>
              <a:rPr lang="sr-Latn-BA" sz="2600" baseline="30000" dirty="0"/>
              <a:t>2</a:t>
            </a:r>
            <a:r>
              <a:rPr lang="sr-Latn-BA" sz="2600" dirty="0"/>
              <a:t> </a:t>
            </a:r>
            <a:endParaRPr lang="sr-Cyrl-BA" sz="2600" dirty="0"/>
          </a:p>
          <a:p>
            <a:pPr>
              <a:buNone/>
            </a:pPr>
            <a:endParaRPr lang="sr-Latn-BA" sz="2600" dirty="0" smtClean="0"/>
          </a:p>
          <a:p>
            <a:pPr>
              <a:buNone/>
            </a:pPr>
            <a:r>
              <a:rPr lang="sr-Latn-BA" sz="2600" dirty="0" smtClean="0"/>
              <a:t>4 000 mm</a:t>
            </a:r>
            <a:r>
              <a:rPr lang="sr-Latn-BA" sz="2600" baseline="30000" dirty="0"/>
              <a:t>2</a:t>
            </a:r>
            <a:r>
              <a:rPr lang="sr-Latn-BA" sz="2600" dirty="0"/>
              <a:t> </a:t>
            </a:r>
            <a:r>
              <a:rPr lang="sr-Latn-BA" sz="2600" dirty="0" smtClean="0"/>
              <a:t> = 40 </a:t>
            </a:r>
            <a:r>
              <a:rPr lang="sr-Latn-BA" sz="2600" dirty="0"/>
              <a:t>cm</a:t>
            </a:r>
            <a:r>
              <a:rPr lang="sr-Latn-BA" sz="2600" baseline="30000" dirty="0"/>
              <a:t>2</a:t>
            </a:r>
            <a:endParaRPr lang="sr-Latn-BA" sz="2600" dirty="0" smtClean="0"/>
          </a:p>
          <a:p>
            <a:pPr>
              <a:buNone/>
            </a:pPr>
            <a:r>
              <a:rPr lang="sr-Latn-BA" dirty="0" smtClean="0"/>
              <a:t>                        </a:t>
            </a:r>
            <a:endParaRPr lang="en-US" dirty="0"/>
          </a:p>
        </p:txBody>
      </p:sp>
      <p:sp>
        <p:nvSpPr>
          <p:cNvPr id="5" name="Okvir za tekst 4"/>
          <p:cNvSpPr txBox="1"/>
          <p:nvPr/>
        </p:nvSpPr>
        <p:spPr>
          <a:xfrm>
            <a:off x="1919536" y="1707124"/>
            <a:ext cx="39290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Latn-BA" sz="2400" dirty="0"/>
              <a:t>Je</a:t>
            </a:r>
            <a:r>
              <a:rPr lang="sr-Cyrl-BA" sz="2400" dirty="0"/>
              <a:t>динице за мјере:</a:t>
            </a:r>
            <a:endParaRPr lang="sr-Latn-BA" sz="2400" dirty="0"/>
          </a:p>
          <a:p>
            <a:endParaRPr lang="sr-Latn-BA" sz="2400" dirty="0"/>
          </a:p>
          <a:p>
            <a:r>
              <a:rPr lang="sr-Cyrl-BA" sz="2400" dirty="0"/>
              <a:t>4 </a:t>
            </a:r>
            <a:r>
              <a:rPr lang="sr-Latn-BA" sz="2400" dirty="0"/>
              <a:t>m = 40 dm</a:t>
            </a:r>
            <a:endParaRPr lang="sr-Cyrl-BA" sz="2400" dirty="0"/>
          </a:p>
          <a:p>
            <a:endParaRPr lang="en-US" sz="2400" dirty="0"/>
          </a:p>
          <a:p>
            <a:r>
              <a:rPr lang="sr-Latn-BA" sz="2400" dirty="0"/>
              <a:t>40 cm = 4 dm</a:t>
            </a:r>
            <a:endParaRPr lang="sr-Cyrl-BA" sz="2400" dirty="0"/>
          </a:p>
          <a:p>
            <a:endParaRPr lang="en-US" sz="2400" dirty="0"/>
          </a:p>
          <a:p>
            <a:r>
              <a:rPr lang="sr-Latn-BA" sz="2400" dirty="0"/>
              <a:t>1 200 cm = 12 m</a:t>
            </a:r>
            <a:endParaRPr lang="sr-Cyrl-BA" sz="2400" dirty="0"/>
          </a:p>
          <a:p>
            <a:endParaRPr lang="sr-Latn-BA" sz="2400" dirty="0"/>
          </a:p>
          <a:p>
            <a:r>
              <a:rPr lang="sr-Latn-BA" sz="2400" dirty="0"/>
              <a:t> 50 mm = 5 cm</a:t>
            </a:r>
            <a:endParaRPr lang="en-US" sz="24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Особине квадра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1981200" y="1428736"/>
            <a:ext cx="8229600" cy="4857784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/>
              <a:t>КВАДАР је рогљасто геометријско тијело ограничено са 6 правоугаоника.</a:t>
            </a:r>
          </a:p>
          <a:p>
            <a:endParaRPr lang="en-US" dirty="0"/>
          </a:p>
        </p:txBody>
      </p:sp>
      <p:sp>
        <p:nvSpPr>
          <p:cNvPr id="10" name="Okvir za tekst 9"/>
          <p:cNvSpPr txBox="1"/>
          <p:nvPr/>
        </p:nvSpPr>
        <p:spPr>
          <a:xfrm>
            <a:off x="2381224" y="300037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6" name="Picture 8" descr="D:\Pupovac\Desktop\kvada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DFA"/>
              </a:clrFrom>
              <a:clrTo>
                <a:srgbClr val="FBFD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0500" y="2357430"/>
            <a:ext cx="2857500" cy="1714512"/>
          </a:xfrm>
          <a:prstGeom prst="rect">
            <a:avLst/>
          </a:prstGeom>
          <a:noFill/>
        </p:spPr>
      </p:pic>
      <p:pic>
        <p:nvPicPr>
          <p:cNvPr id="2057" name="Picture 9" descr="D:\Pupovac\Desktop\images (2)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60" y="3714752"/>
            <a:ext cx="1962150" cy="2143140"/>
          </a:xfrm>
          <a:prstGeom prst="rect">
            <a:avLst/>
          </a:prstGeom>
          <a:noFill/>
        </p:spPr>
      </p:pic>
      <p:sp>
        <p:nvSpPr>
          <p:cNvPr id="14" name="Zaobljeni pravougaonik 13"/>
          <p:cNvSpPr/>
          <p:nvPr/>
        </p:nvSpPr>
        <p:spPr>
          <a:xfrm>
            <a:off x="2595538" y="2857496"/>
            <a:ext cx="200026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ширина</a:t>
            </a:r>
            <a:endParaRPr lang="en-US" dirty="0"/>
          </a:p>
        </p:txBody>
      </p:sp>
      <p:sp>
        <p:nvSpPr>
          <p:cNvPr id="15" name="Zaobljeni pravougaonik 14"/>
          <p:cNvSpPr/>
          <p:nvPr/>
        </p:nvSpPr>
        <p:spPr>
          <a:xfrm>
            <a:off x="4952992" y="3071810"/>
            <a:ext cx="164307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дужина</a:t>
            </a:r>
            <a:endParaRPr lang="en-US" dirty="0"/>
          </a:p>
        </p:txBody>
      </p:sp>
      <p:sp>
        <p:nvSpPr>
          <p:cNvPr id="16" name="Zaobljeni pravougaonik 15"/>
          <p:cNvSpPr/>
          <p:nvPr/>
        </p:nvSpPr>
        <p:spPr>
          <a:xfrm>
            <a:off x="6524628" y="4143380"/>
            <a:ext cx="121444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висина</a:t>
            </a:r>
            <a:endParaRPr lang="en-US" dirty="0"/>
          </a:p>
        </p:txBody>
      </p:sp>
      <p:sp>
        <p:nvSpPr>
          <p:cNvPr id="17" name="Zaobljeni pravougaonik 16"/>
          <p:cNvSpPr/>
          <p:nvPr/>
        </p:nvSpPr>
        <p:spPr>
          <a:xfrm>
            <a:off x="6453190" y="4929198"/>
            <a:ext cx="164307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8 тјемена</a:t>
            </a:r>
            <a:endParaRPr lang="en-US" dirty="0"/>
          </a:p>
        </p:txBody>
      </p:sp>
      <p:sp>
        <p:nvSpPr>
          <p:cNvPr id="18" name="Zaobljeni pravougaonik 17"/>
          <p:cNvSpPr/>
          <p:nvPr/>
        </p:nvSpPr>
        <p:spPr>
          <a:xfrm>
            <a:off x="5381620" y="5857892"/>
            <a:ext cx="171451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6 страница</a:t>
            </a:r>
            <a:endParaRPr lang="en-US" dirty="0"/>
          </a:p>
        </p:txBody>
      </p:sp>
      <p:sp>
        <p:nvSpPr>
          <p:cNvPr id="19" name="Zaobljeni pravougaonik 18"/>
          <p:cNvSpPr/>
          <p:nvPr/>
        </p:nvSpPr>
        <p:spPr>
          <a:xfrm>
            <a:off x="2595538" y="5214950"/>
            <a:ext cx="128588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по 3 једнаке странице</a:t>
            </a:r>
            <a:endParaRPr lang="en-US" dirty="0"/>
          </a:p>
        </p:txBody>
      </p:sp>
      <p:sp>
        <p:nvSpPr>
          <p:cNvPr id="20" name="Zaobljeni pravougaonik 19"/>
          <p:cNvSpPr/>
          <p:nvPr/>
        </p:nvSpPr>
        <p:spPr>
          <a:xfrm>
            <a:off x="1666844" y="3929066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12 ивица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Израчунавање површине квадра</a:t>
            </a:r>
            <a:endParaRPr lang="en-US" dirty="0"/>
          </a:p>
        </p:txBody>
      </p:sp>
      <p:pic>
        <p:nvPicPr>
          <p:cNvPr id="3076" name="Picture 4" descr="D:\Pupovac\Desktop\images (3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143116"/>
            <a:ext cx="4714876" cy="2714644"/>
          </a:xfrm>
          <a:prstGeom prst="rect">
            <a:avLst/>
          </a:prstGeom>
          <a:noFill/>
        </p:spPr>
      </p:pic>
      <p:sp>
        <p:nvSpPr>
          <p:cNvPr id="7" name="Okvir za tekst 6"/>
          <p:cNvSpPr txBox="1"/>
          <p:nvPr/>
        </p:nvSpPr>
        <p:spPr>
          <a:xfrm>
            <a:off x="2309786" y="1714489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/>
              <a:t>Мрежа квадра</a:t>
            </a:r>
            <a:endParaRPr lang="en-US" sz="2400" dirty="0"/>
          </a:p>
        </p:txBody>
      </p:sp>
      <p:sp>
        <p:nvSpPr>
          <p:cNvPr id="8" name="Okvir za tekst 7"/>
          <p:cNvSpPr txBox="1"/>
          <p:nvPr/>
        </p:nvSpPr>
        <p:spPr>
          <a:xfrm>
            <a:off x="6238876" y="1857365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1 = 2 ∙ ( a ∙ b)</a:t>
            </a:r>
            <a:endParaRPr lang="sr-Latn-BA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BA" sz="2800" dirty="0">
                <a:solidFill>
                  <a:srgbClr val="FF0000"/>
                </a:solidFill>
              </a:rPr>
              <a:t>P 2 = 2 </a:t>
            </a:r>
            <a:r>
              <a:rPr lang="sr-Latn-B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 </a:t>
            </a:r>
            <a:r>
              <a:rPr lang="sr-Latn-BA" sz="2800" dirty="0">
                <a:solidFill>
                  <a:srgbClr val="FF0000"/>
                </a:solidFill>
              </a:rPr>
              <a:t>( a </a:t>
            </a:r>
            <a:r>
              <a:rPr lang="sr-Latn-B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800" dirty="0">
                <a:solidFill>
                  <a:srgbClr val="FF0000"/>
                </a:solidFill>
              </a:rPr>
              <a:t> c )</a:t>
            </a:r>
          </a:p>
          <a:p>
            <a:r>
              <a:rPr lang="sr-Latn-BA" sz="2800" dirty="0">
                <a:solidFill>
                  <a:srgbClr val="0070C0"/>
                </a:solidFill>
              </a:rPr>
              <a:t>P 3 = 2 </a:t>
            </a:r>
            <a:r>
              <a:rPr lang="sr-Latn-B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800" dirty="0">
                <a:solidFill>
                  <a:srgbClr val="0070C0"/>
                </a:solidFill>
              </a:rPr>
              <a:t> ( b </a:t>
            </a:r>
            <a:r>
              <a:rPr lang="sr-Latn-B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800" dirty="0">
                <a:solidFill>
                  <a:srgbClr val="0070C0"/>
                </a:solidFill>
              </a:rPr>
              <a:t> c 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1524000" y="3286124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   </a:t>
            </a:r>
            <a:r>
              <a:rPr lang="sr-Latn-BA" dirty="0"/>
              <a:t>P3</a:t>
            </a:r>
            <a:endParaRPr lang="en-US" dirty="0"/>
          </a:p>
        </p:txBody>
      </p:sp>
      <p:sp>
        <p:nvSpPr>
          <p:cNvPr id="15" name="Okvir za tekst 14"/>
          <p:cNvSpPr txBox="1"/>
          <p:nvPr/>
        </p:nvSpPr>
        <p:spPr>
          <a:xfrm>
            <a:off x="2666976" y="22859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P2</a:t>
            </a:r>
            <a:endParaRPr lang="en-US" dirty="0"/>
          </a:p>
        </p:txBody>
      </p:sp>
      <p:sp>
        <p:nvSpPr>
          <p:cNvPr id="16" name="Okvir za tekst 15"/>
          <p:cNvSpPr txBox="1"/>
          <p:nvPr/>
        </p:nvSpPr>
        <p:spPr>
          <a:xfrm>
            <a:off x="4738678" y="4357695"/>
            <a:ext cx="550072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/>
              <a:t>ФОРМУЛА ЗА ПОВРШИНУ КВАДРА</a:t>
            </a:r>
            <a:r>
              <a:rPr lang="sr-Cyrl-BA" dirty="0"/>
              <a:t>:</a:t>
            </a:r>
          </a:p>
          <a:p>
            <a:r>
              <a:rPr lang="sr-Latn-BA" sz="2400" dirty="0"/>
              <a:t>P =</a:t>
            </a:r>
            <a:r>
              <a:rPr lang="sr-Latn-B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∙ P1 </a:t>
            </a:r>
            <a:r>
              <a:rPr lang="sr-Latn-BA" sz="2400" dirty="0"/>
              <a:t>+ </a:t>
            </a:r>
            <a:r>
              <a:rPr lang="sr-Latn-BA" sz="2400" dirty="0">
                <a:solidFill>
                  <a:srgbClr val="FF0000"/>
                </a:solidFill>
              </a:rPr>
              <a:t>2 </a:t>
            </a:r>
            <a:r>
              <a:rPr lang="sr-Latn-B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400" dirty="0">
                <a:solidFill>
                  <a:srgbClr val="FF0000"/>
                </a:solidFill>
              </a:rPr>
              <a:t> P2 </a:t>
            </a:r>
            <a:r>
              <a:rPr lang="sr-Latn-BA" sz="2400" dirty="0"/>
              <a:t>+ </a:t>
            </a:r>
            <a:r>
              <a:rPr lang="sr-Latn-BA" sz="2400" dirty="0">
                <a:solidFill>
                  <a:srgbClr val="0070C0"/>
                </a:solidFill>
              </a:rPr>
              <a:t>2 </a:t>
            </a:r>
            <a:r>
              <a:rPr lang="sr-Latn-B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400" dirty="0">
                <a:solidFill>
                  <a:srgbClr val="0070C0"/>
                </a:solidFill>
              </a:rPr>
              <a:t> P3</a:t>
            </a:r>
          </a:p>
          <a:p>
            <a:r>
              <a:rPr lang="sr-Latn-BA" sz="2400" dirty="0"/>
              <a:t>P = </a:t>
            </a:r>
            <a:r>
              <a:rPr lang="sr-Latn-B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a ∙ b </a:t>
            </a:r>
            <a:r>
              <a:rPr lang="sr-Latn-BA" sz="2400" dirty="0"/>
              <a:t>+ </a:t>
            </a:r>
            <a:r>
              <a:rPr lang="sr-Latn-BA" sz="2400" dirty="0">
                <a:solidFill>
                  <a:srgbClr val="FF0000"/>
                </a:solidFill>
              </a:rPr>
              <a:t>2 a</a:t>
            </a:r>
            <a:r>
              <a:rPr lang="sr-Latn-B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∙ </a:t>
            </a:r>
            <a:r>
              <a:rPr lang="sr-Latn-BA" sz="2400" dirty="0">
                <a:solidFill>
                  <a:srgbClr val="FF0000"/>
                </a:solidFill>
              </a:rPr>
              <a:t>c </a:t>
            </a:r>
            <a:r>
              <a:rPr lang="sr-Latn-BA" sz="2400" dirty="0"/>
              <a:t>+ </a:t>
            </a:r>
            <a:r>
              <a:rPr lang="sr-Latn-BA" sz="2400" dirty="0">
                <a:solidFill>
                  <a:srgbClr val="0070C0"/>
                </a:solidFill>
              </a:rPr>
              <a:t>2b </a:t>
            </a:r>
            <a:r>
              <a:rPr lang="sr-Latn-B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 </a:t>
            </a:r>
            <a:r>
              <a:rPr lang="sr-Latn-BA" sz="2400" dirty="0">
                <a:solidFill>
                  <a:srgbClr val="0070C0"/>
                </a:solidFill>
              </a:rPr>
              <a:t>c</a:t>
            </a:r>
          </a:p>
          <a:p>
            <a:r>
              <a:rPr lang="sr-Latn-BA" sz="3200" dirty="0"/>
              <a:t>P = 2 </a:t>
            </a:r>
            <a:r>
              <a:rPr lang="sr-Latn-B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BA" sz="3200" dirty="0"/>
              <a:t>( ab + ac + bc )</a:t>
            </a:r>
            <a:endParaRPr lang="en-US" sz="3200" dirty="0"/>
          </a:p>
        </p:txBody>
      </p:sp>
      <p:sp>
        <p:nvSpPr>
          <p:cNvPr id="17" name="Okvir za tekst 16"/>
          <p:cNvSpPr txBox="1"/>
          <p:nvPr/>
        </p:nvSpPr>
        <p:spPr>
          <a:xfrm>
            <a:off x="3738546" y="32861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P</a:t>
            </a:r>
            <a:r>
              <a:rPr lang="sr-Cyrl-BA" dirty="0"/>
              <a:t> </a:t>
            </a:r>
            <a:r>
              <a:rPr lang="sr-Latn-BA" dirty="0"/>
              <a:t>3</a:t>
            </a:r>
            <a:endParaRPr lang="en-US" dirty="0"/>
          </a:p>
        </p:txBody>
      </p:sp>
      <p:sp>
        <p:nvSpPr>
          <p:cNvPr id="18" name="Okvir za tekst 17"/>
          <p:cNvSpPr txBox="1"/>
          <p:nvPr/>
        </p:nvSpPr>
        <p:spPr>
          <a:xfrm>
            <a:off x="2738414" y="3929066"/>
            <a:ext cx="28575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Latn-BA" dirty="0">
                <a:solidFill>
                  <a:srgbClr val="7030A0"/>
                </a:solidFill>
              </a:rPr>
              <a:t>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Okvir za tekst 18"/>
          <p:cNvSpPr txBox="1"/>
          <p:nvPr/>
        </p:nvSpPr>
        <p:spPr>
          <a:xfrm flipH="1">
            <a:off x="3309918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solidFill>
                  <a:srgbClr val="7030A0"/>
                </a:solidFill>
              </a:rPr>
              <a:t>b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Okvir za tekst 19"/>
          <p:cNvSpPr txBox="1"/>
          <p:nvPr/>
        </p:nvSpPr>
        <p:spPr>
          <a:xfrm>
            <a:off x="3881422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solidFill>
                  <a:srgbClr val="7030A0"/>
                </a:solidFill>
              </a:rPr>
              <a:t>c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7" name="Prava linija spajanja 26"/>
          <p:cNvCxnSpPr/>
          <p:nvPr/>
        </p:nvCxnSpPr>
        <p:spPr>
          <a:xfrm>
            <a:off x="2238348" y="4000504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ava linija spajanja 28"/>
          <p:cNvCxnSpPr/>
          <p:nvPr/>
        </p:nvCxnSpPr>
        <p:spPr>
          <a:xfrm rot="5400000">
            <a:off x="3095604" y="342900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ava linija spajanja 31"/>
          <p:cNvCxnSpPr/>
          <p:nvPr/>
        </p:nvCxnSpPr>
        <p:spPr>
          <a:xfrm>
            <a:off x="3809984" y="400050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kvir za tekst 42"/>
          <p:cNvSpPr txBox="1"/>
          <p:nvPr/>
        </p:nvSpPr>
        <p:spPr>
          <a:xfrm>
            <a:off x="5024430" y="328612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P1</a:t>
            </a:r>
            <a:endParaRPr lang="en-US" dirty="0"/>
          </a:p>
        </p:txBody>
      </p:sp>
      <p:sp>
        <p:nvSpPr>
          <p:cNvPr id="44" name="Okvir za tekst 43"/>
          <p:cNvSpPr txBox="1"/>
          <p:nvPr/>
        </p:nvSpPr>
        <p:spPr>
          <a:xfrm>
            <a:off x="2738414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P1</a:t>
            </a:r>
            <a:endParaRPr lang="en-US" dirty="0"/>
          </a:p>
        </p:txBody>
      </p:sp>
      <p:sp>
        <p:nvSpPr>
          <p:cNvPr id="45" name="Okvir za tekst 44"/>
          <p:cNvSpPr txBox="1"/>
          <p:nvPr/>
        </p:nvSpPr>
        <p:spPr>
          <a:xfrm>
            <a:off x="2952728" y="42862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P2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Задаци: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1981200" y="1214422"/>
            <a:ext cx="8229600" cy="53578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r-Cyrl-BA" sz="2400" dirty="0"/>
              <a:t>( 39.</a:t>
            </a:r>
            <a:r>
              <a:rPr lang="sr-Latn-BA" sz="2400" dirty="0"/>
              <a:t> </a:t>
            </a:r>
            <a:r>
              <a:rPr lang="sr-Cyrl-BA" sz="2400" dirty="0"/>
              <a:t>задатак, </a:t>
            </a:r>
            <a:r>
              <a:rPr lang="sr-Cyrl-BA" sz="2400" dirty="0" smtClean="0"/>
              <a:t>у</a:t>
            </a:r>
            <a:r>
              <a:rPr lang="sr-Cyrl-BA" sz="2400" dirty="0" smtClean="0"/>
              <a:t>џбеник „Математика“, </a:t>
            </a:r>
            <a:r>
              <a:rPr lang="sr-Cyrl-BA" sz="2400" dirty="0"/>
              <a:t>стр.151.) </a:t>
            </a:r>
          </a:p>
          <a:p>
            <a:pPr marL="514350" indent="-514350">
              <a:buNone/>
            </a:pPr>
            <a:r>
              <a:rPr lang="sr-Latn-BA" sz="2400" dirty="0"/>
              <a:t>        </a:t>
            </a:r>
            <a:r>
              <a:rPr lang="sr-Cyrl-BA" sz="2400" dirty="0"/>
              <a:t>Помоћу формуле израчунај површину квадра чије су</a:t>
            </a:r>
            <a:r>
              <a:rPr lang="sr-Latn-BA" sz="2400" dirty="0"/>
              <a:t> </a:t>
            </a:r>
            <a:r>
              <a:rPr lang="sr-Cyrl-BA" sz="2400" dirty="0"/>
              <a:t>дужине ивица које полазе из истог врха </a:t>
            </a:r>
            <a:r>
              <a:rPr lang="sr-Latn-BA" sz="2400" dirty="0"/>
              <a:t> </a:t>
            </a:r>
          </a:p>
          <a:p>
            <a:pPr marL="514350" indent="-514350">
              <a:buNone/>
            </a:pPr>
            <a:r>
              <a:rPr lang="sr-Latn-BA" sz="2400" dirty="0"/>
              <a:t>         </a:t>
            </a:r>
            <a:r>
              <a:rPr lang="sr-Cyrl-BA" sz="2400" dirty="0"/>
              <a:t>а=8</a:t>
            </a:r>
            <a:r>
              <a:rPr lang="sr-Latn-BA" sz="2400" dirty="0"/>
              <a:t> dm, b=10 dm </a:t>
            </a:r>
            <a:r>
              <a:rPr lang="sr-Cyrl-BA" sz="2400" dirty="0"/>
              <a:t>и</a:t>
            </a:r>
            <a:r>
              <a:rPr lang="sr-Latn-BA" sz="2400" dirty="0"/>
              <a:t> c =</a:t>
            </a:r>
            <a:r>
              <a:rPr lang="sr-Cyrl-BA" sz="2400" dirty="0"/>
              <a:t> 6 </a:t>
            </a:r>
            <a:r>
              <a:rPr lang="sr-Latn-BA" sz="2400" dirty="0"/>
              <a:t>dm.                                  </a:t>
            </a:r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2381224" y="4929199"/>
            <a:ext cx="20002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a = 8 dm</a:t>
            </a:r>
          </a:p>
          <a:p>
            <a:r>
              <a:rPr lang="sr-Latn-BA" sz="2400" dirty="0"/>
              <a:t>b = 10 dm</a:t>
            </a:r>
          </a:p>
          <a:p>
            <a:r>
              <a:rPr lang="sr-Latn-BA" sz="2400" u="sng" dirty="0"/>
              <a:t>c = 6 dm</a:t>
            </a:r>
          </a:p>
          <a:p>
            <a:r>
              <a:rPr lang="sr-Latn-BA" sz="2400" dirty="0"/>
              <a:t>P = ?</a:t>
            </a:r>
          </a:p>
          <a:p>
            <a:endParaRPr lang="en-US" dirty="0"/>
          </a:p>
        </p:txBody>
      </p:sp>
      <p:sp>
        <p:nvSpPr>
          <p:cNvPr id="11" name="Okvir za tekst 10"/>
          <p:cNvSpPr txBox="1"/>
          <p:nvPr/>
        </p:nvSpPr>
        <p:spPr>
          <a:xfrm>
            <a:off x="4238612" y="3000373"/>
            <a:ext cx="64293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 </a:t>
            </a:r>
            <a:r>
              <a:rPr lang="sr-Latn-BA" sz="2400" dirty="0"/>
              <a:t>P = 2 </a:t>
            </a:r>
            <a:r>
              <a:rPr lang="sr-Latn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400" dirty="0"/>
              <a:t> ( ab + ac + bc)</a:t>
            </a:r>
          </a:p>
          <a:p>
            <a:r>
              <a:rPr lang="sr-Latn-BA" sz="2400" dirty="0"/>
              <a:t> P = 2 </a:t>
            </a:r>
            <a:r>
              <a:rPr lang="sr-Latn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400" dirty="0"/>
              <a:t> (8 dm</a:t>
            </a:r>
            <a:r>
              <a:rPr lang="sr-Latn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400" dirty="0"/>
              <a:t>10 dm+8 dm</a:t>
            </a:r>
            <a:r>
              <a:rPr lang="sr-Latn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400" dirty="0"/>
              <a:t>6 dm+10dm</a:t>
            </a:r>
            <a:r>
              <a:rPr lang="sr-Latn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400" dirty="0"/>
              <a:t>6dm)</a:t>
            </a:r>
          </a:p>
          <a:p>
            <a:r>
              <a:rPr lang="sr-Latn-BA" sz="2400" dirty="0"/>
              <a:t>P = 2 </a:t>
            </a:r>
            <a:r>
              <a:rPr lang="sr-Latn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400" dirty="0"/>
              <a:t> ( 80 dm</a:t>
            </a:r>
            <a:r>
              <a:rPr lang="sr-Latn-BA" sz="2400" baseline="30000" dirty="0"/>
              <a:t>2</a:t>
            </a:r>
            <a:r>
              <a:rPr lang="sr-Latn-BA" sz="2400" dirty="0"/>
              <a:t> + 48 dm</a:t>
            </a:r>
            <a:r>
              <a:rPr lang="sr-Latn-BA" sz="2400" baseline="30000" dirty="0"/>
              <a:t>2</a:t>
            </a:r>
            <a:r>
              <a:rPr lang="sr-Latn-BA" sz="2400" dirty="0"/>
              <a:t> + 60 dm</a:t>
            </a:r>
            <a:r>
              <a:rPr lang="sr-Latn-BA" sz="2400" baseline="30000" dirty="0"/>
              <a:t>2</a:t>
            </a:r>
            <a:r>
              <a:rPr lang="sr-Latn-BA" sz="2400" dirty="0"/>
              <a:t>)</a:t>
            </a:r>
          </a:p>
          <a:p>
            <a:r>
              <a:rPr lang="sr-Latn-BA" sz="2400" dirty="0"/>
              <a:t>P = 2 </a:t>
            </a:r>
            <a:r>
              <a:rPr lang="sr-Latn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sr-Latn-BA" sz="2400" dirty="0"/>
              <a:t> 188 dm</a:t>
            </a:r>
            <a:r>
              <a:rPr lang="sr-Latn-BA" sz="2400" baseline="30000" dirty="0"/>
              <a:t>2</a:t>
            </a:r>
            <a:endParaRPr lang="sr-Latn-BA" sz="2400" dirty="0"/>
          </a:p>
          <a:p>
            <a:r>
              <a:rPr lang="sr-Latn-BA" sz="2800" dirty="0"/>
              <a:t>P = 376 dm</a:t>
            </a:r>
            <a:r>
              <a:rPr lang="sr-Latn-BA" sz="2800" baseline="30000" dirty="0"/>
              <a:t>2</a:t>
            </a:r>
            <a:endParaRPr lang="en-US" sz="2800" dirty="0"/>
          </a:p>
        </p:txBody>
      </p:sp>
      <p:pic>
        <p:nvPicPr>
          <p:cNvPr id="4101" name="Picture 5" descr="D:\Pupovac\Desktop\images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282" y="3000372"/>
            <a:ext cx="2428892" cy="16192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3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1981200" y="1428736"/>
            <a:ext cx="8229600" cy="5143536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 startAt="2"/>
            </a:pPr>
            <a:r>
              <a:rPr lang="sr-Latn-BA" sz="2400" dirty="0"/>
              <a:t>(40.</a:t>
            </a:r>
            <a:r>
              <a:rPr lang="sr-Cyrl-BA" sz="2400" dirty="0"/>
              <a:t>задатак, </a:t>
            </a:r>
            <a:r>
              <a:rPr lang="sr-Cyrl-BA" sz="2400" dirty="0" smtClean="0"/>
              <a:t>уџбеник „Математика“,стр.151</a:t>
            </a:r>
            <a:r>
              <a:rPr lang="sr-Cyrl-BA" sz="2400" dirty="0"/>
              <a:t>.)</a:t>
            </a:r>
          </a:p>
          <a:p>
            <a:pPr marL="514350" indent="-514350">
              <a:buNone/>
            </a:pPr>
            <a:r>
              <a:rPr lang="sr-Cyrl-BA" sz="2400" dirty="0"/>
              <a:t>    </a:t>
            </a:r>
            <a:r>
              <a:rPr lang="sr-Latn-BA" sz="2400" dirty="0"/>
              <a:t> K</a:t>
            </a:r>
            <a:r>
              <a:rPr lang="sr-Cyrl-BA" sz="2400" dirty="0"/>
              <a:t>утија има облик квадра .</a:t>
            </a:r>
            <a:r>
              <a:rPr lang="sr-Latn-BA" sz="2400" dirty="0"/>
              <a:t> </a:t>
            </a:r>
            <a:r>
              <a:rPr lang="sr-Cyrl-BA" sz="2400" dirty="0"/>
              <a:t> Ивице су дуге</a:t>
            </a:r>
            <a:r>
              <a:rPr lang="sr-Latn-BA" sz="2400" dirty="0"/>
              <a:t> </a:t>
            </a:r>
            <a:r>
              <a:rPr lang="sr-Cyrl-BA" sz="2400" dirty="0"/>
              <a:t>60 </a:t>
            </a:r>
            <a:r>
              <a:rPr lang="sr-Latn-BA" sz="2400" dirty="0"/>
              <a:t>cm, 50 cm </a:t>
            </a:r>
            <a:r>
              <a:rPr lang="sr-Cyrl-BA" sz="2400" dirty="0"/>
              <a:t>и</a:t>
            </a:r>
            <a:r>
              <a:rPr lang="sr-Latn-BA" sz="2400" dirty="0"/>
              <a:t>  </a:t>
            </a:r>
          </a:p>
          <a:p>
            <a:pPr marL="514350" indent="-514350">
              <a:buNone/>
            </a:pPr>
            <a:r>
              <a:rPr lang="sr-Latn-BA" sz="2400" dirty="0"/>
              <a:t>     20 cm</a:t>
            </a:r>
            <a:r>
              <a:rPr lang="sr-Cyrl-BA" sz="2400" dirty="0"/>
              <a:t>. Израчунај њену површину изражену у </a:t>
            </a:r>
            <a:r>
              <a:rPr lang="sr-Latn-BA" sz="2400" dirty="0"/>
              <a:t>dm</a:t>
            </a:r>
            <a:r>
              <a:rPr lang="sr-Latn-BA" sz="2400" baseline="30000" dirty="0"/>
              <a:t>2</a:t>
            </a:r>
            <a:r>
              <a:rPr lang="sr-Latn-BA" sz="2400" dirty="0"/>
              <a:t>.</a:t>
            </a:r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endParaRPr lang="sr-Latn-BA" sz="2400" dirty="0"/>
          </a:p>
          <a:p>
            <a:pPr marL="514350" indent="-514350">
              <a:buNone/>
            </a:pPr>
            <a:r>
              <a:rPr lang="sr-Latn-BA" sz="2400" dirty="0"/>
              <a:t>a= 60 cm = 6 dm              </a:t>
            </a:r>
          </a:p>
          <a:p>
            <a:pPr marL="514350" indent="-514350">
              <a:buNone/>
            </a:pPr>
            <a:r>
              <a:rPr lang="sr-Latn-BA" sz="2400" dirty="0"/>
              <a:t>b= 50 cm = 5 dm</a:t>
            </a:r>
          </a:p>
          <a:p>
            <a:pPr marL="514350" indent="-514350">
              <a:buNone/>
            </a:pPr>
            <a:r>
              <a:rPr lang="sr-Latn-BA" sz="2400" u="sng" dirty="0"/>
              <a:t>c= 20 cm = 2 dm </a:t>
            </a:r>
          </a:p>
          <a:p>
            <a:pPr marL="514350" indent="-514350">
              <a:buNone/>
            </a:pPr>
            <a:r>
              <a:rPr lang="sr-Latn-BA" sz="2400" dirty="0"/>
              <a:t> P = ?</a:t>
            </a:r>
          </a:p>
        </p:txBody>
      </p:sp>
      <p:pic>
        <p:nvPicPr>
          <p:cNvPr id="5123" name="Picture 3" descr="D:\Pupovac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597" y="2928934"/>
            <a:ext cx="2500330" cy="1714512"/>
          </a:xfrm>
          <a:prstGeom prst="rect">
            <a:avLst/>
          </a:prstGeom>
          <a:noFill/>
        </p:spPr>
      </p:pic>
      <p:sp>
        <p:nvSpPr>
          <p:cNvPr id="6" name="Pravougaonik 5"/>
          <p:cNvSpPr/>
          <p:nvPr/>
        </p:nvSpPr>
        <p:spPr>
          <a:xfrm>
            <a:off x="4524364" y="3000372"/>
            <a:ext cx="6143636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/>
              <a:t>P = 2 ∙ (ab + ac + bc)</a:t>
            </a:r>
          </a:p>
          <a:p>
            <a:pPr algn="ctr"/>
            <a:r>
              <a:rPr lang="sr-Latn-BA" sz="2400" dirty="0"/>
              <a:t>P = 2</a:t>
            </a:r>
            <a:r>
              <a:rPr lang="sr-Latn-BA" sz="1600" dirty="0"/>
              <a:t>∙</a:t>
            </a:r>
            <a:r>
              <a:rPr lang="sr-Latn-BA" sz="2400" dirty="0"/>
              <a:t>(6dm∙ 5dm+6dm ∙ 2dm+5dm ∙ 2dm)</a:t>
            </a:r>
          </a:p>
          <a:p>
            <a:pPr algn="ctr"/>
            <a:r>
              <a:rPr lang="sr-Latn-BA" sz="2400" dirty="0"/>
              <a:t>P = 2 ∙ (30 dm</a:t>
            </a:r>
            <a:r>
              <a:rPr lang="sr-Latn-BA" sz="2400" baseline="30000" dirty="0"/>
              <a:t>2</a:t>
            </a:r>
            <a:r>
              <a:rPr lang="sr-Latn-BA" sz="2400" dirty="0"/>
              <a:t>+12 dm</a:t>
            </a:r>
            <a:r>
              <a:rPr lang="sr-Latn-BA" sz="2400" baseline="30000" dirty="0"/>
              <a:t>2</a:t>
            </a:r>
            <a:r>
              <a:rPr lang="sr-Latn-BA" sz="2400" dirty="0"/>
              <a:t> + 10 dm</a:t>
            </a:r>
            <a:r>
              <a:rPr lang="sr-Latn-BA" sz="2400" baseline="30000" dirty="0"/>
              <a:t>2</a:t>
            </a:r>
            <a:r>
              <a:rPr lang="sr-Latn-BA" sz="2400" dirty="0"/>
              <a:t>)</a:t>
            </a:r>
          </a:p>
          <a:p>
            <a:pPr algn="ctr"/>
            <a:r>
              <a:rPr lang="sr-Latn-BA" sz="2400" dirty="0"/>
              <a:t>P = 2 ∙ 52 dm</a:t>
            </a:r>
            <a:r>
              <a:rPr lang="sr-Latn-BA" sz="2400" baseline="30000" dirty="0"/>
              <a:t>2</a:t>
            </a:r>
            <a:endParaRPr lang="sr-Latn-BA" sz="2400" dirty="0"/>
          </a:p>
          <a:p>
            <a:pPr algn="ctr"/>
            <a:r>
              <a:rPr lang="sr-Latn-BA" sz="2400" dirty="0"/>
              <a:t>P =  104 dm</a:t>
            </a:r>
            <a:r>
              <a:rPr lang="sr-Latn-BA" sz="2400" baseline="30000" dirty="0"/>
              <a:t>2</a:t>
            </a:r>
            <a:endParaRPr lang="en-US" sz="24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5045224"/>
          </a:xfrm>
        </p:spPr>
        <p:txBody>
          <a:bodyPr/>
          <a:lstStyle/>
          <a:p>
            <a:pPr>
              <a:buNone/>
            </a:pPr>
            <a:r>
              <a:rPr lang="sr-Cyrl-BA" dirty="0" smtClean="0">
                <a:solidFill>
                  <a:srgbClr val="FF0000"/>
                </a:solidFill>
              </a:rPr>
              <a:t>3</a:t>
            </a:r>
            <a:r>
              <a:rPr lang="sr-Cyrl-BA" dirty="0" smtClean="0"/>
              <a:t>. Димензије квадра су : дужина 15 </a:t>
            </a:r>
            <a:r>
              <a:rPr lang="sr-Latn-BA" dirty="0" smtClean="0"/>
              <a:t>dm</a:t>
            </a:r>
            <a:r>
              <a:rPr lang="sr-Cyrl-BA" dirty="0" smtClean="0"/>
              <a:t>, ширина        5 </a:t>
            </a:r>
            <a:r>
              <a:rPr lang="sr-Latn-BA" dirty="0" smtClean="0"/>
              <a:t>cm</a:t>
            </a:r>
            <a:r>
              <a:rPr lang="sr-Cyrl-BA" dirty="0" smtClean="0"/>
              <a:t> и висина 1 </a:t>
            </a:r>
            <a:r>
              <a:rPr lang="sr-Latn-BA" dirty="0" smtClean="0"/>
              <a:t>m</a:t>
            </a:r>
            <a:r>
              <a:rPr lang="sr-Cyrl-BA" dirty="0" smtClean="0"/>
              <a:t>.</a:t>
            </a:r>
            <a:r>
              <a:rPr lang="sr-Latn-BA" dirty="0" smtClean="0"/>
              <a:t> K</a:t>
            </a:r>
            <a:r>
              <a:rPr lang="sr-Cyrl-BA" dirty="0" smtClean="0"/>
              <a:t>олика је његова површина?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Kocka 4"/>
          <p:cNvSpPr/>
          <p:nvPr/>
        </p:nvSpPr>
        <p:spPr>
          <a:xfrm>
            <a:off x="6310314" y="2357430"/>
            <a:ext cx="3357586" cy="14287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kvir za tekst 5"/>
          <p:cNvSpPr txBox="1"/>
          <p:nvPr/>
        </p:nvSpPr>
        <p:spPr>
          <a:xfrm>
            <a:off x="2524100" y="2357430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/>
              <a:t>а = 15</a:t>
            </a:r>
            <a:r>
              <a:rPr lang="sr-Latn-BA" sz="2400" dirty="0"/>
              <a:t> dm= 150 cm</a:t>
            </a:r>
          </a:p>
          <a:p>
            <a:r>
              <a:rPr lang="sr-Latn-BA" sz="2400" dirty="0"/>
              <a:t>b= 5 cm</a:t>
            </a:r>
          </a:p>
          <a:p>
            <a:r>
              <a:rPr lang="sr-Latn-BA" sz="2400" u="sng" dirty="0"/>
              <a:t>c=1 m </a:t>
            </a:r>
            <a:r>
              <a:rPr lang="sr-Cyrl-BA" sz="2400" u="sng" dirty="0"/>
              <a:t> </a:t>
            </a:r>
            <a:r>
              <a:rPr lang="sr-Latn-BA" sz="2400" u="sng" dirty="0"/>
              <a:t>= 100 cm</a:t>
            </a:r>
          </a:p>
          <a:p>
            <a:r>
              <a:rPr lang="sr-Latn-BA" sz="2400" dirty="0"/>
              <a:t>P = ?</a:t>
            </a:r>
            <a:endParaRPr lang="en-US" sz="2400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2595538" y="3857628"/>
            <a:ext cx="72866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P = 2∙( ab + ac + bc )</a:t>
            </a:r>
          </a:p>
          <a:p>
            <a:r>
              <a:rPr lang="sr-Latn-BA" sz="2400" dirty="0"/>
              <a:t>P = 2 ∙(150cm ∙ 5cm+150cm ∙100cm+5cm ∙100cm)</a:t>
            </a:r>
          </a:p>
          <a:p>
            <a:r>
              <a:rPr lang="sr-Latn-BA" sz="2400" dirty="0"/>
              <a:t>P = 2 ∙(750 cm</a:t>
            </a:r>
            <a:r>
              <a:rPr lang="sr-Latn-BA" sz="2400" baseline="30000" dirty="0"/>
              <a:t>2 +</a:t>
            </a:r>
            <a:r>
              <a:rPr lang="sr-Latn-BA" sz="2400" dirty="0"/>
              <a:t> 15 000 cm</a:t>
            </a:r>
            <a:r>
              <a:rPr lang="sr-Latn-BA" sz="2400" baseline="30000" dirty="0"/>
              <a:t>2</a:t>
            </a:r>
            <a:r>
              <a:rPr lang="sr-Latn-BA" sz="2400" dirty="0"/>
              <a:t> + 500 cm</a:t>
            </a:r>
            <a:r>
              <a:rPr lang="sr-Latn-BA" sz="2400" baseline="30000" dirty="0"/>
              <a:t>2</a:t>
            </a:r>
            <a:r>
              <a:rPr lang="sr-Latn-BA" sz="2400" dirty="0"/>
              <a:t>)</a:t>
            </a:r>
          </a:p>
          <a:p>
            <a:r>
              <a:rPr lang="sr-Latn-BA" sz="2400" dirty="0"/>
              <a:t>P = 2 ∙ 16 250 cm</a:t>
            </a:r>
            <a:r>
              <a:rPr lang="sr-Latn-BA" sz="2400" baseline="30000" dirty="0"/>
              <a:t>2</a:t>
            </a:r>
          </a:p>
          <a:p>
            <a:r>
              <a:rPr lang="sr-Latn-BA" sz="2400" dirty="0"/>
              <a:t>P = 32 500 cm</a:t>
            </a:r>
            <a:r>
              <a:rPr lang="sr-Latn-BA" sz="2400" baseline="30000" dirty="0"/>
              <a:t>2</a:t>
            </a:r>
            <a:endParaRPr lang="en-US" sz="2800" dirty="0"/>
          </a:p>
        </p:txBody>
      </p:sp>
      <p:sp>
        <p:nvSpPr>
          <p:cNvPr id="9" name="Okvir za tekst 8"/>
          <p:cNvSpPr txBox="1"/>
          <p:nvPr/>
        </p:nvSpPr>
        <p:spPr>
          <a:xfrm>
            <a:off x="2381224" y="6000769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/>
              <a:t>Површина квадра износи 32 500 </a:t>
            </a:r>
            <a:r>
              <a:rPr lang="sr-Latn-BA" sz="2400" dirty="0"/>
              <a:t>cm</a:t>
            </a:r>
            <a:r>
              <a:rPr lang="sr-Latn-BA" sz="2400" baseline="30000" dirty="0"/>
              <a:t>2</a:t>
            </a:r>
            <a:r>
              <a:rPr lang="sr-Latn-BA" sz="2400" dirty="0"/>
              <a:t> </a:t>
            </a:r>
            <a:r>
              <a:rPr lang="sr-Cyrl-BA" sz="2400" dirty="0"/>
              <a:t>,тј. </a:t>
            </a:r>
            <a:r>
              <a:rPr lang="sr-Latn-BA" sz="2400" dirty="0"/>
              <a:t>325 dm</a:t>
            </a:r>
            <a:r>
              <a:rPr lang="sr-Latn-BA" sz="2400" baseline="30000" dirty="0"/>
              <a:t>2</a:t>
            </a:r>
            <a:r>
              <a:rPr lang="sr-Cyrl-BA" sz="2400" dirty="0"/>
              <a:t>.</a:t>
            </a:r>
            <a:endParaRPr lang="en-US" sz="24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Задаци за самосталан рад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1981200" y="1285861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r-Cyrl-BA" sz="2400" dirty="0"/>
              <a:t>Налазе се у уџбенику Математика, на страни 151.</a:t>
            </a:r>
          </a:p>
          <a:p>
            <a:pPr>
              <a:buNone/>
            </a:pPr>
            <a:r>
              <a:rPr lang="sr-Cyrl-BA" dirty="0" smtClean="0"/>
              <a:t>       </a:t>
            </a:r>
            <a:endParaRPr lang="sr-Latn-BA" dirty="0" smtClean="0"/>
          </a:p>
          <a:p>
            <a:pPr>
              <a:buNone/>
            </a:pPr>
            <a:r>
              <a:rPr lang="sr-Latn-BA" dirty="0" smtClean="0"/>
              <a:t>		</a:t>
            </a:r>
            <a:r>
              <a:rPr lang="sr-Cyrl-BA" dirty="0" smtClean="0"/>
              <a:t>41.задатак,</a:t>
            </a:r>
            <a:endParaRPr lang="sr-Latn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r>
              <a:rPr lang="sr-Latn-BA" dirty="0" smtClean="0"/>
              <a:t>	</a:t>
            </a:r>
            <a:r>
              <a:rPr lang="sr-Cyrl-BA" dirty="0" smtClean="0"/>
              <a:t>       43.задатак и </a:t>
            </a:r>
            <a:endParaRPr lang="sr-Latn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r>
              <a:rPr lang="sr-Latn-BA" dirty="0" smtClean="0"/>
              <a:t>	</a:t>
            </a:r>
            <a:r>
              <a:rPr lang="sr-Cyrl-BA" dirty="0" smtClean="0"/>
              <a:t>       44.задатак</a:t>
            </a:r>
          </a:p>
          <a:p>
            <a:pPr>
              <a:buNone/>
            </a:pPr>
            <a:endParaRPr lang="sr-Cyrl-BA" dirty="0"/>
          </a:p>
          <a:p>
            <a:pPr algn="ctr">
              <a:buNone/>
            </a:pPr>
            <a:r>
              <a:rPr lang="sr-Cyrl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Срећно у раду!</a:t>
            </a:r>
          </a:p>
          <a:p>
            <a:pPr>
              <a:buNone/>
            </a:pPr>
            <a:endParaRPr lang="sr-Cyrl-BA" dirty="0" smtClean="0"/>
          </a:p>
        </p:txBody>
      </p:sp>
      <p:sp>
        <p:nvSpPr>
          <p:cNvPr id="4" name="Zvijezda sa 5 krakova 3"/>
          <p:cNvSpPr/>
          <p:nvPr/>
        </p:nvSpPr>
        <p:spPr>
          <a:xfrm>
            <a:off x="2095472" y="2214554"/>
            <a:ext cx="571504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vijezda sa 5 krakova 4"/>
          <p:cNvSpPr/>
          <p:nvPr/>
        </p:nvSpPr>
        <p:spPr>
          <a:xfrm>
            <a:off x="2095472" y="3143248"/>
            <a:ext cx="571504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vijezda sa 5 krakova 5"/>
          <p:cNvSpPr/>
          <p:nvPr/>
        </p:nvSpPr>
        <p:spPr>
          <a:xfrm>
            <a:off x="2095472" y="4143380"/>
            <a:ext cx="571504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701</TotalTime>
  <Words>523</Words>
  <Application>Microsoft Office PowerPoint</Application>
  <PresentationFormat>Widescreen</PresentationFormat>
  <Paragraphs>110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Wingdings</vt:lpstr>
      <vt:lpstr>Wingdings 2</vt:lpstr>
      <vt:lpstr>Građanski</vt:lpstr>
      <vt:lpstr>МАТЕМАТИКА                                           5.разред</vt:lpstr>
      <vt:lpstr>Да се присјетимо!</vt:lpstr>
      <vt:lpstr>Особине квадра</vt:lpstr>
      <vt:lpstr>Израчунавање површине квадра</vt:lpstr>
      <vt:lpstr>Задаци:</vt:lpstr>
      <vt:lpstr>PowerPoint Presentation</vt:lpstr>
      <vt:lpstr>PowerPoint Presentation</vt:lpstr>
      <vt:lpstr>Задаци за самосталан рад</vt:lpstr>
    </vt:vector>
  </TitlesOfParts>
  <Company>4C3 DR!V3R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                                         5.разред</dc:title>
  <dc:creator>4C3 DR!V3R</dc:creator>
  <cp:lastModifiedBy>sladjana.vasiljevic2020@gmail.com</cp:lastModifiedBy>
  <cp:revision>8</cp:revision>
  <dcterms:created xsi:type="dcterms:W3CDTF">2021-02-18T21:07:52Z</dcterms:created>
  <dcterms:modified xsi:type="dcterms:W3CDTF">2021-02-24T06:22:56Z</dcterms:modified>
</cp:coreProperties>
</file>