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0" r:id="rId2"/>
    <p:sldId id="262" r:id="rId3"/>
    <p:sldId id="263" r:id="rId4"/>
    <p:sldId id="277" r:id="rId5"/>
    <p:sldId id="274" r:id="rId6"/>
    <p:sldId id="272" r:id="rId7"/>
    <p:sldId id="268" r:id="rId8"/>
    <p:sldId id="279" r:id="rId9"/>
    <p:sldId id="278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142" d="100"/>
          <a:sy n="142" d="100"/>
        </p:scale>
        <p:origin x="-102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02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C5B0D-D5F7-43B2-AB32-25C1DDE89C97}" type="datetimeFigureOut">
              <a:rPr lang="sr-Latn-BA" smtClean="0"/>
              <a:pPr/>
              <a:t>15.2.2021.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F53F8-DF5F-40F6-8AEF-63895F5080DF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F53F8-DF5F-40F6-8AEF-63895F5080DF}" type="slidenum">
              <a:rPr lang="sr-Latn-BA" smtClean="0"/>
              <a:pPr/>
              <a:t>7</a:t>
            </a:fld>
            <a:endParaRPr lang="sr-Latn-B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45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25E5-90C9-4F13-86C5-EA47A9BF439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457DD2-919B-4503-9787-372F00D9A7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31445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25E5-90C9-4F13-86C5-EA47A9BF439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7DD2-919B-4503-9787-372F00D9A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802505" y="2458593"/>
            <a:ext cx="468401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194322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2265188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2257426"/>
            <a:ext cx="457200" cy="330994"/>
          </a:xfrm>
        </p:spPr>
        <p:txBody>
          <a:bodyPr/>
          <a:lstStyle/>
          <a:p>
            <a:fld id="{EA457DD2-919B-4503-9787-372F00D9A7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553200" cy="43660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25E5-90C9-4F13-86C5-EA47A9BF439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228601"/>
            <a:ext cx="14478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25E5-90C9-4F13-86C5-EA47A9BF439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769779"/>
            <a:ext cx="457200" cy="330994"/>
          </a:xfrm>
        </p:spPr>
        <p:txBody>
          <a:bodyPr/>
          <a:lstStyle/>
          <a:p>
            <a:fld id="{EA457DD2-919B-4503-9787-372F00D9A7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4288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1714500"/>
            <a:ext cx="8833104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06764"/>
            <a:ext cx="8833104" cy="16047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057400"/>
            <a:ext cx="6480174" cy="1254919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25E5-90C9-4F13-86C5-EA47A9BF439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18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457DD2-919B-4503-9787-372F00D9A7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0050"/>
            <a:ext cx="7772400" cy="1143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4807458"/>
            <a:ext cx="3044952" cy="274320"/>
          </a:xfrm>
        </p:spPr>
        <p:txBody>
          <a:bodyPr/>
          <a:lstStyle/>
          <a:p>
            <a:fld id="{202125E5-90C9-4F13-86C5-EA47A9BF439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7DD2-919B-4503-9787-372F00D9A7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181739"/>
            <a:ext cx="8921" cy="361466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1650206"/>
            <a:ext cx="0" cy="31409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085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028700"/>
            <a:ext cx="8833104" cy="685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4793742"/>
            <a:ext cx="8833104" cy="233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4040188" cy="54973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143000"/>
            <a:ext cx="4041775" cy="548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25E5-90C9-4F13-86C5-EA47A9BF439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4807458"/>
            <a:ext cx="3581400" cy="27432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96012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1853537"/>
            <a:ext cx="4041648" cy="286380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1853537"/>
            <a:ext cx="4038600" cy="286664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781812"/>
            <a:ext cx="457200" cy="330994"/>
          </a:xfrm>
        </p:spPr>
        <p:txBody>
          <a:bodyPr/>
          <a:lstStyle>
            <a:lvl1pPr algn="ctr">
              <a:defRPr/>
            </a:lvl1pPr>
          </a:lstStyle>
          <a:p>
            <a:fld id="{EA457DD2-919B-4503-9787-372F00D9A7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25E5-90C9-4F13-86C5-EA47A9BF439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777015"/>
            <a:ext cx="457200" cy="330994"/>
          </a:xfrm>
        </p:spPr>
        <p:txBody>
          <a:bodyPr/>
          <a:lstStyle/>
          <a:p>
            <a:fld id="{EA457DD2-919B-4503-9787-372F00D9A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18872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25E5-90C9-4F13-86C5-EA47A9BF439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4743450"/>
            <a:ext cx="609600" cy="33099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457DD2-919B-4503-9787-372F00D9A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457DD2-919B-4503-9787-372F00D9A7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25E5-90C9-4F13-86C5-EA47A9BF439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14300"/>
            <a:ext cx="8833104" cy="2263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/>
          <a:p>
            <a:fld id="{EA457DD2-919B-4503-9787-372F00D9A7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3771900"/>
            <a:ext cx="5867400" cy="9144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457200"/>
            <a:ext cx="5867400" cy="32004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742950"/>
            <a:ext cx="2438400" cy="394335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4803738"/>
            <a:ext cx="3044952" cy="274320"/>
          </a:xfrm>
        </p:spPr>
        <p:txBody>
          <a:bodyPr/>
          <a:lstStyle/>
          <a:p>
            <a:fld id="{202125E5-90C9-4F13-86C5-EA47A9BF439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584448" cy="2743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045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02125E5-90C9-4F13-86C5-EA47A9BF439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4808136"/>
            <a:ext cx="35814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95755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780131"/>
            <a:ext cx="457200" cy="33099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457DD2-919B-4503-9787-372F00D9A7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8534400" cy="34495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2171700"/>
            <a:ext cx="8839200" cy="457200"/>
          </a:xfrm>
        </p:spPr>
        <p:txBody>
          <a:bodyPr/>
          <a:lstStyle/>
          <a:p>
            <a:r>
              <a:rPr lang="sr-Cyrl-BA" dirty="0" smtClean="0">
                <a:solidFill>
                  <a:srgbClr val="7030A0"/>
                </a:solidFill>
              </a:rPr>
              <a:t>ПИСМЕНА ВЈЕЖБА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590551"/>
            <a:ext cx="8458200" cy="990599"/>
          </a:xfrm>
        </p:spPr>
        <p:txBody>
          <a:bodyPr>
            <a:normAutofit fontScale="90000"/>
          </a:bodyPr>
          <a:lstStyle/>
          <a:p>
            <a:r>
              <a:rPr lang="sr-Cyrl-BA" dirty="0" smtClean="0"/>
              <a:t>ПРИЧАЊЕ ПО ДАТИМ РИЈЕЧИМА</a:t>
            </a:r>
            <a:endParaRPr lang="en-US" dirty="0"/>
          </a:p>
        </p:txBody>
      </p:sp>
      <p:pic>
        <p:nvPicPr>
          <p:cNvPr id="4098" name="Picture 2" descr="https://alenkastare.si/wp-content/uploads/2020/04/Naslovna_slika_predavanja_2-e16080205289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724150"/>
            <a:ext cx="1981200" cy="1485900"/>
          </a:xfrm>
          <a:prstGeom prst="rect">
            <a:avLst/>
          </a:prstGeom>
          <a:noFill/>
        </p:spPr>
      </p:pic>
      <p:pic>
        <p:nvPicPr>
          <p:cNvPr id="4100" name="Picture 4" descr="Резултат слика за pisanje ilustracija"/>
          <p:cNvPicPr>
            <a:picLocks noChangeAspect="1" noChangeArrowheads="1"/>
          </p:cNvPicPr>
          <p:nvPr/>
        </p:nvPicPr>
        <p:blipFill>
          <a:blip r:embed="rId4" cstate="print"/>
          <a:srcRect l="51148" t="-1643"/>
          <a:stretch>
            <a:fillRect/>
          </a:stretch>
        </p:blipFill>
        <p:spPr bwMode="auto">
          <a:xfrm>
            <a:off x="6553200" y="1828801"/>
            <a:ext cx="2242088" cy="279320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" y="295275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/>
              <a:t>Српски језик </a:t>
            </a:r>
          </a:p>
          <a:p>
            <a:pPr algn="ctr"/>
            <a:r>
              <a:rPr lang="sr-Cyrl-BA" sz="2400" dirty="0" smtClean="0"/>
              <a:t>4. разред</a:t>
            </a:r>
            <a:endParaRPr lang="sr-Latn-BA" sz="2400" dirty="0"/>
          </a:p>
        </p:txBody>
      </p:sp>
    </p:spTree>
  </p:cSld>
  <p:clrMapOvr>
    <a:masterClrMapping/>
  </p:clrMapOvr>
  <p:transition spd="slow" advClick="0" advTm="5000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0287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s-Cyrl-BA" sz="2400" b="1" dirty="0" smtClean="0">
              <a:solidFill>
                <a:srgbClr val="7030A0"/>
              </a:solidFill>
            </a:endParaRPr>
          </a:p>
          <a:p>
            <a:endParaRPr lang="bs-Cyrl-BA" sz="2400" b="1" dirty="0" smtClean="0">
              <a:solidFill>
                <a:srgbClr val="7030A0"/>
              </a:solidFill>
            </a:endParaRPr>
          </a:p>
          <a:p>
            <a:endParaRPr lang="bs-Cyrl-BA" sz="2400" b="1" dirty="0" smtClean="0">
              <a:solidFill>
                <a:srgbClr val="7030A0"/>
              </a:solidFill>
            </a:endParaRPr>
          </a:p>
          <a:p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ПОНОВИМО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BA" dirty="0" smtClean="0"/>
              <a:t>Састав има три цјелине – увод, главни дио, завршни дио.</a:t>
            </a:r>
          </a:p>
          <a:p>
            <a:r>
              <a:rPr lang="sr-Cyrl-BA" dirty="0" smtClean="0"/>
              <a:t>Дијелови састава треба да буду јасно уочљиви.</a:t>
            </a:r>
          </a:p>
          <a:p>
            <a:endParaRPr lang="sr-Cyrl-BA" dirty="0" smtClean="0"/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BA" b="1" dirty="0" smtClean="0">
                <a:solidFill>
                  <a:srgbClr val="FF0000"/>
                </a:solidFill>
              </a:rPr>
              <a:t>УВОД</a:t>
            </a:r>
            <a:r>
              <a:rPr lang="sr-Cyrl-BA" dirty="0" smtClean="0"/>
              <a:t> –  почетак приче, увођење у причу, наговјештај теме.</a:t>
            </a:r>
          </a:p>
          <a:p>
            <a:endParaRPr lang="sr-Cyrl-BA" dirty="0" smtClean="0"/>
          </a:p>
          <a:p>
            <a:r>
              <a:rPr lang="sr-Cyrl-BA" b="1" dirty="0" smtClean="0">
                <a:solidFill>
                  <a:srgbClr val="FF0000"/>
                </a:solidFill>
              </a:rPr>
              <a:t>ГЛАВНИ ДИО </a:t>
            </a:r>
            <a:r>
              <a:rPr lang="sr-Cyrl-BA" dirty="0" smtClean="0"/>
              <a:t>– одговор на тему, осјећања, опис догађаја, доживљаја.</a:t>
            </a:r>
          </a:p>
          <a:p>
            <a:pPr>
              <a:buNone/>
            </a:pPr>
            <a:endParaRPr lang="sr-Cyrl-BA" dirty="0" smtClean="0"/>
          </a:p>
          <a:p>
            <a:r>
              <a:rPr lang="sr-Cyrl-BA" b="1" dirty="0" smtClean="0">
                <a:solidFill>
                  <a:srgbClr val="FF0000"/>
                </a:solidFill>
              </a:rPr>
              <a:t>ЗАВРШНИ ДИО </a:t>
            </a:r>
            <a:r>
              <a:rPr lang="sr-Cyrl-BA" dirty="0" smtClean="0"/>
              <a:t>– завршетак причања, причу завршавамо лијепом поруком.</a:t>
            </a:r>
            <a:endParaRPr lang="en-US" dirty="0"/>
          </a:p>
        </p:txBody>
      </p:sp>
      <p:pic>
        <p:nvPicPr>
          <p:cNvPr id="2050" name="Picture 2" descr="Резултат слика за pisanj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495550"/>
            <a:ext cx="2671494" cy="22288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ПРИЈЕ САМОГ ПИСАЊА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sr-Cyrl-BA" dirty="0" smtClean="0"/>
          </a:p>
          <a:p>
            <a:pPr>
              <a:buNone/>
            </a:pPr>
            <a:r>
              <a:rPr lang="sr-Cyrl-BA" dirty="0" smtClean="0"/>
              <a:t>  </a:t>
            </a:r>
          </a:p>
          <a:p>
            <a:endParaRPr lang="sr-Cyrl-BA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971550"/>
            <a:ext cx="4038600" cy="3886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Cyrl-BA" sz="2200" b="1" dirty="0" smtClean="0">
                <a:solidFill>
                  <a:srgbClr val="00B0F0"/>
                </a:solidFill>
              </a:rPr>
              <a:t>     </a:t>
            </a:r>
            <a:r>
              <a:rPr lang="sr-Cyrl-BA" sz="2200" dirty="0" smtClean="0">
                <a:solidFill>
                  <a:srgbClr val="00B0F0"/>
                </a:solidFill>
              </a:rPr>
              <a:t> </a:t>
            </a:r>
            <a:endParaRPr lang="sr-Cyrl-BA" dirty="0" smtClean="0"/>
          </a:p>
          <a:p>
            <a:r>
              <a:rPr lang="sr-Cyrl-BA" dirty="0" smtClean="0"/>
              <a:t>Размисли о теми писања.</a:t>
            </a:r>
          </a:p>
          <a:p>
            <a:r>
              <a:rPr lang="bs-Cyrl-BA" dirty="0" smtClean="0"/>
              <a:t>Анализирај дате ријечи.</a:t>
            </a:r>
          </a:p>
          <a:p>
            <a:r>
              <a:rPr lang="bs-Cyrl-BA" dirty="0" smtClean="0"/>
              <a:t>Повезуј ријечи једну са другом.</a:t>
            </a:r>
          </a:p>
          <a:p>
            <a:r>
              <a:rPr lang="bs-Cyrl-BA" dirty="0" smtClean="0"/>
              <a:t>На шта те подсјећају те ријечи, на који догађај, на која бића.</a:t>
            </a:r>
          </a:p>
          <a:p>
            <a:r>
              <a:rPr lang="bs-Cyrl-BA" dirty="0" smtClean="0"/>
              <a:t>Смисли реченице у којима ћеш искористити дате ријечи.</a:t>
            </a:r>
            <a:endParaRPr lang="sr-Cyrl-BA" dirty="0" smtClean="0"/>
          </a:p>
          <a:p>
            <a:r>
              <a:rPr lang="sr-Cyrl-BA" dirty="0" smtClean="0"/>
              <a:t>Изради план.</a:t>
            </a:r>
          </a:p>
          <a:p>
            <a:endParaRPr lang="sr-Cyrl-BA" dirty="0" smtClean="0"/>
          </a:p>
          <a:p>
            <a:endParaRPr lang="sr-Cyrl-BA" dirty="0" smtClean="0"/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r>
              <a:rPr lang="sr-Cyrl-BA" dirty="0" smtClean="0"/>
              <a:t>   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https://img.halooglasi.com/slike/oglasi/Thumbs/200518/m/pisanj-eseja-pismenih-sastva-i-maturskih-rado-5425635619901-717913936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3714750"/>
            <a:ext cx="1070751" cy="102276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52400" y="1200150"/>
            <a:ext cx="4114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rgbClr val="FF0000"/>
                </a:solidFill>
              </a:rPr>
              <a:t>Задате ријечи су:</a:t>
            </a:r>
          </a:p>
          <a:p>
            <a:endParaRPr lang="sr-Cyrl-BA" dirty="0" smtClean="0"/>
          </a:p>
          <a:p>
            <a:pPr>
              <a:buFont typeface="Arial" pitchFamily="34" charset="0"/>
              <a:buChar char="•"/>
            </a:pPr>
            <a:r>
              <a:rPr lang="sr-Cyrl-BA" dirty="0" smtClean="0"/>
              <a:t> ЖЕЉА</a:t>
            </a:r>
          </a:p>
          <a:p>
            <a:pPr>
              <a:buFont typeface="Arial" pitchFamily="34" charset="0"/>
              <a:buChar char="•"/>
            </a:pPr>
            <a:r>
              <a:rPr lang="sr-Cyrl-BA" dirty="0" smtClean="0"/>
              <a:t> ЉУБИМАЦ</a:t>
            </a:r>
          </a:p>
          <a:p>
            <a:pPr>
              <a:buFont typeface="Arial" pitchFamily="34" charset="0"/>
              <a:buChar char="•"/>
            </a:pPr>
            <a:r>
              <a:rPr lang="sr-Cyrl-BA" dirty="0" smtClean="0"/>
              <a:t> МАЈКА</a:t>
            </a:r>
          </a:p>
          <a:p>
            <a:pPr>
              <a:buFont typeface="Arial" pitchFamily="34" charset="0"/>
              <a:buChar char="•"/>
            </a:pPr>
            <a:r>
              <a:rPr lang="sr-Cyrl-BA" dirty="0" smtClean="0"/>
              <a:t> ОТАЦ</a:t>
            </a:r>
          </a:p>
          <a:p>
            <a:pPr>
              <a:buFont typeface="Arial" pitchFamily="34" charset="0"/>
              <a:buChar char="•"/>
            </a:pPr>
            <a:r>
              <a:rPr lang="sr-Cyrl-BA" dirty="0" smtClean="0"/>
              <a:t> РОЂЕНДАН</a:t>
            </a:r>
          </a:p>
          <a:p>
            <a:pPr>
              <a:buFont typeface="Arial" pitchFamily="34" charset="0"/>
              <a:buChar char="•"/>
            </a:pPr>
            <a:r>
              <a:rPr lang="sr-Cyrl-BA" dirty="0" smtClean="0"/>
              <a:t> КУПОВИНА</a:t>
            </a:r>
          </a:p>
          <a:p>
            <a:pPr>
              <a:buFont typeface="Arial" pitchFamily="34" charset="0"/>
              <a:buChar char="•"/>
            </a:pPr>
            <a:r>
              <a:rPr lang="sr-Cyrl-BA" dirty="0" smtClean="0"/>
              <a:t> ИЗНЕНАЂЕЊЕ</a:t>
            </a:r>
          </a:p>
          <a:p>
            <a:pPr>
              <a:buFont typeface="Arial" pitchFamily="34" charset="0"/>
              <a:buChar char="•"/>
            </a:pPr>
            <a:r>
              <a:rPr lang="sr-Cyrl-BA" dirty="0" smtClean="0"/>
              <a:t> ШТЕНЕ</a:t>
            </a:r>
          </a:p>
          <a:p>
            <a:pPr>
              <a:buFont typeface="Arial" pitchFamily="34" charset="0"/>
              <a:buChar char="•"/>
            </a:pPr>
            <a:r>
              <a:rPr lang="sr-Cyrl-BA" dirty="0" smtClean="0"/>
              <a:t> РАДОСТ</a:t>
            </a:r>
            <a:endParaRPr lang="sr-Latn-BA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ПИСАЊА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Cyrl-BA" dirty="0" smtClean="0"/>
              <a:t>Осмисли </a:t>
            </a:r>
            <a:r>
              <a:rPr lang="sr-Cyrl-BA" u="sng" dirty="0" smtClean="0"/>
              <a:t>наслов</a:t>
            </a:r>
            <a:r>
              <a:rPr lang="sr-Cyrl-BA" dirty="0" smtClean="0"/>
              <a:t> приче на основу датих ријечи.</a:t>
            </a:r>
          </a:p>
          <a:p>
            <a:r>
              <a:rPr lang="sr-Cyrl-BA" u="sng" dirty="0" smtClean="0"/>
              <a:t>Када и гдје </a:t>
            </a:r>
            <a:r>
              <a:rPr lang="sr-Cyrl-BA" dirty="0" smtClean="0"/>
              <a:t>се оно о чему пишеш догодило?</a:t>
            </a:r>
          </a:p>
          <a:p>
            <a:r>
              <a:rPr lang="sr-Cyrl-BA" u="sng" dirty="0" smtClean="0"/>
              <a:t>Ликови</a:t>
            </a:r>
            <a:r>
              <a:rPr lang="sr-Cyrl-BA" dirty="0" smtClean="0"/>
              <a:t> који се појављују у причи.</a:t>
            </a:r>
          </a:p>
          <a:p>
            <a:r>
              <a:rPr lang="sr-Cyrl-BA" dirty="0" smtClean="0"/>
              <a:t>Да ли је </a:t>
            </a:r>
            <a:r>
              <a:rPr lang="sr-Cyrl-BA" u="sng" dirty="0" smtClean="0"/>
              <a:t>догађај</a:t>
            </a:r>
            <a:r>
              <a:rPr lang="sr-Cyrl-BA" dirty="0" smtClean="0"/>
              <a:t> био весео, тужан, занимљив,   </a:t>
            </a:r>
          </a:p>
          <a:p>
            <a:pPr>
              <a:buNone/>
            </a:pPr>
            <a:r>
              <a:rPr lang="sr-Cyrl-BA" dirty="0" smtClean="0"/>
              <a:t>   изненађујући...?</a:t>
            </a:r>
          </a:p>
          <a:p>
            <a:r>
              <a:rPr lang="sr-Cyrl-BA" dirty="0" smtClean="0"/>
              <a:t>Када и како се догађај </a:t>
            </a:r>
            <a:r>
              <a:rPr lang="sr-Cyrl-BA" u="sng" dirty="0" smtClean="0"/>
              <a:t>завршио</a:t>
            </a:r>
            <a:r>
              <a:rPr lang="sr-Cyrl-BA" dirty="0" smtClean="0"/>
              <a:t>?</a:t>
            </a:r>
          </a:p>
          <a:p>
            <a:r>
              <a:rPr lang="sr-Cyrl-BA" u="sng" dirty="0" smtClean="0"/>
              <a:t>Каква би била порука приче?</a:t>
            </a:r>
            <a:endParaRPr lang="sr-Cyrl-BA" dirty="0" smtClean="0"/>
          </a:p>
          <a:p>
            <a:endParaRPr lang="sr-Cyrl-BA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 пишеш...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BA" dirty="0" smtClean="0"/>
              <a:t>Усредсреди се на писање како би одговорио на тему.</a:t>
            </a:r>
          </a:p>
          <a:p>
            <a:r>
              <a:rPr lang="sr-Cyrl-BA" dirty="0" smtClean="0"/>
              <a:t>Не дозволи да ти нешто одвлачи пажњу.</a:t>
            </a:r>
          </a:p>
          <a:p>
            <a:r>
              <a:rPr lang="sr-Cyrl-BA" dirty="0" smtClean="0"/>
              <a:t>Немој журити.</a:t>
            </a:r>
          </a:p>
          <a:p>
            <a:r>
              <a:rPr lang="sr-Cyrl-BA" dirty="0" smtClean="0"/>
              <a:t>Уредно, јасно и читко пиши.</a:t>
            </a:r>
          </a:p>
          <a:p>
            <a:r>
              <a:rPr lang="sr-Cyrl-BA" dirty="0" smtClean="0"/>
              <a:t>Обиљежи дијелове састава – увод, главни дио и завршетак.</a:t>
            </a:r>
          </a:p>
          <a:p>
            <a:endParaRPr lang="sr-Cyrl-BA" dirty="0" smtClean="0"/>
          </a:p>
          <a:p>
            <a:endParaRPr lang="sr-Cyrl-BA" dirty="0" smtClean="0"/>
          </a:p>
          <a:p>
            <a:endParaRPr lang="en-US" dirty="0"/>
          </a:p>
        </p:txBody>
      </p:sp>
      <p:pic>
        <p:nvPicPr>
          <p:cNvPr id="5" name="Content Placeholder 4" descr="Резултат слика за pisanj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405868"/>
            <a:ext cx="4038600" cy="275681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 пишеш...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BA" dirty="0" smtClean="0"/>
              <a:t>Избјегавај понављање ријечи и реченица.</a:t>
            </a:r>
          </a:p>
          <a:p>
            <a:r>
              <a:rPr lang="sr-Cyrl-BA" dirty="0" smtClean="0"/>
              <a:t>Користи описе.</a:t>
            </a:r>
          </a:p>
          <a:p>
            <a:r>
              <a:rPr lang="sr-Cyrl-BA" dirty="0" smtClean="0"/>
              <a:t>Реченице не треба да буду дуге и морају чинити повезану цјелину.</a:t>
            </a:r>
            <a:endParaRPr lang="sr-Cyrl-BA" dirty="0"/>
          </a:p>
          <a:p>
            <a:r>
              <a:rPr lang="sr-Cyrl-BA" dirty="0" smtClean="0"/>
              <a:t>Присјетите се граматичких и правописних правила (употреба великог слова, знакови интерпункције, писање ријечце НЕ уз глаголе, ,,је” и ,,ије” у ријечима...)</a:t>
            </a:r>
          </a:p>
        </p:txBody>
      </p:sp>
      <p:pic>
        <p:nvPicPr>
          <p:cNvPr id="20482" name="Picture 2" descr="Резултат слика за pisanj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57350"/>
            <a:ext cx="4225561" cy="22574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Након писања састава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BA" dirty="0" smtClean="0"/>
              <a:t>Провјера.</a:t>
            </a:r>
          </a:p>
          <a:p>
            <a:r>
              <a:rPr lang="sr-Cyrl-BA" dirty="0" smtClean="0"/>
              <a:t>Прочитај састав.</a:t>
            </a:r>
          </a:p>
          <a:p>
            <a:r>
              <a:rPr lang="sr-Cyrl-BA" dirty="0" smtClean="0"/>
              <a:t>Уочи и исправи грешке.</a:t>
            </a:r>
          </a:p>
          <a:p>
            <a:r>
              <a:rPr lang="sr-Cyrl-BA" dirty="0" smtClean="0"/>
              <a:t>Поново прочитај састав.</a:t>
            </a:r>
            <a:endParaRPr lang="en-US" dirty="0"/>
          </a:p>
        </p:txBody>
      </p:sp>
      <p:pic>
        <p:nvPicPr>
          <p:cNvPr id="1026" name="Picture 2" descr="Резултат слика за pisanj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257550"/>
            <a:ext cx="2034442" cy="1400175"/>
          </a:xfrm>
          <a:prstGeom prst="rect">
            <a:avLst/>
          </a:prstGeom>
          <a:noFill/>
        </p:spPr>
      </p:pic>
      <p:pic>
        <p:nvPicPr>
          <p:cNvPr id="6" name="Picture 2" descr="Резултат слика за pisanj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7844" y="1298377"/>
            <a:ext cx="3944112" cy="2971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Састав ученице четвртог разреда</a:t>
            </a:r>
            <a:endParaRPr lang="sr-Latn-B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r-Latn-B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r-Latn-BA" dirty="0"/>
          </a:p>
        </p:txBody>
      </p:sp>
      <p:pic>
        <p:nvPicPr>
          <p:cNvPr id="1026" name="Picture 2" descr="C:\Users\Leon\Desktop\149868820_429183561536006_5138628602734262087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790700" y="1543050"/>
            <a:ext cx="3200400" cy="2362200"/>
          </a:xfrm>
          <a:prstGeom prst="rect">
            <a:avLst/>
          </a:prstGeom>
          <a:noFill/>
        </p:spPr>
      </p:pic>
      <p:pic>
        <p:nvPicPr>
          <p:cNvPr id="5" name="Picture 2" descr="C:\Users\Leon\Desktop\55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267200" y="1428750"/>
            <a:ext cx="3200400" cy="2590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-400050"/>
            <a:ext cx="8534400" cy="3352800"/>
          </a:xfrm>
        </p:spPr>
        <p:txBody>
          <a:bodyPr>
            <a:noAutofit/>
          </a:bodyPr>
          <a:lstStyle/>
          <a:p>
            <a:r>
              <a:rPr lang="sr-Cyrl-BA" sz="2400" dirty="0" smtClean="0">
                <a:solidFill>
                  <a:srgbClr val="00B0F0"/>
                </a:solidFill>
              </a:rPr>
              <a:t/>
            </a:r>
            <a:br>
              <a:rPr lang="sr-Cyrl-BA" sz="2400" dirty="0" smtClean="0">
                <a:solidFill>
                  <a:srgbClr val="00B0F0"/>
                </a:solidFill>
              </a:rPr>
            </a:br>
            <a:r>
              <a:rPr lang="sr-Cyrl-BA" sz="2400" dirty="0" smtClean="0">
                <a:solidFill>
                  <a:srgbClr val="00B0F0"/>
                </a:solidFill>
              </a:rPr>
              <a:t>Писмена вјежба </a:t>
            </a:r>
            <a:br>
              <a:rPr lang="sr-Cyrl-BA" sz="2400" dirty="0" smtClean="0">
                <a:solidFill>
                  <a:srgbClr val="00B0F0"/>
                </a:solidFill>
              </a:rPr>
            </a:br>
            <a:r>
              <a:rPr lang="sr-Cyrl-BA" sz="2400" dirty="0" smtClean="0">
                <a:solidFill>
                  <a:srgbClr val="00B0F0"/>
                </a:solidFill>
              </a:rPr>
              <a:t>Причање по датим ријечима:</a:t>
            </a:r>
            <a:br>
              <a:rPr lang="sr-Cyrl-BA" sz="2400" dirty="0" smtClean="0">
                <a:solidFill>
                  <a:srgbClr val="00B0F0"/>
                </a:solidFill>
              </a:rPr>
            </a:b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8575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Написати у свеску</a:t>
            </a:r>
            <a:endParaRPr lang="sr-Latn-BA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57175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solidFill>
                  <a:srgbClr val="00B0F0"/>
                </a:solidFill>
              </a:rPr>
              <a:t>жеља, љубимац, мајка, отац, рођендан, куповина, изненађење, штене, радост.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371475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 smtClean="0"/>
              <a:t>Желим вам успјешан рад!</a:t>
            </a:r>
            <a:endParaRPr lang="sr-Latn-BA" dirty="0"/>
          </a:p>
        </p:txBody>
      </p:sp>
      <p:pic>
        <p:nvPicPr>
          <p:cNvPr id="9" name="Picture 4" descr="Резултат слика за pisanj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333750"/>
            <a:ext cx="2231081" cy="145107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319</TotalTime>
  <Words>338</Words>
  <Application>Microsoft Office PowerPoint</Application>
  <PresentationFormat>On-screen Show (16:9)</PresentationFormat>
  <Paragraphs>70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ПРИЧАЊЕ ПО ДАТИМ РИЈЕЧИМА</vt:lpstr>
      <vt:lpstr>ПОНОВИМО</vt:lpstr>
      <vt:lpstr>ПРИЈЕ САМОГ ПИСАЊА</vt:lpstr>
      <vt:lpstr>ПЛАН ПИСАЊА</vt:lpstr>
      <vt:lpstr>Док пишеш...</vt:lpstr>
      <vt:lpstr>Док пишеш...</vt:lpstr>
      <vt:lpstr>Након писања састава</vt:lpstr>
      <vt:lpstr>Састав ученице четвртог разреда</vt:lpstr>
      <vt:lpstr> Писмена вјежба  Причање по датим ријечима: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Leon</dc:creator>
  <cp:lastModifiedBy>Leon</cp:lastModifiedBy>
  <cp:revision>50</cp:revision>
  <dcterms:created xsi:type="dcterms:W3CDTF">2013-02-13T20:22:23Z</dcterms:created>
  <dcterms:modified xsi:type="dcterms:W3CDTF">2021-02-15T20:18:50Z</dcterms:modified>
</cp:coreProperties>
</file>