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8093-1713-4B0A-930F-2E0DE2B950B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28F8-A66B-4497-AFD2-FD36574E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141" y="2382591"/>
            <a:ext cx="9144000" cy="1011462"/>
          </a:xfrm>
        </p:spPr>
        <p:txBody>
          <a:bodyPr>
            <a:normAutofit/>
          </a:bodyPr>
          <a:lstStyle/>
          <a:p>
            <a:r>
              <a:rPr lang="sr-Cyrl-RS" sz="5400" b="1" dirty="0" smtClean="0">
                <a:solidFill>
                  <a:srgbClr val="C00000"/>
                </a:solidFill>
              </a:rPr>
              <a:t>ШЕСТИ ЧЛАН СИМВОЛА ВЈЕРЕ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5780" y="5112912"/>
            <a:ext cx="8452834" cy="746976"/>
          </a:xfrm>
        </p:spPr>
        <p:txBody>
          <a:bodyPr/>
          <a:lstStyle/>
          <a:p>
            <a:r>
              <a:rPr lang="sr-Cyrl-RS" sz="3600" b="1" dirty="0" smtClean="0">
                <a:solidFill>
                  <a:srgbClr val="C00000"/>
                </a:solidFill>
              </a:rPr>
              <a:t>Православна вјеронаука 4. разред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906250" cy="1460499"/>
          </a:xfrm>
        </p:spPr>
        <p:txBody>
          <a:bodyPr>
            <a:normAutofit/>
          </a:bodyPr>
          <a:lstStyle/>
          <a:p>
            <a:r>
              <a:rPr lang="sr-Cyrl-RS" sz="3900" b="1" dirty="0" smtClean="0">
                <a:solidFill>
                  <a:srgbClr val="C00000"/>
                </a:solidFill>
              </a:rPr>
              <a:t>И Који се вазнио на небеса и сједи са десне стране Оца.</a:t>
            </a:r>
            <a:endParaRPr lang="en-US" sz="39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037" y="2043113"/>
            <a:ext cx="6257925" cy="41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29" y="1409232"/>
            <a:ext cx="6843712" cy="4386262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У току четрдесет дана након Свог Васкрсења Христос се јављао својим ученицима.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Припремао их је за велико дјело које је требало да изврше – да проповиједају спасење у Христу цијелом свијету.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Многим знацима показао се жив (Апостоли су опипали ране Његове, јели су са Њим, били свједоци чудеса Христа у васкрслом тијелу ... ).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882" y="1192538"/>
            <a:ext cx="33337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927" y="1573638"/>
            <a:ext cx="6891338" cy="3899884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У четрдесети дан по Васкрсењу, Христос је окупио на Маслинској гори Пресвету Богородицу, Своје Свете апостоле и друге који су Га вољели и пред њима се вазнио на небо.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Благословио их је да остану у Јерусалиму, да сачекају да Бог на њих излије благодат Духа Светога и дарује им снагу за извршење апостолске службе.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248" y="1764522"/>
            <a:ext cx="2938219" cy="35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52" y="522056"/>
            <a:ext cx="7168837" cy="5646924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Анђели се појавише и објавише им да ће Христос доћи исто онако како се вазнесе, видљиво у слави, у пратњи анђела, да суди свијету.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 књизи Дјела апостолска ово је описано на сљедећи начин: </a:t>
            </a:r>
            <a:r>
              <a:rPr lang="sr-Latn-RS" b="1" dirty="0" smtClean="0">
                <a:solidFill>
                  <a:srgbClr val="C00000"/>
                </a:solidFill>
              </a:rPr>
              <a:t>„ </a:t>
            </a:r>
            <a:r>
              <a:rPr lang="ru-RU" b="1" dirty="0" smtClean="0">
                <a:solidFill>
                  <a:srgbClr val="C00000"/>
                </a:solidFill>
              </a:rPr>
              <a:t>...И </a:t>
            </a:r>
            <a:r>
              <a:rPr lang="ru-RU" b="1" dirty="0" smtClean="0">
                <a:solidFill>
                  <a:srgbClr val="C00000"/>
                </a:solidFill>
              </a:rPr>
              <a:t>ово рекавши видјеше они гдје се подиже и однесе га облак из очију њихових. И кад гледаху за Њим гдје иде на небо, гле, два човјека стадоше пред њима у бијелијем хаљинама, </a:t>
            </a:r>
            <a:r>
              <a:rPr lang="sr-Cyrl-RS" b="1" dirty="0" smtClean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оји и рекоше: Људи Галилејци! </a:t>
            </a:r>
            <a:r>
              <a:rPr lang="ru-RU" b="1" dirty="0">
                <a:solidFill>
                  <a:srgbClr val="C00000"/>
                </a:solidFill>
              </a:rPr>
              <a:t>Ш</a:t>
            </a:r>
            <a:r>
              <a:rPr lang="ru-RU" b="1" dirty="0" smtClean="0">
                <a:solidFill>
                  <a:srgbClr val="C00000"/>
                </a:solidFill>
              </a:rPr>
              <a:t>та стојите и гледате на небо? Овај Исус који се од вас узе на небо тако ће доћи као што видјесте да иде на небо. Тада се вратише у Јерусалим с горе која се зове Маслинска, која је близу Јерусалима један суботњи дан хода</a:t>
            </a:r>
            <a:r>
              <a:rPr lang="sr-Latn-RS" b="1" dirty="0" smtClean="0">
                <a:solidFill>
                  <a:srgbClr val="C00000"/>
                </a:solidFill>
              </a:rPr>
              <a:t>.“</a:t>
            </a:r>
            <a:r>
              <a:rPr lang="ru-RU" b="1" dirty="0" smtClean="0">
                <a:solidFill>
                  <a:srgbClr val="C00000"/>
                </a:solidFill>
              </a:rPr>
              <a:t>  (Дјела апостолска 1, 9-12)</a:t>
            </a:r>
            <a:endParaRPr lang="sr-Cyrl-RS" b="1" dirty="0" smtClean="0">
              <a:solidFill>
                <a:srgbClr val="C00000"/>
              </a:solidFill>
            </a:endParaRPr>
          </a:p>
          <a:p>
            <a:endParaRPr lang="sr-Cyrl-RS" b="1" dirty="0" smtClean="0">
              <a:solidFill>
                <a:srgbClr val="C00000"/>
              </a:solidFill>
            </a:endParaRPr>
          </a:p>
          <a:p>
            <a:r>
              <a:rPr lang="sr-Cyrl-RS" b="1" dirty="0" smtClean="0">
                <a:solidFill>
                  <a:srgbClr val="C00000"/>
                </a:solidFill>
              </a:rPr>
              <a:t>Вазнесењем и сједењем са десне стране Оца, Христос је дао људској природи највећу почаст.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715" y="1128711"/>
            <a:ext cx="3609975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1" y="1013659"/>
            <a:ext cx="6399508" cy="486511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 Спаситељевом вазнесењу открила се потпуна мисао Божја и назначење о природи људској.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Природа људска је саздана са циљем да в</a:t>
            </a:r>
            <a:r>
              <a:rPr lang="sr-Latn-RS" b="1" dirty="0" smtClean="0">
                <a:solidFill>
                  <a:srgbClr val="C00000"/>
                </a:solidFill>
              </a:rPr>
              <a:t>j</a:t>
            </a:r>
            <a:r>
              <a:rPr lang="ru-RU" b="1" dirty="0" smtClean="0">
                <a:solidFill>
                  <a:srgbClr val="C00000"/>
                </a:solidFill>
              </a:rPr>
              <a:t>ечно живи у личном јединству са Сином Божјим.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Вазнесењем природе људске на небо, Господ Исус Христос је показао да је циљ његовог доласка </a:t>
            </a: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 свијет био да омогући и осигура то в</a:t>
            </a:r>
            <a:r>
              <a:rPr lang="sr-Latn-RS" b="1" dirty="0" smtClean="0">
                <a:solidFill>
                  <a:srgbClr val="C00000"/>
                </a:solidFill>
              </a:rPr>
              <a:t>j</a:t>
            </a:r>
            <a:r>
              <a:rPr lang="ru-RU" b="1" dirty="0" smtClean="0">
                <a:solidFill>
                  <a:srgbClr val="C00000"/>
                </a:solidFill>
              </a:rPr>
              <a:t>ечно сједињење људске </a:t>
            </a:r>
            <a:r>
              <a:rPr lang="sr-Cyrl-RS" b="1" dirty="0" smtClean="0">
                <a:solidFill>
                  <a:srgbClr val="C00000"/>
                </a:solidFill>
              </a:rPr>
              <a:t>природе </a:t>
            </a:r>
            <a:r>
              <a:rPr lang="ru-RU" b="1" dirty="0" smtClean="0">
                <a:solidFill>
                  <a:srgbClr val="C00000"/>
                </a:solidFill>
              </a:rPr>
              <a:t>са Богом која је због тога и била саздана боголиком.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241" y="1013659"/>
            <a:ext cx="3609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1558344"/>
            <a:ext cx="10977166" cy="2987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b="1" dirty="0" smtClean="0">
                <a:solidFill>
                  <a:srgbClr val="C00000"/>
                </a:solidFill>
              </a:rPr>
              <a:t>ДОМАЋА ЗАДАЋА:</a:t>
            </a:r>
          </a:p>
          <a:p>
            <a:pPr marL="0" indent="0" algn="ctr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3600" b="1" dirty="0" smtClean="0">
                <a:solidFill>
                  <a:srgbClr val="C00000"/>
                </a:solidFill>
              </a:rPr>
              <a:t>Одговори на питања у уџбенику на страни 41, а у радној свесци на страни 25 ријеши ребус и напиши правилан редослијед реченица!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ШЕСТИ ЧЛАН СИМВОЛА ВЈЕРЕ</vt:lpstr>
      <vt:lpstr>И Који се вазнио на небеса и сједи са десне стране Оца.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ШЕСТИ ЧЛАН СИМВОЛА ВЈЕРЕ</dc:title>
  <dc:creator>Korisnik</dc:creator>
  <cp:lastModifiedBy>39. Slavoljub Lukic</cp:lastModifiedBy>
  <cp:revision>10</cp:revision>
  <dcterms:created xsi:type="dcterms:W3CDTF">2021-02-01T23:08:49Z</dcterms:created>
  <dcterms:modified xsi:type="dcterms:W3CDTF">2021-02-11T07:10:42Z</dcterms:modified>
</cp:coreProperties>
</file>