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0" r:id="rId6"/>
    <p:sldId id="261" r:id="rId7"/>
    <p:sldId id="262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35208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2062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6924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6469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2198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8956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198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073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4974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59765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4439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08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7137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51806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500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4554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003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90C57-A274-42A8-9FB3-81605EE2CE55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E30095-8329-4DC0-A397-3758DA5D30E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5950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12115800" cy="1687286"/>
          </a:xfrm>
        </p:spPr>
        <p:txBody>
          <a:bodyPr>
            <a:normAutofit/>
          </a:bodyPr>
          <a:lstStyle/>
          <a:p>
            <a:pPr algn="ctr"/>
            <a:r>
              <a:rPr lang="sr-Cyrl-RS" sz="3600" b="1" dirty="0" smtClean="0"/>
              <a:t>ТЕХНИЧКО ОБРАЗОВАЊЕ</a:t>
            </a:r>
            <a:r>
              <a:rPr lang="sr-Cyrl-RS" sz="3100" b="1" dirty="0" smtClean="0"/>
              <a:t/>
            </a:r>
            <a:br>
              <a:rPr lang="sr-Cyrl-RS" sz="3100" b="1" dirty="0" smtClean="0"/>
            </a:br>
            <a:r>
              <a:rPr lang="sr-Cyrl-RS" sz="2200" b="1" dirty="0" smtClean="0"/>
              <a:t>ЗА 9. РАЗРЕД ОСНОВНЕ ШКОЛЕ</a:t>
            </a:r>
            <a:r>
              <a:rPr lang="sr-Cyrl-RS" sz="1800" b="1" dirty="0" smtClean="0"/>
              <a:t/>
            </a:r>
            <a:br>
              <a:rPr lang="sr-Cyrl-RS" sz="1800" b="1" dirty="0" smtClean="0"/>
            </a:br>
            <a:r>
              <a:rPr lang="sr-Cyrl-RS" sz="1800" b="1" dirty="0"/>
              <a:t/>
            </a:r>
            <a:br>
              <a:rPr lang="sr-Cyrl-RS" sz="1800" b="1" dirty="0"/>
            </a:br>
            <a:endParaRPr lang="sr-Latn-R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37932"/>
            <a:ext cx="12115800" cy="1405467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ЕЛЕКТРИЧНИ УРЕЂАЈИ У МОТОРНИМ ВОЗИЛИМА</a:t>
            </a:r>
            <a:endParaRPr lang="sr-Latn-RS" sz="4000" b="1" dirty="0"/>
          </a:p>
        </p:txBody>
      </p:sp>
    </p:spTree>
    <p:extLst>
      <p:ext uri="{BB962C8B-B14F-4D97-AF65-F5344CB8AC3E}">
        <p14:creationId xmlns:p14="http://schemas.microsoft.com/office/powerpoint/2010/main" xmlns="" val="60768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6903"/>
            <a:ext cx="12072256" cy="64225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2200" dirty="0" smtClean="0"/>
              <a:t>	</a:t>
            </a:r>
            <a:endParaRPr lang="sr-Cyrl-R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sr-Cyrl-R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sr-Cyrl-R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sr-Cyrl-RS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sr-Cyrl-R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r-Cyrl-RS" sz="2200" dirty="0" smtClean="0"/>
              <a:t>Електрични </a:t>
            </a:r>
            <a:r>
              <a:rPr lang="sr-Cyrl-RS" sz="2200" dirty="0" smtClean="0"/>
              <a:t>уређаји у моторним возилима за свој рад користе једносмјерну струју коју добијају из акумулатора.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2200" dirty="0"/>
              <a:t>	</a:t>
            </a:r>
            <a:r>
              <a:rPr lang="sr-Cyrl-RS" sz="2200" dirty="0" smtClean="0"/>
              <a:t>У моторним возилима (осим акумулатора) постоје и уређаји за производњу, расподјелу и потрошњу електричне енергије.</a:t>
            </a:r>
          </a:p>
          <a:p>
            <a:pPr marL="0" indent="0">
              <a:buNone/>
            </a:pPr>
            <a:r>
              <a:rPr lang="sr-Cyrl-RS" sz="2200" dirty="0"/>
              <a:t>	</a:t>
            </a:r>
            <a:r>
              <a:rPr lang="sr-Cyrl-RS" sz="2200" dirty="0" smtClean="0"/>
              <a:t>Електрични уређаји  у аутомобилу су (сл. 1):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Cyrl-RS" sz="2200" dirty="0" smtClean="0"/>
              <a:t> уређаји за добијање и акумулацију </a:t>
            </a:r>
          </a:p>
          <a:p>
            <a:pPr marL="457200" lvl="1" indent="0">
              <a:buNone/>
            </a:pPr>
            <a:r>
              <a:rPr lang="sr-Cyrl-RS" sz="2200" dirty="0" smtClean="0"/>
              <a:t>електричне енергије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Cyrl-RS" sz="2200" dirty="0"/>
              <a:t> </a:t>
            </a:r>
            <a:r>
              <a:rPr lang="sr-Cyrl-RS" sz="2200" dirty="0" smtClean="0"/>
              <a:t>уређаји за покретање мотора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Cyrl-RS" sz="2200" dirty="0" smtClean="0"/>
              <a:t> уређаји за паљење радне см</a:t>
            </a:r>
            <a:r>
              <a:rPr lang="sr-Latn-RS" sz="2200" dirty="0" smtClean="0"/>
              <a:t>je</a:t>
            </a:r>
            <a:r>
              <a:rPr lang="sr-Cyrl-RS" sz="2200" dirty="0" smtClean="0"/>
              <a:t>ше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Cyrl-RS" sz="2200" dirty="0"/>
              <a:t> </a:t>
            </a:r>
            <a:r>
              <a:rPr lang="sr-Cyrl-RS" sz="2200" dirty="0" smtClean="0"/>
              <a:t>уређаји за освјетљење </a:t>
            </a:r>
            <a:r>
              <a:rPr lang="sr-Cyrl-RS" sz="2200" dirty="0"/>
              <a:t>и сигнализацију </a:t>
            </a:r>
            <a:r>
              <a:rPr lang="sr-Cyrl-RS" sz="2200" dirty="0" smtClean="0"/>
              <a:t>возила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Cyrl-RS" sz="2200" dirty="0"/>
              <a:t> </a:t>
            </a:r>
            <a:r>
              <a:rPr lang="sr-Cyrl-RS" sz="2200" dirty="0" smtClean="0"/>
              <a:t>осигурачи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Cyrl-RS" sz="2200" dirty="0"/>
              <a:t> </a:t>
            </a:r>
            <a:r>
              <a:rPr lang="sr-Cyrl-RS" sz="2200" dirty="0" smtClean="0"/>
              <a:t>прекидачи</a:t>
            </a:r>
            <a:r>
              <a:rPr lang="sr-Cyrl-RS" sz="2200" dirty="0"/>
              <a:t> </a:t>
            </a:r>
            <a:r>
              <a:rPr lang="sr-Cyrl-RS" sz="2200" dirty="0" smtClean="0"/>
              <a:t>итд.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sr-Cyrl-RS" sz="2200" dirty="0"/>
          </a:p>
          <a:p>
            <a:pPr marL="457200" lvl="1" indent="0">
              <a:buNone/>
            </a:pPr>
            <a:r>
              <a:rPr lang="sr-Cyrl-RS" sz="2200" dirty="0" smtClean="0"/>
              <a:t>Сви ови уређаји повезани су у једну цјелину.</a:t>
            </a:r>
          </a:p>
          <a:p>
            <a:pPr marL="457200" lvl="1" indent="0">
              <a:buNone/>
            </a:pPr>
            <a:endParaRPr lang="sr-Cyrl-RS" sz="2200" dirty="0" smtClean="0"/>
          </a:p>
          <a:p>
            <a:pPr marL="914400" lvl="2" indent="0">
              <a:buNone/>
            </a:pPr>
            <a:endParaRPr lang="sr-Cyrl-RS" sz="2200" dirty="0" smtClean="0"/>
          </a:p>
          <a:p>
            <a:pPr marL="914400" lvl="2" indent="0">
              <a:buNone/>
            </a:pPr>
            <a:endParaRPr lang="sr-Cyrl-RS" sz="2200" dirty="0"/>
          </a:p>
          <a:p>
            <a:pPr marL="914400" lvl="2" indent="0">
              <a:buNone/>
            </a:pPr>
            <a:endParaRPr lang="sr-Cyrl-RS" sz="2200" dirty="0" smtClean="0"/>
          </a:p>
          <a:p>
            <a:pPr marL="457200" lvl="1" indent="0">
              <a:buNone/>
            </a:pPr>
            <a:r>
              <a:rPr lang="sr-Cyrl-RS" sz="2200" dirty="0" smtClean="0"/>
              <a:t>  </a:t>
            </a:r>
          </a:p>
          <a:p>
            <a:pPr marL="0" indent="0">
              <a:buNone/>
            </a:pPr>
            <a:endParaRPr lang="sr-Latn-RS" sz="2200" dirty="0"/>
          </a:p>
        </p:txBody>
      </p:sp>
      <p:pic>
        <p:nvPicPr>
          <p:cNvPr id="4" name="Picture 2" descr="НА МОТОРНИМ ВОЗИЛИМА&#10;РАЗЛИКУЈЕМО СЛЕДЕЋЕ ЕЛЕКТРИЧНЕ&#10;УРЕЂАЈЕ&#10; &#10;1.УРЕЂАЈ ЗА ПРОИЗВОДЊУ И АКУМУЛАЦИЈУ&#10;ЕЛЕКТРИЧНЕ ЕНЕРГИЈЕ&#10;2.У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1" t="20510" r="11231"/>
          <a:stretch/>
        </p:blipFill>
        <p:spPr bwMode="auto">
          <a:xfrm>
            <a:off x="7230389" y="2129741"/>
            <a:ext cx="4961611" cy="42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1086" y="6161778"/>
            <a:ext cx="665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Сл. 1</a:t>
            </a:r>
            <a:r>
              <a:rPr lang="sr-Latn-RS" dirty="0" smtClean="0"/>
              <a:t> </a:t>
            </a:r>
            <a:r>
              <a:rPr lang="sr-Cyrl-RS" dirty="0" smtClean="0"/>
              <a:t> Електрични уређаји у моторним возилима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31017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30"/>
            <a:ext cx="12072256" cy="664027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	</a:t>
            </a:r>
            <a:r>
              <a:rPr lang="sr-Cyrl-RS" sz="2400" b="1" dirty="0" smtClean="0"/>
              <a:t>АКУМУЛАТОР</a:t>
            </a:r>
            <a:endParaRPr lang="sr-Latn-R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94656"/>
            <a:ext cx="12072255" cy="49421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2200" dirty="0" smtClean="0"/>
              <a:t>	</a:t>
            </a:r>
            <a:r>
              <a:rPr lang="sr-Cyrl-RS" sz="2400" dirty="0" smtClean="0"/>
              <a:t>А</a:t>
            </a:r>
            <a:r>
              <a:rPr lang="sr-Cyrl-RS" sz="2200" dirty="0" smtClean="0"/>
              <a:t>кумулатор је хемијски извор једносм</a:t>
            </a:r>
            <a:r>
              <a:rPr lang="sr-Latn-RS" sz="2200" dirty="0" smtClean="0"/>
              <a:t>j</a:t>
            </a:r>
            <a:r>
              <a:rPr lang="sr-Cyrl-RS" sz="2200" dirty="0" smtClean="0"/>
              <a:t>ерне електричне струје (сл.</a:t>
            </a:r>
            <a:r>
              <a:rPr lang="sr-Latn-RS" sz="2200" dirty="0" smtClean="0"/>
              <a:t> </a:t>
            </a:r>
            <a:r>
              <a:rPr lang="sr-Cyrl-RS" sz="2200" dirty="0" smtClean="0"/>
              <a:t>2).</a:t>
            </a:r>
          </a:p>
          <a:p>
            <a:pPr marL="0" indent="0">
              <a:buNone/>
            </a:pPr>
            <a:r>
              <a:rPr lang="sr-Cyrl-RS" sz="2200" dirty="0"/>
              <a:t>	</a:t>
            </a:r>
            <a:r>
              <a:rPr lang="sr-Cyrl-RS" sz="2200" dirty="0" smtClean="0"/>
              <a:t>Направљен је од више ћелија, а ћелију чине паралелно спојени чланци чији</a:t>
            </a:r>
            <a:r>
              <a:rPr lang="sr-Latn-RS" sz="2200" dirty="0" smtClean="0"/>
              <a:t> je</a:t>
            </a:r>
            <a:r>
              <a:rPr lang="sr-Cyrl-RS" sz="2200" dirty="0" smtClean="0"/>
              <a:t> напон 2 </a:t>
            </a:r>
            <a:r>
              <a:rPr lang="sr-Latn-RS" sz="2200" dirty="0" smtClean="0"/>
              <a:t>V.</a:t>
            </a:r>
          </a:p>
          <a:p>
            <a:pPr marL="0" indent="0">
              <a:buNone/>
            </a:pPr>
            <a:r>
              <a:rPr lang="sr-Cyrl-RS" sz="2200" dirty="0" smtClean="0"/>
              <a:t>	Акумулатори на моторним возилима имају </a:t>
            </a:r>
          </a:p>
          <a:p>
            <a:pPr marL="0" indent="0">
              <a:buNone/>
            </a:pPr>
            <a:r>
              <a:rPr lang="sr-Cyrl-RS" sz="2200" dirty="0"/>
              <a:t>	</a:t>
            </a:r>
            <a:r>
              <a:rPr lang="sr-Cyrl-RS" sz="2200" dirty="0" smtClean="0"/>
              <a:t>напон 6, 12 или 24 </a:t>
            </a:r>
            <a:r>
              <a:rPr lang="sr-Latn-RS" sz="2200" dirty="0" smtClean="0"/>
              <a:t>V.</a:t>
            </a:r>
          </a:p>
          <a:p>
            <a:pPr marL="0" indent="0">
              <a:buNone/>
            </a:pPr>
            <a:r>
              <a:rPr lang="sr-Cyrl-RS" sz="2200" dirty="0" smtClean="0"/>
              <a:t>	Капацитет акумулатора се изражава у </a:t>
            </a:r>
          </a:p>
          <a:p>
            <a:pPr marL="0" indent="0">
              <a:buNone/>
            </a:pPr>
            <a:r>
              <a:rPr lang="sr-Cyrl-RS" sz="2200" dirty="0"/>
              <a:t>	</a:t>
            </a:r>
            <a:r>
              <a:rPr lang="sr-Cyrl-RS" sz="2200" dirty="0" smtClean="0"/>
              <a:t>ампер – сатима (</a:t>
            </a:r>
            <a:r>
              <a:rPr lang="sr-Latn-RS" sz="2200" dirty="0" smtClean="0"/>
              <a:t>Ah</a:t>
            </a:r>
            <a:r>
              <a:rPr lang="sr-Cyrl-RS" sz="2200" dirty="0" smtClean="0"/>
              <a:t>).</a:t>
            </a:r>
          </a:p>
          <a:p>
            <a:pPr marL="0" indent="0">
              <a:buNone/>
            </a:pPr>
            <a:r>
              <a:rPr lang="sr-Cyrl-RS" sz="2200" dirty="0" smtClean="0"/>
              <a:t>	Усљед коришћења акумулатора долази до</a:t>
            </a:r>
          </a:p>
          <a:p>
            <a:pPr marL="0" indent="0">
              <a:buNone/>
            </a:pPr>
            <a:r>
              <a:rPr lang="sr-Cyrl-RS" sz="2200" dirty="0" smtClean="0"/>
              <a:t> 	његовог пражњења, а пуни се струјом преко</a:t>
            </a:r>
          </a:p>
          <a:p>
            <a:pPr marL="0" indent="0">
              <a:buNone/>
            </a:pPr>
            <a:r>
              <a:rPr lang="sr-Cyrl-RS" sz="2200" dirty="0" smtClean="0"/>
              <a:t> 	исправљачког склопа и уређаја за регулацију напона.</a:t>
            </a:r>
            <a:endParaRPr lang="sr-Latn-RS" sz="2200" dirty="0"/>
          </a:p>
        </p:txBody>
      </p:sp>
      <p:pic>
        <p:nvPicPr>
          <p:cNvPr id="4" name="Picture 4" descr="АЛТЕРНАТОР&#10;Алтернатор(генератор) производи потребну струју&#10;која се ускладиштава у акумулатору.Алтернатор&#10;добија погон прек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7744" y="2215243"/>
            <a:ext cx="4953000" cy="40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7744" y="6242958"/>
            <a:ext cx="481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Сл. 2</a:t>
            </a:r>
            <a:r>
              <a:rPr lang="sr-Latn-RS" sz="2000" dirty="0" smtClean="0"/>
              <a:t> </a:t>
            </a:r>
            <a:r>
              <a:rPr lang="sr-Cyrl-RS" sz="2000" dirty="0" smtClean="0"/>
              <a:t> Оловни акумулатор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35047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61370" cy="849086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	АЛТЕРНАТОР</a:t>
            </a:r>
            <a:r>
              <a:rPr lang="sr-Cyrl-RS" sz="2400" b="1" dirty="0"/>
              <a:t/>
            </a:r>
            <a:br>
              <a:rPr lang="sr-Cyrl-RS" sz="2400" b="1" dirty="0"/>
            </a:br>
            <a:r>
              <a:rPr lang="sr-Cyrl-RS" sz="2400" b="1" dirty="0" smtClean="0"/>
              <a:t>																					</a:t>
            </a: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9087"/>
            <a:ext cx="12191999" cy="3418113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sr-Cyrl-RS" sz="2200" b="1" dirty="0">
                <a:solidFill>
                  <a:prstClr val="white"/>
                </a:solidFill>
              </a:rPr>
              <a:t>	</a:t>
            </a:r>
            <a:r>
              <a:rPr lang="sr-Cyrl-RS" sz="2200" dirty="0">
                <a:solidFill>
                  <a:prstClr val="white"/>
                </a:solidFill>
              </a:rPr>
              <a:t>Алтернатор је електрични уређај који производи електричну енергију у </a:t>
            </a:r>
            <a:r>
              <a:rPr lang="sr-Cyrl-RS" sz="2200" dirty="0" smtClean="0">
                <a:solidFill>
                  <a:prstClr val="white"/>
                </a:solidFill>
              </a:rPr>
              <a:t>аутомобилу (сл. 3).</a:t>
            </a:r>
            <a:endParaRPr lang="sr-Cyrl-RS" sz="2200" dirty="0">
              <a:solidFill>
                <a:prstClr val="white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sr-Cyrl-RS" sz="2200" dirty="0" smtClean="0">
                <a:solidFill>
                  <a:prstClr val="white"/>
                </a:solidFill>
              </a:rPr>
              <a:t> 	Представља </a:t>
            </a:r>
            <a:r>
              <a:rPr lang="sr-Cyrl-RS" sz="2200" dirty="0">
                <a:solidFill>
                  <a:prstClr val="white"/>
                </a:solidFill>
              </a:rPr>
              <a:t>генератор </a:t>
            </a:r>
            <a:r>
              <a:rPr lang="sr-Cyrl-RS" sz="2200" dirty="0" smtClean="0">
                <a:solidFill>
                  <a:prstClr val="white"/>
                </a:solidFill>
              </a:rPr>
              <a:t>наизмјеничне </a:t>
            </a:r>
            <a:r>
              <a:rPr lang="sr-Cyrl-RS" sz="2200" dirty="0">
                <a:solidFill>
                  <a:prstClr val="white"/>
                </a:solidFill>
              </a:rPr>
              <a:t>струје који има уграђен исправљачки склоп, чија </a:t>
            </a:r>
            <a:r>
              <a:rPr lang="sr-Cyrl-RS" sz="2200" dirty="0" smtClean="0">
                <a:solidFill>
                  <a:prstClr val="white"/>
                </a:solidFill>
              </a:rPr>
              <a:t>је                   	функција </a:t>
            </a:r>
            <a:r>
              <a:rPr lang="sr-Cyrl-RS" sz="2200" dirty="0">
                <a:solidFill>
                  <a:prstClr val="white"/>
                </a:solidFill>
              </a:rPr>
              <a:t>да </a:t>
            </a:r>
            <a:r>
              <a:rPr lang="sr-Cyrl-RS" sz="2200" dirty="0" smtClean="0">
                <a:solidFill>
                  <a:prstClr val="white"/>
                </a:solidFill>
              </a:rPr>
              <a:t>наизмјеничну </a:t>
            </a:r>
            <a:r>
              <a:rPr lang="sr-Cyrl-RS" sz="2200" dirty="0">
                <a:solidFill>
                  <a:prstClr val="white"/>
                </a:solidFill>
              </a:rPr>
              <a:t>струју претвори у </a:t>
            </a:r>
            <a:r>
              <a:rPr lang="sr-Cyrl-RS" sz="2200" dirty="0" smtClean="0">
                <a:solidFill>
                  <a:prstClr val="white"/>
                </a:solidFill>
              </a:rPr>
              <a:t>једносмјерну.</a:t>
            </a:r>
            <a:endParaRPr lang="sr-Latn-RS" sz="2200" dirty="0">
              <a:solidFill>
                <a:prstClr val="white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sr-Cyrl-RS" sz="2200" dirty="0" smtClean="0">
                <a:solidFill>
                  <a:prstClr val="white"/>
                </a:solidFill>
              </a:rPr>
              <a:t> 	Алтернатор </a:t>
            </a:r>
            <a:r>
              <a:rPr lang="sr-Cyrl-RS" sz="2200" dirty="0">
                <a:solidFill>
                  <a:prstClr val="white"/>
                </a:solidFill>
              </a:rPr>
              <a:t>добија погон преко каиша (ремена</a:t>
            </a:r>
            <a:r>
              <a:rPr lang="sr-Cyrl-RS" sz="2200" dirty="0" smtClean="0">
                <a:solidFill>
                  <a:prstClr val="white"/>
                </a:solidFill>
              </a:rPr>
              <a:t>).</a:t>
            </a:r>
            <a:endParaRPr lang="sr-Latn-RS" sz="2200" dirty="0">
              <a:solidFill>
                <a:prstClr val="white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sr-Cyrl-RS" sz="2200" dirty="0" smtClean="0">
                <a:solidFill>
                  <a:prstClr val="white"/>
                </a:solidFill>
              </a:rPr>
              <a:t> 	Усљед </a:t>
            </a:r>
            <a:r>
              <a:rPr lang="sr-Cyrl-RS" sz="2200" dirty="0">
                <a:solidFill>
                  <a:prstClr val="white"/>
                </a:solidFill>
              </a:rPr>
              <a:t>различитог режима рада мотора и индуковани напон је </a:t>
            </a:r>
            <a:r>
              <a:rPr lang="sr-Cyrl-RS" sz="2200" dirty="0" smtClean="0">
                <a:solidFill>
                  <a:prstClr val="white"/>
                </a:solidFill>
              </a:rPr>
              <a:t>промјенљив</a:t>
            </a:r>
            <a:r>
              <a:rPr lang="sr-Cyrl-RS" sz="2200" dirty="0">
                <a:solidFill>
                  <a:prstClr val="white"/>
                </a:solidFill>
              </a:rPr>
              <a:t>. </a:t>
            </a:r>
          </a:p>
          <a:p>
            <a:pPr marL="0" indent="0">
              <a:buClr>
                <a:prstClr val="white"/>
              </a:buClr>
              <a:buNone/>
            </a:pPr>
            <a:r>
              <a:rPr lang="sr-Cyrl-RS" sz="2200" dirty="0" smtClean="0">
                <a:solidFill>
                  <a:prstClr val="white"/>
                </a:solidFill>
              </a:rPr>
              <a:t>	За </a:t>
            </a:r>
            <a:r>
              <a:rPr lang="sr-Cyrl-RS" sz="2200" dirty="0">
                <a:solidFill>
                  <a:prstClr val="white"/>
                </a:solidFill>
              </a:rPr>
              <a:t>стабилизацију напона користи се 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sr-Latn-RS" sz="2200" dirty="0">
                <a:solidFill>
                  <a:prstClr val="white"/>
                </a:solidFill>
              </a:rPr>
              <a:t>    </a:t>
            </a:r>
            <a:r>
              <a:rPr lang="sr-Cyrl-RS" sz="2200" dirty="0" smtClean="0">
                <a:solidFill>
                  <a:prstClr val="white"/>
                </a:solidFill>
              </a:rPr>
              <a:t>  </a:t>
            </a:r>
            <a:r>
              <a:rPr lang="sr-Latn-RS" sz="2200" dirty="0" smtClean="0">
                <a:solidFill>
                  <a:prstClr val="white"/>
                </a:solidFill>
              </a:rPr>
              <a:t> </a:t>
            </a:r>
            <a:r>
              <a:rPr lang="sr-Cyrl-RS" sz="2200" dirty="0">
                <a:solidFill>
                  <a:prstClr val="white"/>
                </a:solidFill>
              </a:rPr>
              <a:t>регулатор напона (реглер).</a:t>
            </a:r>
            <a:endParaRPr lang="sr-Latn-RS" sz="2200" dirty="0">
              <a:solidFill>
                <a:prstClr val="white"/>
              </a:solidFill>
            </a:endParaRPr>
          </a:p>
          <a:p>
            <a:endParaRPr lang="sr-Latn-RS" dirty="0"/>
          </a:p>
        </p:txBody>
      </p:sp>
      <p:pic>
        <p:nvPicPr>
          <p:cNvPr id="4" name="Picture 3" descr="ПРЕСЕК И ПРИНЦИП РАДА АЛТЕРНАТОРА&#10;Наизменична&#10;струја из&#10;алтернатора се&#10;диодама&#10;исправља и&#10;претвара у&#10;пулсирајућу&#10;једносмер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86" t="20922" r="-2" b="45603"/>
          <a:stretch/>
        </p:blipFill>
        <p:spPr bwMode="auto">
          <a:xfrm>
            <a:off x="653142" y="4082142"/>
            <a:ext cx="3004457" cy="1872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457" y="3026228"/>
            <a:ext cx="6019800" cy="2928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3229" y="4082142"/>
            <a:ext cx="12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653142" y="6128657"/>
            <a:ext cx="300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Сл. 3</a:t>
            </a:r>
            <a:r>
              <a:rPr lang="sr-Latn-RS" sz="2000" dirty="0" smtClean="0"/>
              <a:t> </a:t>
            </a:r>
            <a:r>
              <a:rPr lang="sr-Cyrl-RS" sz="2000" dirty="0" smtClean="0"/>
              <a:t> Алтернатор</a:t>
            </a:r>
            <a:endParaRPr lang="sr-Latn-R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93229" y="6128657"/>
            <a:ext cx="599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Сл. 4 Прес</a:t>
            </a:r>
            <a:r>
              <a:rPr lang="sr-Latn-RS" sz="2000" dirty="0" smtClean="0"/>
              <a:t>j</a:t>
            </a:r>
            <a:r>
              <a:rPr lang="sr-Cyrl-RS" sz="2000" dirty="0" smtClean="0"/>
              <a:t>ек алтернатора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328062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657"/>
            <a:ext cx="12191999" cy="870857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/>
            </a:r>
            <a:br>
              <a:rPr lang="sr-Cyrl-RS" sz="2400" b="1" dirty="0" smtClean="0"/>
            </a:br>
            <a:r>
              <a:rPr lang="sr-Cyrl-RS" sz="2400" b="1" dirty="0" smtClean="0"/>
              <a:t>	РЕГУЛАТОР (реглер)</a:t>
            </a:r>
            <a:endParaRPr lang="sr-Latn-R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186543"/>
            <a:ext cx="11985171" cy="13280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2200" dirty="0" smtClean="0"/>
              <a:t> 	На проводнику који повезује алтернатор са акумулатором налази се </a:t>
            </a:r>
            <a:r>
              <a:rPr lang="sr-Cyrl-RS" sz="2200" dirty="0" smtClean="0">
                <a:solidFill>
                  <a:srgbClr val="FFFF00"/>
                </a:solidFill>
              </a:rPr>
              <a:t>регулатор</a:t>
            </a:r>
            <a:r>
              <a:rPr lang="sr-Cyrl-RS" sz="2200" dirty="0" smtClean="0"/>
              <a:t> </a:t>
            </a:r>
            <a:r>
              <a:rPr lang="sr-Cyrl-RS" sz="2200" dirty="0" smtClean="0">
                <a:solidFill>
                  <a:srgbClr val="FFFF00"/>
                </a:solidFill>
              </a:rPr>
              <a:t>(реглер)</a:t>
            </a:r>
            <a:r>
              <a:rPr lang="sr-Cyrl-RS" sz="2200" dirty="0" smtClean="0"/>
              <a:t>,</a:t>
            </a:r>
            <a:r>
              <a:rPr lang="sr-Cyrl-RS" sz="2200" dirty="0" smtClean="0">
                <a:solidFill>
                  <a:srgbClr val="FFFF00"/>
                </a:solidFill>
              </a:rPr>
              <a:t> </a:t>
            </a:r>
            <a:r>
              <a:rPr lang="sr-Cyrl-RS" sz="2200" dirty="0" smtClean="0"/>
              <a:t>који обезбјеђује потрошачима увијек исти напон електричне енергије</a:t>
            </a:r>
            <a:r>
              <a:rPr lang="sr-Latn-RS" sz="2200" dirty="0"/>
              <a:t> </a:t>
            </a:r>
            <a:r>
              <a:rPr lang="sr-Latn-RS" sz="2200" dirty="0" smtClean="0"/>
              <a:t>(</a:t>
            </a:r>
            <a:r>
              <a:rPr lang="sr-Cyrl-RS" sz="2200" dirty="0" smtClean="0"/>
              <a:t>сл. 5).</a:t>
            </a:r>
            <a:endParaRPr lang="sr-Latn-R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51" y="2514601"/>
            <a:ext cx="5065653" cy="3341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498" y="5965372"/>
            <a:ext cx="1709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 smtClean="0"/>
              <a:t>Сл. 5 Реглер</a:t>
            </a:r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xmlns="" val="111434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87085"/>
            <a:ext cx="10131425" cy="1456267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ЕЛЕКТРОПОКРЕТАЧ ( „АНЛАСЕР“, СТАРТЕР)</a:t>
            </a:r>
            <a:endParaRPr lang="sr-Latn-R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260324"/>
            <a:ext cx="10131425" cy="23101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2200" dirty="0" smtClean="0"/>
              <a:t>   Анласер је колекторски електромотор једносмјерене струје (сл. 6).</a:t>
            </a:r>
          </a:p>
          <a:p>
            <a:pPr marL="0" indent="0">
              <a:buNone/>
            </a:pPr>
            <a:r>
              <a:rPr lang="sr-Cyrl-RS" sz="2200" dirty="0" smtClean="0"/>
              <a:t>	Служи за почетно покретање мотора у аутомобилу.</a:t>
            </a:r>
          </a:p>
          <a:p>
            <a:pPr marL="0" indent="0">
              <a:buNone/>
            </a:pPr>
            <a:r>
              <a:rPr lang="sr-Cyrl-RS" sz="2200" dirty="0" smtClean="0"/>
              <a:t>	Окретањем контактног кључа у брави, затвара се</a:t>
            </a:r>
          </a:p>
          <a:p>
            <a:pPr marL="0" indent="0">
              <a:buNone/>
            </a:pPr>
            <a:r>
              <a:rPr lang="sr-Latn-RS" sz="2200" dirty="0" smtClean="0"/>
              <a:t>     </a:t>
            </a:r>
            <a:r>
              <a:rPr lang="sr-Cyrl-RS" sz="2200" dirty="0" smtClean="0"/>
              <a:t>   струјни круг између акумулатора и елекропокретача </a:t>
            </a:r>
            <a:endParaRPr lang="sr-Latn-RS" sz="2200" dirty="0" smtClean="0"/>
          </a:p>
          <a:p>
            <a:pPr marL="0" indent="0">
              <a:buNone/>
            </a:pPr>
            <a:r>
              <a:rPr lang="sr-Latn-RS" sz="2200" dirty="0" smtClean="0"/>
              <a:t>     </a:t>
            </a:r>
            <a:r>
              <a:rPr lang="sr-Cyrl-RS" sz="2200" dirty="0" smtClean="0"/>
              <a:t>   и </a:t>
            </a:r>
            <a:r>
              <a:rPr lang="sr-Latn-RS" sz="2200" dirty="0" smtClean="0"/>
              <a:t> </a:t>
            </a:r>
            <a:r>
              <a:rPr lang="sr-Cyrl-RS" sz="2200" dirty="0" smtClean="0"/>
              <a:t>мотор се покрене.</a:t>
            </a:r>
            <a:endParaRPr lang="sr-Latn-RS" sz="2200" dirty="0"/>
          </a:p>
        </p:txBody>
      </p:sp>
      <p:pic>
        <p:nvPicPr>
          <p:cNvPr id="4098" name="Picture 2" descr="Уређај за стартовање мотора СУС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83821"/>
            <a:ext cx="4724400" cy="38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ЕЛЕКТРОПОКРЕТАЧ (СТАРТЕР)&#10;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99" t="46249" r="21626" b="5080"/>
          <a:stretch/>
        </p:blipFill>
        <p:spPr bwMode="auto">
          <a:xfrm>
            <a:off x="774925" y="3723179"/>
            <a:ext cx="3305175" cy="2105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925" y="5980870"/>
            <a:ext cx="3305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dirty="0" smtClean="0"/>
              <a:t>Сл. 6 Анласер</a:t>
            </a:r>
            <a:endParaRPr lang="sr-Latn-R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6063343"/>
            <a:ext cx="4724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dirty="0" smtClean="0"/>
              <a:t>Сл. 7  Пресјек анласера</a:t>
            </a:r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xmlns="" val="191579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ЗА ДОМАћи задатак</a:t>
            </a:r>
            <a:endParaRPr lang="sr-Latn-R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7" y="2142068"/>
            <a:ext cx="12028714" cy="1798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dirty="0" smtClean="0"/>
              <a:t>У ВАШЕМ УЏБЕНИКУ НА СТРАНИ 47 ОДГОВОРИТИ НА ПОСТАВЉЕНА ПИТАЊА.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xmlns="" val="303739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171"/>
            <a:ext cx="12094029" cy="1456267"/>
          </a:xfrm>
        </p:spPr>
        <p:txBody>
          <a:bodyPr/>
          <a:lstStyle/>
          <a:p>
            <a:pPr algn="ctr"/>
            <a:r>
              <a:rPr lang="sr-Cyrl-RS" b="1" dirty="0" smtClean="0"/>
              <a:t>ХВАЛА ЗА ПАЖЊУ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xmlns="" val="389279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1604</TotalTime>
  <Words>81</Words>
  <Application>Microsoft Office PowerPoint</Application>
  <PresentationFormat>Custom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Celestial</vt:lpstr>
      <vt:lpstr>ТЕХНИЧКО ОБРАЗОВАЊЕ ЗА 9. РАЗРЕД ОСНОВНЕ ШКОЛЕ  </vt:lpstr>
      <vt:lpstr>Slide 2</vt:lpstr>
      <vt:lpstr> АКУМУЛАТОР</vt:lpstr>
      <vt:lpstr> АЛТЕРНАТОР                      </vt:lpstr>
      <vt:lpstr>  РЕГУЛАТОР (реглер)</vt:lpstr>
      <vt:lpstr>ЕЛЕКТРОПОКРЕТАЧ ( „АНЛАСЕР“, СТАРТЕР)</vt:lpstr>
      <vt:lpstr>ЗА ДОМАћи задатак</vt:lpstr>
      <vt:lpstr>ХВАЛА ЗА ПАЖЊУ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ТЕХНИЧКО ОБРАЗОВАЊЕ ЗА 9.РАЗРЕД ОСНОВНЕ ШКОЛЕ</dc:title>
  <dc:creator>Gic Dell</dc:creator>
  <cp:lastModifiedBy>S</cp:lastModifiedBy>
  <cp:revision>48</cp:revision>
  <dcterms:created xsi:type="dcterms:W3CDTF">2020-12-12T21:13:49Z</dcterms:created>
  <dcterms:modified xsi:type="dcterms:W3CDTF">2020-12-21T19:48:12Z</dcterms:modified>
</cp:coreProperties>
</file>