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9" r:id="rId4"/>
    <p:sldId id="262" r:id="rId5"/>
    <p:sldId id="264" r:id="rId6"/>
    <p:sldId id="266" r:id="rId7"/>
    <p:sldId id="268" r:id="rId8"/>
    <p:sldId id="270" r:id="rId9"/>
    <p:sldId id="272" r:id="rId10"/>
    <p:sldId id="274" r:id="rId11"/>
    <p:sldId id="276" r:id="rId12"/>
    <p:sldId id="278" r:id="rId13"/>
    <p:sldId id="280" r:id="rId14"/>
    <p:sldId id="282" r:id="rId15"/>
    <p:sldId id="284" r:id="rId16"/>
    <p:sldId id="286" r:id="rId17"/>
    <p:sldId id="258" r:id="rId18"/>
    <p:sldId id="260" r:id="rId19"/>
    <p:sldId id="261" r:id="rId20"/>
    <p:sldId id="263" r:id="rId21"/>
    <p:sldId id="265" r:id="rId22"/>
    <p:sldId id="267" r:id="rId23"/>
    <p:sldId id="269" r:id="rId24"/>
    <p:sldId id="271" r:id="rId25"/>
    <p:sldId id="273" r:id="rId26"/>
    <p:sldId id="275" r:id="rId27"/>
    <p:sldId id="277" r:id="rId28"/>
    <p:sldId id="279" r:id="rId29"/>
    <p:sldId id="281" r:id="rId30"/>
    <p:sldId id="283" r:id="rId31"/>
    <p:sldId id="285" r:id="rId32"/>
    <p:sldId id="287" r:id="rId33"/>
    <p:sldId id="290" r:id="rId34"/>
    <p:sldId id="289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842C8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-55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71CF1-6B00-4F4F-BCD1-F6556E824A20}" type="datetimeFigureOut">
              <a:rPr lang="en-US" smtClean="0"/>
              <a:pPr/>
              <a:t>5/25/2020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2133D-EC61-48BA-A053-739D6B8880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221643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71CF1-6B00-4F4F-BCD1-F6556E824A20}" type="datetimeFigureOut">
              <a:rPr lang="en-US" smtClean="0"/>
              <a:pPr/>
              <a:t>5/25/2020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2133D-EC61-48BA-A053-739D6B8880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894164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71CF1-6B00-4F4F-BCD1-F6556E824A20}" type="datetimeFigureOut">
              <a:rPr lang="en-US" smtClean="0"/>
              <a:pPr/>
              <a:t>5/25/2020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2133D-EC61-48BA-A053-739D6B8880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48499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71CF1-6B00-4F4F-BCD1-F6556E824A20}" type="datetimeFigureOut">
              <a:rPr lang="en-US" smtClean="0"/>
              <a:pPr/>
              <a:t>5/25/2020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2133D-EC61-48BA-A053-739D6B8880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116361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71CF1-6B00-4F4F-BCD1-F6556E824A20}" type="datetimeFigureOut">
              <a:rPr lang="en-US" smtClean="0"/>
              <a:pPr/>
              <a:t>5/25/2020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2133D-EC61-48BA-A053-739D6B8880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449150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71CF1-6B00-4F4F-BCD1-F6556E824A20}" type="datetimeFigureOut">
              <a:rPr lang="en-US" smtClean="0"/>
              <a:pPr/>
              <a:t>5/25/2020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2133D-EC61-48BA-A053-739D6B8880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788859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71CF1-6B00-4F4F-BCD1-F6556E824A20}" type="datetimeFigureOut">
              <a:rPr lang="en-US" smtClean="0"/>
              <a:pPr/>
              <a:t>5/25/2020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2133D-EC61-48BA-A053-739D6B8880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257664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71CF1-6B00-4F4F-BCD1-F6556E824A20}" type="datetimeFigureOut">
              <a:rPr lang="en-US" smtClean="0"/>
              <a:pPr/>
              <a:t>5/25/2020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2133D-EC61-48BA-A053-739D6B8880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922032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71CF1-6B00-4F4F-BCD1-F6556E824A20}" type="datetimeFigureOut">
              <a:rPr lang="en-US" smtClean="0"/>
              <a:pPr/>
              <a:t>5/25/2020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2133D-EC61-48BA-A053-739D6B8880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631740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71CF1-6B00-4F4F-BCD1-F6556E824A20}" type="datetimeFigureOut">
              <a:rPr lang="en-US" smtClean="0"/>
              <a:pPr/>
              <a:t>5/25/2020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2133D-EC61-48BA-A053-739D6B8880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327621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71CF1-6B00-4F4F-BCD1-F6556E824A20}" type="datetimeFigureOut">
              <a:rPr lang="en-US" smtClean="0"/>
              <a:pPr/>
              <a:t>5/25/2020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2133D-EC61-48BA-A053-739D6B8880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459950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271CF1-6B00-4F4F-BCD1-F6556E824A20}" type="datetimeFigureOut">
              <a:rPr lang="en-US" smtClean="0"/>
              <a:pPr/>
              <a:t>5/25/2020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32133D-EC61-48BA-A053-739D6B8880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15138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slide" Target="slide18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slide" Target="slide18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slide" Target="slide18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slide" Target="slide18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slide" Target="slide18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slide" Target="slide18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slide" Target="slide32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slide" Target="slide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slide" Target="slide18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slide" Target="slide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slide" Target="slide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slide" Target="slide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slide" Target="slide19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slide" Target="slide1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slide" Target="slide1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slide" Target="slide3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slide" Target="slide18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slide" Target="slide18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slide" Target="slide18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slide" Target="slide18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slide" Target="slide1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slide" Target="slide2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323557" y="379193"/>
            <a:ext cx="10515600" cy="6203950"/>
          </a:xfrm>
          <a:solidFill>
            <a:schemeClr val="bg1"/>
          </a:solidFill>
        </p:spPr>
        <p:txBody>
          <a:bodyPr anchor="ctr">
            <a:normAutofit/>
          </a:bodyPr>
          <a:lstStyle/>
          <a:p>
            <a:pPr algn="ctr"/>
            <a:r>
              <a:rPr lang="sr-Cyrl-BA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РЕГИЈЕ РЕПУБЛИКЕ СРПСКЕ И ФЕДЕРАЦИЈЕ БиХ (ПОНАВЉАЊЕ)</a:t>
            </a:r>
            <a:br>
              <a:rPr lang="sr-Cyrl-BA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BA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r-Cyrl-BA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BA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ЗАШТИТА И УНАПРЕЂЕЊЕ ЖИВОТНЕ СРЕДИНЕ (ПОНАВЉАЊЕ)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306056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965337"/>
          </a:xfrm>
          <a:solidFill>
            <a:schemeClr val="bg1"/>
          </a:solidFill>
        </p:spPr>
        <p:txBody>
          <a:bodyPr anchor="t">
            <a:normAutofit/>
          </a:bodyPr>
          <a:lstStyle/>
          <a:p>
            <a:r>
              <a:rPr lang="sr-Cyrl-B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9. Једина термоелектрана на простору Требињско-фочанске регије налази се у:</a:t>
            </a:r>
            <a:br>
              <a:rPr lang="sr-Cyrl-B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B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r-Cyrl-B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B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hlinkClick r:id="rId2" action="ppaction://hlinksldjump"/>
              </a:rPr>
              <a:t>а) Калиновику</a:t>
            </a:r>
            <a:r>
              <a:rPr lang="sr-Cyrl-B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r-Cyrl-B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B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hlinkClick r:id="rId3" action="ppaction://hlinksldjump"/>
              </a:rPr>
              <a:t>б) Гацку</a:t>
            </a:r>
            <a:br>
              <a:rPr lang="sr-Cyrl-B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hlinkClick r:id="rId3" action="ppaction://hlinksldjump"/>
              </a:rPr>
            </a:br>
            <a:r>
              <a:rPr lang="sr-Cyrl-B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hlinkClick r:id="rId2" action="ppaction://hlinksldjump"/>
              </a:rPr>
              <a:t>в) Невесињу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965667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20081"/>
          </a:xfrm>
          <a:solidFill>
            <a:schemeClr val="bg1"/>
          </a:solidFill>
        </p:spPr>
        <p:txBody>
          <a:bodyPr anchor="t">
            <a:normAutofit/>
          </a:bodyPr>
          <a:lstStyle/>
          <a:p>
            <a:r>
              <a:rPr lang="sr-Cyrl-B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10. Ријека Босна извире на локалитету:</a:t>
            </a:r>
            <a:br>
              <a:rPr lang="sr-Cyrl-B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B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r-Cyrl-B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B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hlinkClick r:id="rId2" action="ppaction://hlinksldjump"/>
              </a:rPr>
              <a:t>а) Кисељака</a:t>
            </a:r>
            <a:br>
              <a:rPr lang="sr-Cyrl-B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hlinkClick r:id="rId2" action="ppaction://hlinksldjump"/>
              </a:rPr>
            </a:br>
            <a:r>
              <a:rPr lang="sr-Cyrl-B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hlinkClick r:id="rId2" action="ppaction://hlinksldjump"/>
              </a:rPr>
              <a:t>б) Фојнице</a:t>
            </a:r>
            <a:br>
              <a:rPr lang="sr-Cyrl-B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hlinkClick r:id="rId2" action="ppaction://hlinksldjump"/>
              </a:rPr>
            </a:br>
            <a:r>
              <a:rPr lang="sr-Cyrl-B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hlinkClick r:id="rId3" action="ppaction://hlinksldjump"/>
              </a:rPr>
              <a:t>в) Илиџе 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619378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91946"/>
          </a:xfrm>
          <a:solidFill>
            <a:schemeClr val="bg1"/>
          </a:solidFill>
        </p:spPr>
        <p:txBody>
          <a:bodyPr anchor="t">
            <a:normAutofit/>
          </a:bodyPr>
          <a:lstStyle/>
          <a:p>
            <a:r>
              <a:rPr lang="sr-Cyrl-B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11. Коксно-хемијски комбинат у Тузланској регији налази се у:</a:t>
            </a:r>
            <a:br>
              <a:rPr lang="sr-Cyrl-B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B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r-Cyrl-B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B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hlinkClick r:id="rId2" action="ppaction://hlinksldjump"/>
              </a:rPr>
              <a:t>а) Градачцу</a:t>
            </a:r>
            <a:br>
              <a:rPr lang="sr-Cyrl-B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hlinkClick r:id="rId2" action="ppaction://hlinksldjump"/>
              </a:rPr>
            </a:br>
            <a:r>
              <a:rPr lang="sr-Cyrl-B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hlinkClick r:id="rId2" action="ppaction://hlinksldjump"/>
              </a:rPr>
              <a:t>б) Бановићима</a:t>
            </a:r>
            <a:br>
              <a:rPr lang="sr-Cyrl-B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hlinkClick r:id="rId2" action="ppaction://hlinksldjump"/>
              </a:rPr>
            </a:br>
            <a:r>
              <a:rPr lang="sr-Cyrl-B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hlinkClick r:id="rId3" action="ppaction://hlinksldjump"/>
              </a:rPr>
              <a:t>в) Лукавцу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83702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979404"/>
          </a:xfrm>
          <a:solidFill>
            <a:schemeClr val="bg1"/>
          </a:solidFill>
        </p:spPr>
        <p:txBody>
          <a:bodyPr anchor="t">
            <a:normAutofit/>
          </a:bodyPr>
          <a:lstStyle/>
          <a:p>
            <a:r>
              <a:rPr lang="sr-Cyrl-B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12. Највеће крашко поље у БиХ, које се налази на подручју Мостарско-ливањске регије је:</a:t>
            </a:r>
            <a:br>
              <a:rPr lang="sr-Cyrl-B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B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r-Cyrl-B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B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hlinkClick r:id="rId2" action="ppaction://hlinksldjump"/>
              </a:rPr>
              <a:t>а) Гламочко поље</a:t>
            </a:r>
            <a:r>
              <a:rPr lang="sr-Cyrl-B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r-Cyrl-B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B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hlinkClick r:id="rId3" action="ppaction://hlinksldjump"/>
              </a:rPr>
              <a:t>б) Ливањско поље</a:t>
            </a:r>
            <a:br>
              <a:rPr lang="sr-Cyrl-B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hlinkClick r:id="rId3" action="ppaction://hlinksldjump"/>
              </a:rPr>
            </a:br>
            <a:r>
              <a:rPr lang="sr-Cyrl-B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hlinkClick r:id="rId2" action="ppaction://hlinksldjump"/>
              </a:rPr>
              <a:t>в) Дувањско поље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5295133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77878"/>
          </a:xfrm>
          <a:solidFill>
            <a:schemeClr val="bg1"/>
          </a:solidFill>
        </p:spPr>
        <p:txBody>
          <a:bodyPr anchor="t">
            <a:normAutofit/>
          </a:bodyPr>
          <a:lstStyle/>
          <a:p>
            <a:r>
              <a:rPr lang="sr-Cyrl-B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13. Једини Национални парк, проглашен 2008. године, на подручју Бихаћке регије је:</a:t>
            </a:r>
            <a:br>
              <a:rPr lang="sr-Cyrl-B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B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r-Cyrl-B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B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hlinkClick r:id="rId2" action="ppaction://hlinksldjump"/>
              </a:rPr>
              <a:t>а) Национални парк Пљешевица</a:t>
            </a:r>
            <a:br>
              <a:rPr lang="sr-Cyrl-B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hlinkClick r:id="rId2" action="ppaction://hlinksldjump"/>
              </a:rPr>
            </a:br>
            <a:r>
              <a:rPr lang="sr-Cyrl-B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hlinkClick r:id="rId2" action="ppaction://hlinksldjump"/>
              </a:rPr>
              <a:t>б) Национални парк Грмеч</a:t>
            </a:r>
            <a:br>
              <a:rPr lang="sr-Cyrl-B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hlinkClick r:id="rId2" action="ppaction://hlinksldjump"/>
              </a:rPr>
            </a:br>
            <a:r>
              <a:rPr lang="sr-Cyrl-B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hlinkClick r:id="rId3" action="ppaction://hlinksldjump"/>
              </a:rPr>
              <a:t>в) Национални парк Уна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5871589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34149"/>
          </a:xfrm>
          <a:solidFill>
            <a:schemeClr val="bg1"/>
          </a:solidFill>
        </p:spPr>
        <p:txBody>
          <a:bodyPr anchor="t">
            <a:normAutofit/>
          </a:bodyPr>
          <a:lstStyle/>
          <a:p>
            <a:r>
              <a:rPr lang="sr-Cyrl-B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14. Глобално загријавање атмосфере, усљед испуштања све веће количине штетних гасова из индустријских постројења и издувних гасова аутомобила назива се:</a:t>
            </a:r>
            <a:br>
              <a:rPr lang="sr-Cyrl-B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B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r-Cyrl-B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B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hlinkClick r:id="rId2" action="ppaction://hlinksldjump"/>
              </a:rPr>
              <a:t>а) топлински ефекат</a:t>
            </a:r>
            <a:r>
              <a:rPr lang="sr-Cyrl-B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r-Cyrl-B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B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hlinkClick r:id="rId3" action="ppaction://hlinksldjump"/>
              </a:rPr>
              <a:t>б) ефекат стаклене баште</a:t>
            </a:r>
            <a:br>
              <a:rPr lang="sr-Cyrl-B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hlinkClick r:id="rId3" action="ppaction://hlinksldjump"/>
              </a:rPr>
            </a:br>
            <a:r>
              <a:rPr lang="sr-Cyrl-B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hlinkClick r:id="rId2" action="ppaction://hlinksldjump"/>
              </a:rPr>
              <a:t>в) термоефекат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0815303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34149"/>
          </a:xfrm>
          <a:solidFill>
            <a:schemeClr val="bg1"/>
          </a:solidFill>
        </p:spPr>
        <p:txBody>
          <a:bodyPr anchor="t">
            <a:normAutofit/>
          </a:bodyPr>
          <a:lstStyle/>
          <a:p>
            <a:r>
              <a:rPr lang="sr-Cyrl-B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15. </a:t>
            </a:r>
            <a:r>
              <a:rPr lang="sr-Cyrl-BA" sz="2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Прерада отпадног материјала (</a:t>
            </a:r>
            <a:r>
              <a:rPr lang="sr-Cyrl-B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папира, стакла, жељеза,пластике, текстила) чијом прерадом можемо добити неопходну енергију, ђубриво и друге употребљиве производе, а истовремено штитимо животну средину од загађења назива се:</a:t>
            </a:r>
            <a:br>
              <a:rPr lang="sr-Cyrl-B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B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r-Cyrl-B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B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hlinkClick r:id="rId2" action="ppaction://hlinksldjump"/>
              </a:rPr>
              <a:t>а) рециклажа</a:t>
            </a:r>
            <a:r>
              <a:rPr lang="sr-Cyrl-B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r-Cyrl-B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B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hlinkClick r:id="rId3" action="ppaction://hlinksldjump"/>
              </a:rPr>
              <a:t>б) силажа</a:t>
            </a:r>
            <a:br>
              <a:rPr lang="sr-Cyrl-B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hlinkClick r:id="rId3" action="ppaction://hlinksldjump"/>
              </a:rPr>
            </a:br>
            <a:r>
              <a:rPr lang="sr-Cyrl-B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hlinkClick r:id="rId3" action="ppaction://hlinksldjump"/>
              </a:rPr>
              <a:t>в) дренажа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076843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748" y="723596"/>
            <a:ext cx="5767754" cy="5586017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reflection blurRad="6350" stA="50000" endA="295" endPos="92000" dist="101600" dir="5400000" sy="-100000" algn="bl" rotWithShape="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6430" y="2363372"/>
            <a:ext cx="2127370" cy="1782823"/>
          </a:xfrm>
          <a:prstGeom prst="rect">
            <a:avLst/>
          </a:prstGeom>
        </p:spPr>
      </p:pic>
      <p:pic>
        <p:nvPicPr>
          <p:cNvPr id="5" name="Picture 4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8372" cy="96837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1731940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3262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437" y="2357437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161261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69348" cy="9693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249" y="1561515"/>
            <a:ext cx="7685894" cy="4107765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reflection blurRad="6350" stA="50000" endA="295" endPos="92000" dist="101600" dir="5400000" sy="-100000" algn="bl" rotWithShape="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1678" y="2428091"/>
            <a:ext cx="2631586" cy="23746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7836931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34149"/>
          </a:xfrm>
          <a:solidFill>
            <a:schemeClr val="bg1"/>
          </a:solidFill>
        </p:spPr>
        <p:txBody>
          <a:bodyPr anchor="t">
            <a:normAutofit/>
          </a:bodyPr>
          <a:lstStyle/>
          <a:p>
            <a:r>
              <a:rPr lang="sr-Cyrl-B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1. Регионализацију Републике Српске и Федерације Босне и Херцеговине </a:t>
            </a:r>
            <a:r>
              <a:rPr lang="sr-Cyrl-B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и</a:t>
            </a:r>
            <a:r>
              <a:rPr lang="bs-Cyrl-B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звршена је </a:t>
            </a:r>
            <a:r>
              <a:rPr lang="sr-Cyrl-B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sr-Cyrl-B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по принципу издвајања:</a:t>
            </a:r>
            <a:br>
              <a:rPr lang="sr-Cyrl-B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</a:br>
            <a:r>
              <a:rPr lang="sr-Cyrl-B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/>
            </a:r>
            <a:br>
              <a:rPr lang="sr-Cyrl-B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</a:br>
            <a:r>
              <a:rPr lang="sr-Cyrl-B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hlinkClick r:id="rId2" action="ppaction://hlinksldjump"/>
              </a:rPr>
              <a:t>а) планских регија;</a:t>
            </a:r>
            <a:r>
              <a:rPr lang="sr-Cyrl-B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/>
            </a:r>
            <a:br>
              <a:rPr lang="sr-Cyrl-B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</a:br>
            <a:r>
              <a:rPr lang="sr-Cyrl-B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hlinkClick r:id="rId2" action="ppaction://hlinksldjump"/>
              </a:rPr>
              <a:t>б) хомогених регија</a:t>
            </a:r>
            <a:br>
              <a:rPr lang="sr-Cyrl-B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hlinkClick r:id="rId2" action="ppaction://hlinksldjump"/>
              </a:rPr>
            </a:br>
            <a:r>
              <a:rPr lang="sr-Cyrl-B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hlinkClick r:id="rId3" action="ppaction://hlinksldjump"/>
              </a:rPr>
              <a:t>в) нодалних регија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521914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69348" cy="9693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479135"/>
            <a:ext cx="5753686" cy="3835790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reflection blurRad="6350" stA="50000" endA="295" endPos="92000" dist="101600" dir="5400000" sy="-100000" algn="bl" rotWithShape="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1808" y="2433711"/>
            <a:ext cx="3235933" cy="207934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3221696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69348" cy="9693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537" y="1431949"/>
            <a:ext cx="6069648" cy="4000500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reflection blurRad="6350" stA="50000" endA="295" endPos="92000" dist="101600" dir="5400000" sy="-100000" algn="bl" rotWithShape="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4946" y="1955701"/>
            <a:ext cx="3259042" cy="24474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397175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69348" cy="9693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550" y="1388809"/>
            <a:ext cx="5894364" cy="4302886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reflection blurRad="6350" stA="50000" endA="295" endPos="92000" dist="1016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3326" y="2274709"/>
            <a:ext cx="3597008" cy="231135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6314932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69348" cy="9693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617" y="1006036"/>
            <a:ext cx="6055555" cy="4037037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reflection blurRad="6350" stA="50000" endA="295" endPos="92000" dist="101600" dir="5400000" sy="-100000" algn="bl" rotWithShape="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960" y="2504049"/>
            <a:ext cx="3120825" cy="200537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584905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69348" cy="9693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138" y="1434906"/>
            <a:ext cx="4530969" cy="3573192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reflection blurRad="6350" stA="50000" endA="295" endPos="92000" dist="101600" dir="5400000" sy="-100000" algn="bl" rotWithShape="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628" y="1998124"/>
            <a:ext cx="4192172" cy="286929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934352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69348" cy="9693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890" y="1911162"/>
            <a:ext cx="5303520" cy="3035676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reflection blurRad="6350" stA="50000" endA="295" endPos="92000" dist="101600" dir="5400000" sy="-100000" algn="bl" rotWithShape="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5364" y="2150313"/>
            <a:ext cx="4162772" cy="267490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1355223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69348" cy="9693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889" y="1983546"/>
            <a:ext cx="4403187" cy="2954214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reflection blurRad="6350" stA="50000" endA="295" endPos="92000" dist="101600" dir="5400000" sy="-100000" algn="bl" rotWithShape="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9952" y="2377440"/>
            <a:ext cx="3984450" cy="25603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620332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363" y="1308296"/>
            <a:ext cx="4248443" cy="3530990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reflection blurRad="6350" stA="50000" endA="295" endPos="92000" dist="101600" dir="5400000" sy="-100000" algn="bl" rotWithShape="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6221" y="1955409"/>
            <a:ext cx="3947848" cy="2536801"/>
          </a:xfrm>
          <a:prstGeom prst="rect">
            <a:avLst/>
          </a:prstGeom>
        </p:spPr>
      </p:pic>
      <p:pic>
        <p:nvPicPr>
          <p:cNvPr id="5" name="Picture 4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969348" cy="96934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368091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69" y="1997612"/>
            <a:ext cx="5263542" cy="2926152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reflection blurRad="6350" stA="50000" endA="295" endPos="92000" dist="101600" dir="5400000" sy="-100000" algn="bl" rotWithShape="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8929" y="2264898"/>
            <a:ext cx="3722067" cy="2391718"/>
          </a:xfrm>
          <a:prstGeom prst="rect">
            <a:avLst/>
          </a:prstGeom>
        </p:spPr>
      </p:pic>
      <p:pic>
        <p:nvPicPr>
          <p:cNvPr id="4" name="Picture 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969348" cy="96934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440361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51" y="1477107"/>
            <a:ext cx="5327586" cy="3513186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reflection blurRad="6350" stA="50000" endA="295" endPos="92000" dist="101600" dir="5400000" sy="-100000" algn="bl" rotWithShape="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0494" y="1856935"/>
            <a:ext cx="4685013" cy="3010487"/>
          </a:xfrm>
          <a:prstGeom prst="rect">
            <a:avLst/>
          </a:prstGeom>
        </p:spPr>
      </p:pic>
      <p:pic>
        <p:nvPicPr>
          <p:cNvPr id="4" name="Picture 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969348" cy="96934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267922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35675"/>
          </a:xfrm>
          <a:solidFill>
            <a:schemeClr val="bg1"/>
          </a:solidFill>
        </p:spPr>
        <p:txBody>
          <a:bodyPr anchor="t">
            <a:normAutofit/>
          </a:bodyPr>
          <a:lstStyle/>
          <a:p>
            <a:r>
              <a:rPr lang="sr-Cyrl-B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2. Острвске планине које се налазе у </a:t>
            </a:r>
            <a:r>
              <a:rPr lang="sr-Cyrl-B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Панонској </a:t>
            </a:r>
            <a:r>
              <a:rPr lang="sr-Cyrl-B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области Бањалучке регије су:</a:t>
            </a:r>
            <a:br>
              <a:rPr lang="sr-Cyrl-B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BA" sz="2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r-Cyrl-BA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B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hlinkClick r:id="rId2" action="ppaction://hlinksldjump"/>
              </a:rPr>
              <a:t>а) Козара, Просара и Мотајица</a:t>
            </a:r>
            <a:br>
              <a:rPr lang="sr-Cyrl-B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hlinkClick r:id="rId2" action="ppaction://hlinksldjump"/>
              </a:rPr>
            </a:br>
            <a:r>
              <a:rPr lang="sr-Cyrl-B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hlinkClick r:id="rId3" action="ppaction://hlinksldjump"/>
              </a:rPr>
              <a:t>б) Мајдан планина, Узломац и Мањача</a:t>
            </a:r>
            <a:br>
              <a:rPr lang="sr-Cyrl-B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hlinkClick r:id="rId3" action="ppaction://hlinksldjump"/>
              </a:rPr>
            </a:br>
            <a:r>
              <a:rPr lang="sr-Cyrl-B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hlinkClick r:id="rId3" action="ppaction://hlinksldjump"/>
              </a:rPr>
              <a:t>в) Виторог, Клековача и Срнетица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166169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425" y="1336430"/>
            <a:ext cx="5475707" cy="3657601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reflection blurRad="6350" stA="50000" endA="295" endPos="92000" dist="101600" dir="5400000" sy="-100000" algn="bl" rotWithShape="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596" y="1941341"/>
            <a:ext cx="3831203" cy="2461847"/>
          </a:xfrm>
          <a:prstGeom prst="rect">
            <a:avLst/>
          </a:prstGeom>
        </p:spPr>
      </p:pic>
      <p:pic>
        <p:nvPicPr>
          <p:cNvPr id="4" name="Picture 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754" y="0"/>
            <a:ext cx="969348" cy="96934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818194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034" y="1580197"/>
            <a:ext cx="4429125" cy="4429125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reflection blurRad="6350" stA="50000" endA="295" endPos="92000" dist="101600" dir="5400000" sy="-100000" algn="bl" rotWithShape="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0779" y="2293033"/>
            <a:ext cx="4072020" cy="2616591"/>
          </a:xfrm>
          <a:prstGeom prst="rect">
            <a:avLst/>
          </a:prstGeom>
        </p:spPr>
      </p:pic>
      <p:pic>
        <p:nvPicPr>
          <p:cNvPr id="4" name="Picture 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969348" cy="96934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4944372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36" y="1575581"/>
            <a:ext cx="6704816" cy="3771459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reflection blurRad="6350" stA="50000" endA="295" endPos="92000" dist="101600" dir="5400000" sy="-100000" algn="bl" rotWithShape="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2979" y="2264898"/>
            <a:ext cx="2889820" cy="2124879"/>
          </a:xfrm>
          <a:prstGeom prst="rect">
            <a:avLst/>
          </a:prstGeom>
        </p:spPr>
      </p:pic>
      <p:pic>
        <p:nvPicPr>
          <p:cNvPr id="4" name="Picture 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969348" cy="96934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839843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40391"/>
          </a:xfrm>
          <a:solidFill>
            <a:schemeClr val="bg1"/>
          </a:solidFill>
        </p:spPr>
        <p:txBody>
          <a:bodyPr anchor="t">
            <a:normAutofit/>
          </a:bodyPr>
          <a:lstStyle/>
          <a:p>
            <a:r>
              <a:rPr lang="sr-Cyrl-B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r-Cyrl-B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BA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ГЕОГРАФИЈА ЗАВИЧАЈА</a:t>
            </a:r>
            <a:r>
              <a:rPr lang="sr-Cyrl-B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r-Cyrl-B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B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r-Cyrl-B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B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-На крају треба истаћи да је важан дио географског проучавања усмјерен у правцу истраживања географских елемената локалне географске средине или географије завичаја.</a:t>
            </a:r>
            <a:br>
              <a:rPr lang="sr-Cyrl-B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B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-У оквиру наставе на даљину, предметни наставници су вам задавали израду презентација, чији је циљ конкретно истраживање појединих елемената географског простора у коме живите. </a:t>
            </a:r>
            <a:br>
              <a:rPr lang="sr-Cyrl-B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B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-Могли сте закључити да је географско истраживање и познавање простора у коме живите, неопходан предуслов да створите цјеловиту слику о појава и процесима који се дешавају у ширем окружењу, па и у глобалним оквирима.</a:t>
            </a:r>
            <a:br>
              <a:rPr lang="sr-Cyrl-B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B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-Такође, закључили сте да географија својим мултидисциплинарним приступом може одговорити на битна проблемска питања савременог свијета и у значајној мјери утицати на повећање свијести људи о потреби очувања чисте и здраве природне средине.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063981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34149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sr-Cyrl-BA" sz="4000" i="1" dirty="0" smtClean="0">
                <a:ln>
                  <a:solidFill>
                    <a:srgbClr val="00B0F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50" endPos="85000" dist="60007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ХВАЛА НА ПАЖЊИ!!!</a:t>
            </a:r>
            <a:endParaRPr lang="en-US" sz="4000" i="1" dirty="0">
              <a:ln>
                <a:solidFill>
                  <a:srgbClr val="00B0F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50" endPos="85000" dist="60007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816646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90420"/>
          </a:xfrm>
          <a:solidFill>
            <a:schemeClr val="bg1"/>
          </a:solidFill>
        </p:spPr>
        <p:txBody>
          <a:bodyPr anchor="t">
            <a:normAutofit/>
          </a:bodyPr>
          <a:lstStyle/>
          <a:p>
            <a:r>
              <a:rPr lang="sr-Cyrl-B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3. Највећи рудник гвожђа у БиХ налази се у:</a:t>
            </a:r>
            <a:br>
              <a:rPr lang="sr-Cyrl-B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B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r-Cyrl-B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B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hlinkClick r:id="rId2" action="ppaction://hlinksldjump"/>
              </a:rPr>
              <a:t>а) Омарској</a:t>
            </a:r>
            <a:r>
              <a:rPr lang="sr-Cyrl-B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r-Cyrl-B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B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hlinkClick r:id="rId3" action="ppaction://hlinksldjump"/>
              </a:rPr>
              <a:t>б) Љубији</a:t>
            </a:r>
            <a:br>
              <a:rPr lang="sr-Cyrl-B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hlinkClick r:id="rId3" action="ppaction://hlinksldjump"/>
              </a:rPr>
            </a:br>
            <a:r>
              <a:rPr lang="sr-Cyrl-B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hlinkClick r:id="rId2" action="ppaction://hlinksldjump"/>
              </a:rPr>
              <a:t>в) Стратинској 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193093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04487"/>
          </a:xfrm>
          <a:solidFill>
            <a:schemeClr val="bg1"/>
          </a:solidFill>
        </p:spPr>
        <p:txBody>
          <a:bodyPr anchor="t">
            <a:normAutofit/>
          </a:bodyPr>
          <a:lstStyle/>
          <a:p>
            <a:r>
              <a:rPr lang="sr-Cyrl-B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4. Велика алувијална раван, смјештена при ушћу ријеке Дрине у Саву назива се:</a:t>
            </a:r>
            <a:br>
              <a:rPr lang="sr-Cyrl-B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B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r-Cyrl-B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B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hlinkClick r:id="rId2" action="ppaction://hlinksldjump"/>
              </a:rPr>
              <a:t>а) Посавина</a:t>
            </a:r>
            <a:r>
              <a:rPr lang="sr-Cyrl-B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r-Cyrl-B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B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hlinkClick r:id="rId2" action="ppaction://hlinksldjump"/>
              </a:rPr>
              <a:t>б) Ивањско поље</a:t>
            </a:r>
            <a:br>
              <a:rPr lang="sr-Cyrl-B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hlinkClick r:id="rId2" action="ppaction://hlinksldjump"/>
              </a:rPr>
            </a:br>
            <a:r>
              <a:rPr lang="sr-Cyrl-B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hlinkClick r:id="rId3" action="ppaction://hlinksldjump"/>
              </a:rPr>
              <a:t>в) Семберија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452444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76352"/>
          </a:xfrm>
          <a:solidFill>
            <a:schemeClr val="bg1"/>
          </a:solidFill>
        </p:spPr>
        <p:txBody>
          <a:bodyPr anchor="t">
            <a:normAutofit/>
          </a:bodyPr>
          <a:lstStyle/>
          <a:p>
            <a:r>
              <a:rPr lang="sr-Cyrl-B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5. Једина рафинерија нафте, као значајан погон хемијске индустрије у </a:t>
            </a:r>
            <a:r>
              <a:rPr lang="sr-Cyrl-B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Републици Српској, </a:t>
            </a:r>
            <a:r>
              <a:rPr lang="sr-Cyrl-B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смјештена је у:</a:t>
            </a:r>
            <a:br>
              <a:rPr lang="sr-Cyrl-B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B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r-Cyrl-B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B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hlinkClick r:id="rId2" action="ppaction://hlinksldjump"/>
              </a:rPr>
              <a:t>а) Дервенти</a:t>
            </a:r>
            <a:r>
              <a:rPr lang="sr-Cyrl-B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r-Cyrl-B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B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hlinkClick r:id="rId2" action="ppaction://hlinksldjump"/>
              </a:rPr>
              <a:t>б) Модричи</a:t>
            </a:r>
            <a:br>
              <a:rPr lang="sr-Cyrl-B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hlinkClick r:id="rId2" action="ppaction://hlinksldjump"/>
              </a:rPr>
            </a:br>
            <a:r>
              <a:rPr lang="sr-Cyrl-B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hlinkClick r:id="rId3" action="ppaction://hlinksldjump"/>
              </a:rPr>
              <a:t>в) Броду 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546000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965337"/>
          </a:xfrm>
          <a:solidFill>
            <a:schemeClr val="bg1"/>
          </a:solidFill>
        </p:spPr>
        <p:txBody>
          <a:bodyPr anchor="t">
            <a:normAutofit/>
          </a:bodyPr>
          <a:lstStyle/>
          <a:p>
            <a:r>
              <a:rPr lang="sr-Cyrl-B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6. Све ријеке Источносарајевско-зворничке регије припадају сливу:</a:t>
            </a:r>
            <a:br>
              <a:rPr lang="sr-Cyrl-B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B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r-Cyrl-B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B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hlinkClick r:id="rId2" action="ppaction://hlinksldjump"/>
              </a:rPr>
              <a:t>а) Егејског мора</a:t>
            </a:r>
            <a:r>
              <a:rPr lang="sr-Cyrl-B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r-Cyrl-B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B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hlinkClick r:id="rId3" action="ppaction://hlinksldjump"/>
              </a:rPr>
              <a:t>б) Црног мора</a:t>
            </a:r>
            <a:br>
              <a:rPr lang="sr-Cyrl-B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hlinkClick r:id="rId3" action="ppaction://hlinksldjump"/>
              </a:rPr>
            </a:br>
            <a:r>
              <a:rPr lang="sr-Cyrl-B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hlinkClick r:id="rId2" action="ppaction://hlinksldjump"/>
              </a:rPr>
              <a:t>в) Јадранског мора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103379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63810"/>
          </a:xfrm>
          <a:solidFill>
            <a:schemeClr val="bg1"/>
          </a:solidFill>
        </p:spPr>
        <p:txBody>
          <a:bodyPr anchor="t">
            <a:normAutofit/>
          </a:bodyPr>
          <a:lstStyle/>
          <a:p>
            <a:r>
              <a:rPr lang="sr-Cyrl-B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7. Највећи рудник боксита у Републици Српској налази се у:</a:t>
            </a:r>
            <a:br>
              <a:rPr lang="sr-Cyrl-B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B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r-Cyrl-B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B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hlinkClick r:id="rId2" action="ppaction://hlinksldjump"/>
              </a:rPr>
              <a:t>а) Сребреници</a:t>
            </a:r>
            <a:r>
              <a:rPr lang="sr-Cyrl-B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r-Cyrl-B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B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hlinkClick r:id="rId2" action="ppaction://hlinksldjump"/>
              </a:rPr>
              <a:t>б) Власеници</a:t>
            </a:r>
            <a:br>
              <a:rPr lang="sr-Cyrl-B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hlinkClick r:id="rId2" action="ppaction://hlinksldjump"/>
              </a:rPr>
            </a:br>
            <a:r>
              <a:rPr lang="sr-Cyrl-B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hlinkClick r:id="rId3" action="ppaction://hlinksldjump"/>
              </a:rPr>
              <a:t>в) Милићима</a:t>
            </a:r>
            <a:r>
              <a:rPr lang="sr-Cyrl-BA" sz="2400" dirty="0" smtClean="0">
                <a:latin typeface="Arial" panose="020B0604020202020204" pitchFamily="34" charset="0"/>
                <a:cs typeface="Arial" panose="020B0604020202020204" pitchFamily="34" charset="0"/>
                <a:hlinkClick r:id="rId3" action="ppaction://hlinksldjump"/>
              </a:rPr>
              <a:t/>
            </a:r>
            <a:br>
              <a:rPr lang="sr-Cyrl-BA" sz="2400" dirty="0" smtClean="0">
                <a:latin typeface="Arial" panose="020B0604020202020204" pitchFamily="34" charset="0"/>
                <a:cs typeface="Arial" panose="020B0604020202020204" pitchFamily="34" charset="0"/>
                <a:hlinkClick r:id="rId3" action="ppaction://hlinksldjump"/>
              </a:rPr>
            </a:b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450363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48217"/>
          </a:xfrm>
          <a:solidFill>
            <a:schemeClr val="bg1"/>
          </a:solidFill>
        </p:spPr>
        <p:txBody>
          <a:bodyPr anchor="t">
            <a:normAutofit/>
          </a:bodyPr>
          <a:lstStyle/>
          <a:p>
            <a:r>
              <a:rPr lang="sr-Cyrl-B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8. Највеће вјештачко језеро у БиХ, које се налази на простору Требињско-фочанске регије је:</a:t>
            </a:r>
            <a:br>
              <a:rPr lang="sr-Cyrl-B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B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r-Cyrl-B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B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hlinkClick r:id="rId2" action="ppaction://hlinksldjump"/>
              </a:rPr>
              <a:t>а) Билећко језеро</a:t>
            </a:r>
            <a:r>
              <a:rPr lang="sr-Cyrl-B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r-Cyrl-B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B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hlinkClick r:id="rId3" action="ppaction://hlinksldjump"/>
              </a:rPr>
              <a:t>б) Гранчарево</a:t>
            </a:r>
            <a:br>
              <a:rPr lang="sr-Cyrl-B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hlinkClick r:id="rId3" action="ppaction://hlinksldjump"/>
              </a:rPr>
            </a:br>
            <a:r>
              <a:rPr lang="sr-Cyrl-B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hlinkClick r:id="rId3" action="ppaction://hlinksldjump"/>
              </a:rPr>
              <a:t>в) Перућац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069691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550</TotalTime>
  <Words>253</Words>
  <Application>Microsoft Office PowerPoint</Application>
  <PresentationFormat>Custom</PresentationFormat>
  <Paragraphs>18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РЕГИЈЕ РЕПУБЛИКЕ СРПСКЕ И ФЕДЕРАЦИЈЕ БиХ (ПОНАВЉАЊЕ)  ЗАШТИТА И УНАПРЕЂЕЊЕ ЖИВОТНЕ СРЕДИНЕ (ПОНАВЉАЊЕ)</vt:lpstr>
      <vt:lpstr>1. Регионализацију Републике Српске и Федерације Босне и Херцеговине извршена је  по принципу издвајања:  а) планских регија; б) хомогених регија в) нодалних регија</vt:lpstr>
      <vt:lpstr>2. Острвске планине које се налазе у Панонској области Бањалучке регије су:  а) Козара, Просара и Мотајица б) Мајдан планина, Узломац и Мањача в) Виторог, Клековача и Срнетица</vt:lpstr>
      <vt:lpstr>3. Највећи рудник гвожђа у БиХ налази се у:  а) Омарској б) Љубији в) Стратинској </vt:lpstr>
      <vt:lpstr>4. Велика алувијална раван, смјештена при ушћу ријеке Дрине у Саву назива се:  а) Посавина б) Ивањско поље в) Семберија</vt:lpstr>
      <vt:lpstr>5. Једина рафинерија нафте, као значајан погон хемијске индустрије у Републици Српској, смјештена је у:  а) Дервенти б) Модричи в) Броду </vt:lpstr>
      <vt:lpstr>6. Све ријеке Источносарајевско-зворничке регије припадају сливу:  а) Егејског мора б) Црног мора в) Јадранског мора</vt:lpstr>
      <vt:lpstr>7. Највећи рудник боксита у Републици Српској налази се у:  а) Сребреници б) Власеници в) Милићима </vt:lpstr>
      <vt:lpstr>8. Највеће вјештачко језеро у БиХ, које се налази на простору Требињско-фочанске регије је:  а) Билећко језеро б) Гранчарево в) Перућац</vt:lpstr>
      <vt:lpstr>9. Једина термоелектрана на простору Требињско-фочанске регије налази се у:  а) Калиновику б) Гацку в) Невесињу</vt:lpstr>
      <vt:lpstr>10. Ријека Босна извире на локалитету:  а) Кисељака б) Фојнице в) Илиџе </vt:lpstr>
      <vt:lpstr>11. Коксно-хемијски комбинат у Тузланској регији налази се у:  а) Градачцу б) Бановићима в) Лукавцу</vt:lpstr>
      <vt:lpstr>12. Највеће крашко поље у БиХ, које се налази на подручју Мостарско-ливањске регије је:  а) Гламочко поље б) Ливањско поље в) Дувањско поље</vt:lpstr>
      <vt:lpstr>13. Једини Национални парк, проглашен 2008. године, на подручју Бихаћке регије је:  а) Национални парк Пљешевица б) Национални парк Грмеч в) Национални парк Уна</vt:lpstr>
      <vt:lpstr>14. Глобално загријавање атмосфере, усљед испуштања све веће количине штетних гасова из индустријских постројења и издувних гасова аутомобила назива се:  а) топлински ефекат б) ефекат стаклене баште в) термоефекат</vt:lpstr>
      <vt:lpstr>15. Прерада отпадног материјала (папира, стакла, жељеза,пластике, текстила) чијом прерадом можемо добити неопходну енергију, ђубриво и друге употребљиве производе, а истовремено штитимо животну средину од загађења назива се:  а) рециклажа б) силажа в) дренажа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 ГЕОГРАФИЈА ЗАВИЧАЈА  -На крају треба истаћи да је важан дио географског проучавања усмјерен у правцу истраживања географских елемената локалне географске средине или географије завичаја. -У оквиру наставе на даљину, предметни наставници су вам задавали израду презентација, чији је циљ конкретно истраживање појединих елемената географског простора у коме живите.  -Могли сте закључити да је географско истраживање и познавање простора у коме живите, неопходан предуслов да створите цјеловиту слику о појава и процесима који се дешавају у ширем окружењу, па и у глобалним оквирима. -Такође, закључили сте да географија својим мултидисциплинарним приступом може одговорити на битна проблемска питања савременог свијета и у значајној мјери утицати на повећање свијести људи о потреби очувања чисте и здраве природне средине.</vt:lpstr>
      <vt:lpstr>ХВАЛА НА ПАЖЊИ!!!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РЕГИЈЕ РЕПУБЛИКЕ СРПСКЕ И ФЕДЕРАЦИЈЕ БиХ (ПОНАВЉАЊЕ)  ЗАШТИТА И УНАПРЕЂЕЊА ЖИВОТНЕ СРЕДИНЕ (ПОНАВЉАЊЕ)</dc:title>
  <dc:creator>Korisnik64</dc:creator>
  <cp:lastModifiedBy>Tanasic Sladjana</cp:lastModifiedBy>
  <cp:revision>39</cp:revision>
  <dcterms:created xsi:type="dcterms:W3CDTF">2020-05-12T10:31:37Z</dcterms:created>
  <dcterms:modified xsi:type="dcterms:W3CDTF">2020-05-25T07:26:45Z</dcterms:modified>
</cp:coreProperties>
</file>