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0" r:id="rId3"/>
    <p:sldId id="257" r:id="rId4"/>
    <p:sldId id="271" r:id="rId5"/>
    <p:sldId id="258" r:id="rId6"/>
    <p:sldId id="272" r:id="rId7"/>
    <p:sldId id="286" r:id="rId8"/>
    <p:sldId id="261" r:id="rId9"/>
    <p:sldId id="273" r:id="rId10"/>
    <p:sldId id="274" r:id="rId11"/>
    <p:sldId id="266" r:id="rId12"/>
    <p:sldId id="263" r:id="rId13"/>
    <p:sldId id="262" r:id="rId14"/>
    <p:sldId id="275" r:id="rId15"/>
    <p:sldId id="276" r:id="rId16"/>
    <p:sldId id="277" r:id="rId17"/>
    <p:sldId id="278" r:id="rId18"/>
    <p:sldId id="279" r:id="rId19"/>
    <p:sldId id="285" r:id="rId20"/>
    <p:sldId id="284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3" autoAdjust="0"/>
    <p:restoredTop sz="94640" autoAdjust="0"/>
  </p:normalViewPr>
  <p:slideViewPr>
    <p:cSldViewPr>
      <p:cViewPr varScale="1">
        <p:scale>
          <a:sx n="99" d="100"/>
          <a:sy n="99" d="100"/>
        </p:scale>
        <p:origin x="-10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9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BD2A-5295-40D9-A149-88D3CDDBB7D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5792C-CBB1-43C2-A015-57747BFE81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4E83B-E5C8-4A17-81C3-DE1EE7229B4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E8C9D-B606-47E6-A3C4-1795FD8C8A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B6B8D-B90A-4622-9734-AD87D79A46CB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09ED-F153-4C18-8479-7422422ADB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90550"/>
            <a:ext cx="7772400" cy="2514600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 9.</a:t>
            </a:r>
            <a:r>
              <a:rPr lang="bs-Cyrl-BA" sz="2200" dirty="0" smtClean="0"/>
              <a:t>разред</a:t>
            </a:r>
            <a:br>
              <a:rPr lang="bs-Cyrl-BA" sz="2200" dirty="0" smtClean="0"/>
            </a:br>
            <a:r>
              <a:rPr lang="bs-Cyrl-BA" sz="2200" dirty="0" smtClean="0"/>
              <a:t>ЛИКОВНА КУЛТУРА</a:t>
            </a:r>
            <a:r>
              <a:rPr lang="bs-Cyrl-BA" sz="2000" dirty="0" smtClean="0"/>
              <a:t/>
            </a:r>
            <a:br>
              <a:rPr lang="bs-Cyrl-BA" sz="2000" dirty="0" smtClean="0"/>
            </a:br>
            <a:r>
              <a:rPr lang="bs-Cyrl-BA" sz="2000" dirty="0" smtClean="0"/>
              <a:t/>
            </a:r>
            <a:br>
              <a:rPr lang="bs-Cyrl-BA" sz="2000" dirty="0" smtClean="0"/>
            </a:br>
            <a:r>
              <a:rPr lang="bs-Cyrl-BA" sz="2000" dirty="0" smtClean="0"/>
              <a:t/>
            </a:r>
            <a:br>
              <a:rPr lang="bs-Cyrl-BA" sz="2000" dirty="0" smtClean="0"/>
            </a:br>
            <a:r>
              <a:rPr lang="bs-Cyrl-BA" dirty="0" smtClean="0"/>
              <a:t>СЛОБОДНО КОМПОНОВАЊЕ </a:t>
            </a:r>
            <a:br>
              <a:rPr lang="bs-Cyrl-BA" dirty="0" smtClean="0"/>
            </a:br>
            <a:r>
              <a:rPr lang="bs-Cyrl-BA" dirty="0" smtClean="0"/>
              <a:t>И ФАНТАСТИКА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743200"/>
            <a:ext cx="7391400" cy="1314450"/>
          </a:xfrm>
        </p:spPr>
        <p:txBody>
          <a:bodyPr>
            <a:normAutofit fontScale="85000" lnSpcReduction="10000"/>
          </a:bodyPr>
          <a:lstStyle/>
          <a:p>
            <a:endParaRPr lang="bs-Cyrl-BA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endParaRPr lang="bs-Cyrl-BA" sz="2400" dirty="0" smtClean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&lt; </a:t>
            </a:r>
            <a:r>
              <a:rPr lang="bs-Cyrl-BA" dirty="0" smtClean="0">
                <a:solidFill>
                  <a:schemeClr val="tx1"/>
                </a:solidFill>
                <a:latin typeface="+mj-lt"/>
              </a:rPr>
              <a:t>Реални облици у нереалним односима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 &gt;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575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sz="2000" dirty="0" smtClean="0">
                <a:latin typeface="+mj-lt"/>
              </a:rPr>
              <a:t>Хуан Миро, Карневал </a:t>
            </a:r>
            <a:r>
              <a:rPr lang="bs-Cyrl-BA" sz="2000" dirty="0" smtClean="0">
                <a:latin typeface="+mj-lt"/>
              </a:rPr>
              <a:t>арлекина</a:t>
            </a:r>
            <a:r>
              <a:rPr lang="en-US" sz="2000" dirty="0" smtClean="0">
                <a:latin typeface="+mj-lt"/>
              </a:rPr>
              <a:t> ,</a:t>
            </a:r>
            <a:r>
              <a:rPr lang="bs-Cyrl-BA" sz="2000" dirty="0" smtClean="0">
                <a:latin typeface="+mj-lt"/>
              </a:rPr>
              <a:t> </a:t>
            </a:r>
            <a:r>
              <a:rPr lang="bs-Cyrl-BA" sz="2000" dirty="0" smtClean="0">
                <a:latin typeface="+mj-lt"/>
              </a:rPr>
              <a:t>1924.-1925.</a:t>
            </a:r>
            <a:endParaRPr lang="en-US" sz="2000" dirty="0">
              <a:latin typeface="+mj-lt"/>
            </a:endParaRPr>
          </a:p>
        </p:txBody>
      </p:sp>
      <p:pic>
        <p:nvPicPr>
          <p:cNvPr id="3" name="Picture 2" descr="MIRO harlequins-carniv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20" y="731520"/>
            <a:ext cx="5785752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533399"/>
          </a:xfrm>
        </p:spPr>
        <p:txBody>
          <a:bodyPr>
            <a:normAutofit/>
          </a:bodyPr>
          <a:lstStyle/>
          <a:p>
            <a:r>
              <a:rPr lang="bs-Cyrl-BA" sz="1800" dirty="0" smtClean="0"/>
              <a:t>Хуан Миро, Снобовско вече код </a:t>
            </a:r>
            <a:r>
              <a:rPr lang="bs-Cyrl-BA" sz="1800" dirty="0" smtClean="0"/>
              <a:t>принцезе</a:t>
            </a:r>
            <a:r>
              <a:rPr lang="en-US" sz="1800" dirty="0" smtClean="0"/>
              <a:t> , </a:t>
            </a:r>
            <a:r>
              <a:rPr lang="bs-Cyrl-BA" sz="1800" dirty="0" smtClean="0"/>
              <a:t> </a:t>
            </a:r>
            <a:r>
              <a:rPr lang="bs-Cyrl-BA" sz="1800" dirty="0" smtClean="0"/>
              <a:t>1944. </a:t>
            </a:r>
            <a:endParaRPr lang="en-US" sz="1800" dirty="0"/>
          </a:p>
        </p:txBody>
      </p:sp>
      <p:pic>
        <p:nvPicPr>
          <p:cNvPr id="4" name="Content Placeholder 3" descr="Snob_Party_at_the_Princess1944snobovsko vece kod princez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97280" y="731520"/>
            <a:ext cx="6873271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84571"/>
          </a:xfrm>
        </p:spPr>
        <p:txBody>
          <a:bodyPr>
            <a:noAutofit/>
          </a:bodyPr>
          <a:lstStyle/>
          <a:p>
            <a:r>
              <a:rPr lang="bs-Cyrl-BA" sz="1800" dirty="0" smtClean="0"/>
              <a:t>Хуан Миро, Осмјех пламених </a:t>
            </a:r>
            <a:r>
              <a:rPr lang="bs-Cyrl-BA" sz="1800" dirty="0" smtClean="0"/>
              <a:t>крила</a:t>
            </a:r>
            <a:r>
              <a:rPr lang="en-US" sz="1800" dirty="0" smtClean="0"/>
              <a:t> ,</a:t>
            </a:r>
            <a:r>
              <a:rPr lang="bs-Cyrl-BA" sz="1800" dirty="0" smtClean="0"/>
              <a:t> </a:t>
            </a:r>
            <a:r>
              <a:rPr lang="bs-Cyrl-BA" sz="1800" dirty="0" smtClean="0"/>
              <a:t>1953.</a:t>
            </a:r>
            <a:endParaRPr lang="en-US" sz="1800" dirty="0"/>
          </a:p>
        </p:txBody>
      </p:sp>
      <p:pic>
        <p:nvPicPr>
          <p:cNvPr id="4" name="Content Placeholder 3" descr="the-smile-of-the-flamboyant-wings.jpg!Lar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360" y="640080"/>
            <a:ext cx="5715003" cy="4297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1219199"/>
          </a:xfrm>
        </p:spPr>
        <p:txBody>
          <a:bodyPr>
            <a:normAutofit fontScale="90000"/>
          </a:bodyPr>
          <a:lstStyle/>
          <a:p>
            <a:pPr algn="l"/>
            <a:r>
              <a:rPr lang="bs-Cyrl-BA" sz="2700" dirty="0" smtClean="0"/>
              <a:t/>
            </a:r>
            <a:br>
              <a:rPr lang="bs-Cyrl-BA" sz="2700" dirty="0" smtClean="0"/>
            </a:br>
            <a:r>
              <a:rPr lang="bs-Cyrl-BA" sz="2700" dirty="0" smtClean="0"/>
              <a:t/>
            </a:r>
            <a:br>
              <a:rPr lang="bs-Cyrl-BA" sz="2700" dirty="0" smtClean="0"/>
            </a:br>
            <a:r>
              <a:rPr lang="bs-Cyrl-BA" sz="2700" dirty="0" smtClean="0"/>
              <a:t>“Слика треба да ти омогући да откријеш нешто ново, сваки пут кад је погледаш”</a:t>
            </a:r>
            <a:br>
              <a:rPr lang="bs-Cyrl-BA" sz="2700" dirty="0" smtClean="0"/>
            </a:br>
            <a:r>
              <a:rPr lang="bs-Cyrl-BA" sz="2700" dirty="0" smtClean="0"/>
              <a:t>                                                   Хуан Миро, 1959.</a:t>
            </a:r>
            <a:br>
              <a:rPr lang="bs-Cyrl-BA" sz="2700" dirty="0" smtClean="0"/>
            </a:br>
            <a:r>
              <a:rPr lang="bs-Cyrl-BA" sz="2700" dirty="0" smtClean="0"/>
              <a:t>                                                               </a:t>
            </a:r>
            <a:r>
              <a:rPr lang="bs-Cyrl-BA" sz="2000" dirty="0" smtClean="0"/>
              <a:t/>
            </a:r>
            <a:br>
              <a:rPr lang="bs-Cyrl-BA" sz="2000" dirty="0" smtClean="0"/>
            </a:br>
            <a:endParaRPr lang="en-US" sz="2000" dirty="0"/>
          </a:p>
        </p:txBody>
      </p:sp>
      <p:pic>
        <p:nvPicPr>
          <p:cNvPr id="4" name="Content Placeholder 3" descr="Portrait_of_Joan_Miro,_Barcelona_1935_Jun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1840" y="1463040"/>
            <a:ext cx="2730628" cy="3474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274320"/>
            <a:ext cx="861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latin typeface="+mj-lt"/>
              </a:rPr>
              <a:t>Рене Магрит</a:t>
            </a:r>
          </a:p>
          <a:p>
            <a:endParaRPr lang="bs-Cyrl-BA" sz="20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bs-Cyrl-BA" sz="2400" dirty="0" smtClean="0">
                <a:latin typeface="+mj-lt"/>
              </a:rPr>
              <a:t> Рене Магрит у својим дјелима излаже обичне објекте у   необичним околностима или у чудном контексту, дајући им нова значења. Чест мотив на његовим сликама су особе са скривеним или покривеним лицима. Његова типична дјела су :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“Лажно огледало”(1928.)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“Пољубац” (1928.)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“Забрањена репродукција”(1937.) 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“Син човјека” (1946.) 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“Непоузданост слика/Ово није лула” (1928-1929.)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Рене Магрит</a:t>
            </a:r>
            <a:r>
              <a:rPr lang="en-US" dirty="0" smtClean="0">
                <a:latin typeface="+mj-lt"/>
              </a:rPr>
              <a:t>,</a:t>
            </a:r>
            <a:r>
              <a:rPr lang="bs-Cyrl-BA" dirty="0" smtClean="0">
                <a:latin typeface="+mj-lt"/>
              </a:rPr>
              <a:t> Лажно </a:t>
            </a:r>
            <a:r>
              <a:rPr lang="bs-Cyrl-BA" dirty="0" smtClean="0">
                <a:latin typeface="+mj-lt"/>
              </a:rPr>
              <a:t>огледало</a:t>
            </a:r>
            <a:r>
              <a:rPr lang="en-US" dirty="0" smtClean="0">
                <a:latin typeface="+mj-lt"/>
              </a:rPr>
              <a:t> 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1928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laznoogleda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731520"/>
            <a:ext cx="6096000" cy="4099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0955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Рене Магрит, </a:t>
            </a:r>
            <a:r>
              <a:rPr lang="bs-Cyrl-BA" dirty="0" smtClean="0">
                <a:latin typeface="+mj-lt"/>
              </a:rPr>
              <a:t>Љубавници</a:t>
            </a:r>
            <a:r>
              <a:rPr lang="en-US" dirty="0" smtClean="0">
                <a:latin typeface="+mj-lt"/>
              </a:rPr>
              <a:t> 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1928.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the-lovers-1928(1).jpg!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119" y="590550"/>
            <a:ext cx="6839761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575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Рене Магрит, Забрањена </a:t>
            </a:r>
            <a:r>
              <a:rPr lang="bs-Cyrl-BA" dirty="0" smtClean="0">
                <a:latin typeface="+mj-lt"/>
              </a:rPr>
              <a:t>репродукција</a:t>
            </a:r>
            <a:r>
              <a:rPr lang="en-US" dirty="0" smtClean="0">
                <a:latin typeface="+mj-lt"/>
              </a:rPr>
              <a:t> 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1937. 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not-to-be-reproduced-1937(1).jpg!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080" y="731520"/>
            <a:ext cx="3352192" cy="429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8575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Рене Магрит, Син човјека </a:t>
            </a:r>
            <a:r>
              <a:rPr lang="en-US" dirty="0" smtClean="0">
                <a:latin typeface="+mj-lt"/>
              </a:rPr>
              <a:t>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1964.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rene_magritt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6080" y="742950"/>
            <a:ext cx="3233541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575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    Рене Магрит, Непоузданост слика/Ово није </a:t>
            </a:r>
            <a:r>
              <a:rPr lang="bs-Cyrl-BA" dirty="0" smtClean="0">
                <a:latin typeface="+mj-lt"/>
              </a:rPr>
              <a:t>лула</a:t>
            </a:r>
            <a:r>
              <a:rPr lang="en-US" dirty="0" smtClean="0">
                <a:latin typeface="+mj-lt"/>
              </a:rPr>
              <a:t>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1928-1929.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the-treachery-of-images-this-is-not-a-pipe-1948(2).jpg!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920" y="819150"/>
            <a:ext cx="590076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" y="365760"/>
            <a:ext cx="8458200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               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" y="365760"/>
            <a:ext cx="3047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400" dirty="0" smtClean="0">
                <a:latin typeface="+mj-lt"/>
              </a:rPr>
              <a:t>НАДРЕАЛИЗАМ</a:t>
            </a:r>
          </a:p>
          <a:p>
            <a:r>
              <a:rPr lang="bs-Cyrl-BA" sz="2000" dirty="0" smtClean="0">
                <a:latin typeface="+mj-lt"/>
              </a:rPr>
              <a:t>(франц. </a:t>
            </a:r>
            <a:r>
              <a:rPr lang="bs-Cyrl-BA" sz="2000" i="1" dirty="0" smtClean="0">
                <a:latin typeface="+mj-lt"/>
              </a:rPr>
              <a:t>сурреалисме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840" y="0"/>
            <a:ext cx="5638800" cy="484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dirty="0" smtClean="0">
                <a:latin typeface="+mj-lt"/>
              </a:rPr>
              <a:t> </a:t>
            </a: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  </a:t>
            </a:r>
            <a:r>
              <a:rPr lang="bs-Cyrl-BA" sz="2000" dirty="0" smtClean="0">
                <a:latin typeface="+mj-lt"/>
              </a:rPr>
              <a:t>Надреализам  је умјетнички покрет </a:t>
            </a:r>
          </a:p>
          <a:p>
            <a:r>
              <a:rPr lang="bs-Cyrl-BA" sz="2000" dirty="0" smtClean="0">
                <a:latin typeface="+mj-lt"/>
              </a:rPr>
              <a:t>    формиран у духу револта, у првим </a:t>
            </a:r>
          </a:p>
          <a:p>
            <a:r>
              <a:rPr lang="bs-Cyrl-BA" sz="2000" dirty="0" smtClean="0">
                <a:latin typeface="+mj-lt"/>
              </a:rPr>
              <a:t>    деценијама ХХ вијека ;</a:t>
            </a:r>
          </a:p>
          <a:p>
            <a:endParaRPr lang="bs-Cyrl-BA" sz="20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bs-Cyrl-BA" sz="2000" dirty="0" smtClean="0">
                <a:latin typeface="+mj-lt"/>
              </a:rPr>
              <a:t>  Надреализам су покренули француски   </a:t>
            </a:r>
          </a:p>
          <a:p>
            <a:r>
              <a:rPr lang="bs-Cyrl-BA" sz="2000" dirty="0" smtClean="0">
                <a:latin typeface="+mj-lt"/>
              </a:rPr>
              <a:t>    интелектуалци а формалан почетак је   </a:t>
            </a:r>
          </a:p>
          <a:p>
            <a:r>
              <a:rPr lang="bs-Cyrl-BA" sz="2000" dirty="0" smtClean="0">
                <a:latin typeface="+mj-lt"/>
              </a:rPr>
              <a:t>    обиљежило издање Надреалистичког </a:t>
            </a:r>
          </a:p>
          <a:p>
            <a:r>
              <a:rPr lang="bs-Cyrl-BA" sz="2000" dirty="0" smtClean="0">
                <a:latin typeface="+mj-lt"/>
              </a:rPr>
              <a:t>    манифеста пјесника Андреа Бретона у </a:t>
            </a:r>
          </a:p>
          <a:p>
            <a:r>
              <a:rPr lang="bs-Cyrl-BA" sz="2000" dirty="0" smtClean="0">
                <a:latin typeface="+mj-lt"/>
              </a:rPr>
              <a:t>    Паризу 1924. године ;</a:t>
            </a:r>
          </a:p>
          <a:p>
            <a:endParaRPr lang="bs-Cyrl-BA" sz="20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bs-Cyrl-BA" sz="2000" dirty="0" smtClean="0">
                <a:latin typeface="+mj-lt"/>
              </a:rPr>
              <a:t>  Неки од најзначајнијих представника </a:t>
            </a:r>
          </a:p>
          <a:p>
            <a:r>
              <a:rPr lang="bs-Cyrl-BA" sz="2000" dirty="0" smtClean="0">
                <a:latin typeface="+mj-lt"/>
              </a:rPr>
              <a:t>   овог правца су :</a:t>
            </a:r>
          </a:p>
          <a:p>
            <a:r>
              <a:rPr lang="bs-Cyrl-BA" sz="2000" dirty="0" smtClean="0">
                <a:latin typeface="+mj-lt"/>
              </a:rPr>
              <a:t>    - Салвадор Дали</a:t>
            </a:r>
          </a:p>
          <a:p>
            <a:r>
              <a:rPr lang="bs-Cyrl-BA" sz="2000" dirty="0" smtClean="0">
                <a:latin typeface="+mj-lt"/>
              </a:rPr>
              <a:t>    - Хуан Миро</a:t>
            </a:r>
          </a:p>
          <a:p>
            <a:r>
              <a:rPr lang="bs-Cyrl-BA" sz="2000" dirty="0" smtClean="0">
                <a:latin typeface="+mj-lt"/>
              </a:rPr>
              <a:t>    - Рене Магрит</a:t>
            </a:r>
          </a:p>
          <a:p>
            <a:r>
              <a:rPr lang="bs-Cyrl-BA" sz="2000" dirty="0" smtClean="0">
                <a:latin typeface="+mj-lt"/>
              </a:rPr>
              <a:t>    </a:t>
            </a:r>
          </a:p>
          <a:p>
            <a:r>
              <a:rPr lang="bs-Cyrl-BA" dirty="0" smtClean="0">
                <a:latin typeface="+mj-lt"/>
              </a:rPr>
              <a:t>   </a:t>
            </a:r>
          </a:p>
          <a:p>
            <a:pPr>
              <a:buFont typeface="Wingdings" pitchFamily="2" charset="2"/>
              <a:buChar char="§"/>
            </a:pPr>
            <a:endParaRPr lang="bs-Cyrl-BA" sz="16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endParaRPr lang="bs-Cyrl-BA" sz="16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bs-Cyrl-BA" sz="16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bs-Cyrl-BA" sz="16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bs-Cyrl-BA" sz="16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bs-Cyrl-BA" sz="1600" dirty="0" smtClean="0">
              <a:latin typeface="+mj-lt"/>
            </a:endParaRPr>
          </a:p>
          <a:p>
            <a:pPr algn="just">
              <a:buFont typeface="Wingdings" pitchFamily="2" charset="2"/>
              <a:buChar char="§"/>
            </a:pPr>
            <a:endParaRPr lang="en-US" sz="1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85750"/>
            <a:ext cx="84582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2000" dirty="0" smtClean="0">
                <a:latin typeface="+mj-lt"/>
              </a:rPr>
              <a:t>“Моје сликарство је видљиво, слике које ништа не крију; оне евоцирају   мистерију...мистерија исто тако ништа не значи, њу је немогуће спознати.”                                                     </a:t>
            </a:r>
          </a:p>
          <a:p>
            <a:r>
              <a:rPr lang="bs-Cyrl-BA" sz="2000" dirty="0" smtClean="0">
                <a:latin typeface="+mj-lt"/>
              </a:rPr>
              <a:t>                                                                         Рене Магрит</a:t>
            </a: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bs-Cyrl-BA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3" name="Picture 2" descr="rene-magritte.jpg!Portra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6160" y="1554480"/>
            <a:ext cx="2032713" cy="347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727971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/>
          </a:p>
        </p:txBody>
      </p:sp>
      <p:pic>
        <p:nvPicPr>
          <p:cNvPr id="4" name="Content Placeholder 3" descr="1625796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6000"/>
            <a:ext cx="3313505" cy="2377440"/>
          </a:xfrm>
        </p:spPr>
      </p:pic>
      <p:sp>
        <p:nvSpPr>
          <p:cNvPr id="6" name="TextBox 5"/>
          <p:cNvSpPr txBox="1"/>
          <p:nvPr/>
        </p:nvSpPr>
        <p:spPr>
          <a:xfrm>
            <a:off x="457200" y="164592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1600" dirty="0" smtClean="0">
                <a:latin typeface="+mj-lt"/>
              </a:rPr>
              <a:t>Салвадор Дали, </a:t>
            </a:r>
          </a:p>
          <a:p>
            <a:r>
              <a:rPr lang="bs-Cyrl-BA" sz="1600" dirty="0" smtClean="0">
                <a:latin typeface="+mj-lt"/>
              </a:rPr>
              <a:t>Искушење Св.Антуна , 1946 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23360" y="36576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bs-Cyrl-BA" sz="2400" dirty="0" smtClean="0">
                <a:latin typeface="+mj-lt"/>
              </a:rPr>
              <a:t>  У сликарству се надреалисти    служе веома прецизном техником чинећи готово опипљивима визије које припадају димензији ума, а не димензији стварности;</a:t>
            </a:r>
          </a:p>
          <a:p>
            <a:pPr>
              <a:buFont typeface="Wingdings" pitchFamily="2" charset="2"/>
              <a:buChar char="§"/>
            </a:pPr>
            <a:endParaRPr lang="bs-Cyrl-BA" sz="24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bs-Cyrl-BA" sz="2400" dirty="0" smtClean="0">
                <a:latin typeface="+mj-lt"/>
              </a:rPr>
              <a:t>  На платну предмети трпе изибличења или се смјештају у контекст који је потпуно стран њиховој уобичајеној околини.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0" y="365760"/>
            <a:ext cx="79248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latin typeface="+mj-lt"/>
              </a:rPr>
              <a:t>Салвадор Дали</a:t>
            </a:r>
          </a:p>
          <a:p>
            <a:pPr>
              <a:buFont typeface="Wingdings" pitchFamily="2" charset="2"/>
              <a:buChar char="§"/>
            </a:pPr>
            <a:endParaRPr lang="bs-Cyrl-BA" sz="20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bs-Cyrl-BA" sz="2000" dirty="0" smtClean="0">
                <a:latin typeface="+mj-lt"/>
              </a:rPr>
              <a:t> </a:t>
            </a:r>
            <a:r>
              <a:rPr lang="bs-Cyrl-BA" sz="2400" dirty="0" smtClean="0">
                <a:latin typeface="+mj-lt"/>
              </a:rPr>
              <a:t>Шпански сликар, каталонац је своја дјела описао као “ручно израђене фотографије снова”. </a:t>
            </a:r>
          </a:p>
          <a:p>
            <a:r>
              <a:rPr lang="bs-Cyrl-BA" sz="2400" dirty="0" smtClean="0">
                <a:latin typeface="+mj-lt"/>
              </a:rPr>
              <a:t>Комбинацијом неспојивих елемената из природе, са примјесама фантастике, своју имагинацију је довео до иреалности, учинивши да његова дјела дјелују бизарно, неуобичајено и узнемиравајуће.</a:t>
            </a:r>
          </a:p>
          <a:p>
            <a:r>
              <a:rPr lang="bs-Cyrl-BA" sz="2400" dirty="0" smtClean="0">
                <a:latin typeface="+mj-lt"/>
              </a:rPr>
              <a:t>У његова најпознатија дјела убрајамо :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“Постојаност памћења”(1931.)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“Жирафа у пламену” (1937.)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“Слонови” (1948.) и др.</a:t>
            </a:r>
          </a:p>
          <a:p>
            <a:pPr>
              <a:buFont typeface="Wingdings" pitchFamily="2" charset="2"/>
              <a:buChar char="§"/>
            </a:pPr>
            <a:endParaRPr lang="bs-Cyrl-BA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838200"/>
          </a:xfrm>
        </p:spPr>
        <p:txBody>
          <a:bodyPr>
            <a:normAutofit/>
          </a:bodyPr>
          <a:lstStyle/>
          <a:p>
            <a:r>
              <a:rPr lang="bs-Cyrl-BA" sz="1800" dirty="0" smtClean="0"/>
              <a:t>Салвадор Дали,Постојаност </a:t>
            </a:r>
            <a:r>
              <a:rPr lang="bs-Cyrl-BA" sz="1800" dirty="0" smtClean="0"/>
              <a:t>памћења</a:t>
            </a:r>
            <a:r>
              <a:rPr lang="en-US" sz="1800" dirty="0" smtClean="0"/>
              <a:t> ,</a:t>
            </a:r>
            <a:r>
              <a:rPr lang="bs-Cyrl-BA" sz="1800" dirty="0" smtClean="0"/>
              <a:t> </a:t>
            </a:r>
            <a:r>
              <a:rPr lang="bs-Cyrl-BA" sz="1800" dirty="0" smtClean="0"/>
              <a:t>1931.</a:t>
            </a:r>
            <a:endParaRPr lang="en-US" sz="1800" dirty="0"/>
          </a:p>
        </p:txBody>
      </p:sp>
      <p:pic>
        <p:nvPicPr>
          <p:cNvPr id="4" name="Content Placeholder 3" descr="The_Persistence_of_Memo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7360" y="834390"/>
            <a:ext cx="5541815" cy="4023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3350"/>
            <a:ext cx="8503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Салвадор Дали, Жирафа у </a:t>
            </a:r>
            <a:r>
              <a:rPr lang="bs-Cyrl-BA" dirty="0" smtClean="0">
                <a:latin typeface="+mj-lt"/>
              </a:rPr>
              <a:t>пламену</a:t>
            </a:r>
            <a:r>
              <a:rPr lang="en-US" dirty="0" smtClean="0">
                <a:latin typeface="+mj-lt"/>
              </a:rPr>
              <a:t>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1937.</a:t>
            </a:r>
            <a:endParaRPr lang="en-US" dirty="0">
              <a:latin typeface="+mj-lt"/>
            </a:endParaRPr>
          </a:p>
        </p:txBody>
      </p:sp>
      <p:pic>
        <p:nvPicPr>
          <p:cNvPr id="4" name="Picture 3" descr="the-burning-giraf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640" y="640080"/>
            <a:ext cx="3389282" cy="4389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8575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Cyrl-BA" dirty="0" smtClean="0">
                <a:latin typeface="+mj-lt"/>
              </a:rPr>
              <a:t>Салвадор Дали, </a:t>
            </a:r>
            <a:r>
              <a:rPr lang="bs-Cyrl-BA" dirty="0" smtClean="0">
                <a:latin typeface="+mj-lt"/>
              </a:rPr>
              <a:t>Слонови</a:t>
            </a:r>
            <a:r>
              <a:rPr lang="en-US" dirty="0" smtClean="0">
                <a:latin typeface="+mj-lt"/>
              </a:rPr>
              <a:t> ,</a:t>
            </a:r>
            <a:r>
              <a:rPr lang="bs-Cyrl-BA" dirty="0" smtClean="0">
                <a:latin typeface="+mj-lt"/>
              </a:rPr>
              <a:t> </a:t>
            </a:r>
            <a:r>
              <a:rPr lang="bs-Cyrl-BA" dirty="0" smtClean="0">
                <a:latin typeface="+mj-lt"/>
              </a:rPr>
              <a:t>1942. </a:t>
            </a:r>
            <a:endParaRPr lang="en-US" dirty="0">
              <a:latin typeface="+mj-lt"/>
            </a:endParaRPr>
          </a:p>
        </p:txBody>
      </p:sp>
      <p:pic>
        <p:nvPicPr>
          <p:cNvPr id="3" name="Picture 2" descr="syurrealisticheskaya-kartina-salvadora-dali-sloni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742950"/>
            <a:ext cx="51435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49"/>
            <a:ext cx="8229600" cy="777479"/>
          </a:xfrm>
        </p:spPr>
        <p:txBody>
          <a:bodyPr>
            <a:normAutofit fontScale="90000"/>
          </a:bodyPr>
          <a:lstStyle/>
          <a:p>
            <a:r>
              <a:rPr lang="bs-Cyrl-BA" sz="2700" dirty="0" smtClean="0"/>
              <a:t>“Ако будеш играо улогу генија – постаћеш геније”</a:t>
            </a:r>
            <a:br>
              <a:rPr lang="bs-Cyrl-BA" sz="2700" dirty="0" smtClean="0"/>
            </a:br>
            <a:r>
              <a:rPr lang="bs-Cyrl-BA" sz="2700" dirty="0" smtClean="0"/>
              <a:t>Салвадор Дали</a:t>
            </a:r>
            <a:r>
              <a:rPr lang="bs-Cyrl-BA" sz="2000" dirty="0" smtClean="0"/>
              <a:t/>
            </a:r>
            <a:br>
              <a:rPr lang="bs-Cyrl-BA" sz="2000" dirty="0" smtClean="0"/>
            </a:br>
            <a:r>
              <a:rPr lang="bs-Cyrl-BA" sz="2000" dirty="0" smtClean="0"/>
              <a:t>                                    </a:t>
            </a:r>
            <a:endParaRPr lang="en-US" sz="2000" dirty="0"/>
          </a:p>
        </p:txBody>
      </p:sp>
      <p:pic>
        <p:nvPicPr>
          <p:cNvPr id="4" name="Content Placeholder 3" descr="Salvador-Dali-242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88720"/>
            <a:ext cx="3171753" cy="3931920"/>
          </a:xfrm>
        </p:spPr>
      </p:pic>
      <p:pic>
        <p:nvPicPr>
          <p:cNvPr id="5" name="Picture 4" descr="800px-Salvador_Dalí_19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08960" y="1188720"/>
            <a:ext cx="3059865" cy="3931920"/>
          </a:xfrm>
          <a:prstGeom prst="rect">
            <a:avLst/>
          </a:prstGeom>
        </p:spPr>
      </p:pic>
      <p:pic>
        <p:nvPicPr>
          <p:cNvPr id="6" name="Picture 5" descr="ecee8c409f1bf3296f0d79f153f0f2c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21417" y="1188720"/>
            <a:ext cx="3022583" cy="393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548640"/>
            <a:ext cx="8077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Cyrl-BA" sz="3200" dirty="0" smtClean="0">
                <a:latin typeface="+mj-lt"/>
              </a:rPr>
              <a:t>Хуан Миро</a:t>
            </a:r>
          </a:p>
          <a:p>
            <a:pPr>
              <a:buFont typeface="Wingdings" pitchFamily="2" charset="2"/>
              <a:buChar char="§"/>
            </a:pPr>
            <a:endParaRPr lang="bs-Cyrl-BA" sz="2400" dirty="0" smtClean="0">
              <a:latin typeface="+mj-lt"/>
            </a:endParaRPr>
          </a:p>
          <a:p>
            <a:pPr>
              <a:buFont typeface="Wingdings" pitchFamily="2" charset="2"/>
              <a:buChar char="§"/>
            </a:pPr>
            <a:r>
              <a:rPr lang="bs-Cyrl-BA" sz="2400" dirty="0" smtClean="0">
                <a:latin typeface="+mj-lt"/>
              </a:rPr>
              <a:t>  Хуан Миро је имао лирски и апстрактан надреалистички израз. Карактеристише га разиграност маште, хумор и фантазија , апстрактни односи необичних геометријских облика као и чудна, изврнута стварност. Најпознатији примјери његовог рада су :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“Карневал арлекина” (1925.)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“Снобовско вече код принцезе”(1944.) </a:t>
            </a:r>
          </a:p>
          <a:p>
            <a:pPr>
              <a:buFontTx/>
              <a:buChar char="-"/>
            </a:pPr>
            <a:r>
              <a:rPr lang="bs-Cyrl-BA" sz="2400" dirty="0" smtClean="0">
                <a:latin typeface="+mj-lt"/>
              </a:rPr>
              <a:t> “Осмијех пламених крила” (1953.).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BFBFB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3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815</TotalTime>
  <Words>495</Words>
  <Application>Microsoft Office PowerPoint</Application>
  <PresentationFormat>On-screen Show (16:9)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 9.разред ЛИКОВНА КУЛТУРА   СЛОБОДНО КОМПОНОВАЊЕ  И ФАНТАСТИКА</vt:lpstr>
      <vt:lpstr>Slide 2</vt:lpstr>
      <vt:lpstr> </vt:lpstr>
      <vt:lpstr>Slide 4</vt:lpstr>
      <vt:lpstr>Салвадор Дали,Постојаност памћења , 1931.</vt:lpstr>
      <vt:lpstr>Slide 6</vt:lpstr>
      <vt:lpstr>Slide 7</vt:lpstr>
      <vt:lpstr>“Ако будеш играо улогу генија – постаћеш геније” Салвадор Дали                                     </vt:lpstr>
      <vt:lpstr>Slide 9</vt:lpstr>
      <vt:lpstr>Slide 10</vt:lpstr>
      <vt:lpstr>Хуан Миро, Снобовско вече код принцезе ,  1944. </vt:lpstr>
      <vt:lpstr>Хуан Миро, Осмјех пламених крила , 1953.</vt:lpstr>
      <vt:lpstr>  “Слика треба да ти омогући да откријеш нешто ново, сваки пут кад је погледаш”                                                    Хуан Миро, 1959.                                                                 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СЛОБОДНО КОМПОНОВАЊЕ  И ФАНТАСТИКА</dc:title>
  <dc:creator>pc</dc:creator>
  <cp:lastModifiedBy>pc</cp:lastModifiedBy>
  <cp:revision>158</cp:revision>
  <dcterms:created xsi:type="dcterms:W3CDTF">2020-04-18T21:45:43Z</dcterms:created>
  <dcterms:modified xsi:type="dcterms:W3CDTF">2020-04-20T12:31:15Z</dcterms:modified>
</cp:coreProperties>
</file>