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BFD602-DE48-4084-A6C3-15349EB72A13}" v="26" dt="2020-05-23T11:28:54.0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6D49-5AFB-4278-A1F9-2E9B550178D8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5D87-503C-4E58-A566-CF3BA410289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9762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6D49-5AFB-4278-A1F9-2E9B550178D8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5D87-503C-4E58-A566-CF3BA410289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2947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6D49-5AFB-4278-A1F9-2E9B550178D8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5D87-503C-4E58-A566-CF3BA410289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7260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6D49-5AFB-4278-A1F9-2E9B550178D8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5D87-503C-4E58-A566-CF3BA410289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3332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6D49-5AFB-4278-A1F9-2E9B550178D8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5D87-503C-4E58-A566-CF3BA410289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1082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6D49-5AFB-4278-A1F9-2E9B550178D8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5D87-503C-4E58-A566-CF3BA410289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5596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6D49-5AFB-4278-A1F9-2E9B550178D8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5D87-503C-4E58-A566-CF3BA410289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6208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6D49-5AFB-4278-A1F9-2E9B550178D8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5D87-503C-4E58-A566-CF3BA410289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80357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6D49-5AFB-4278-A1F9-2E9B550178D8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5D87-503C-4E58-A566-CF3BA410289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5568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6D49-5AFB-4278-A1F9-2E9B550178D8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5D87-503C-4E58-A566-CF3BA410289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88745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6D49-5AFB-4278-A1F9-2E9B550178D8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5D87-503C-4E58-A566-CF3BA410289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1162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B6D49-5AFB-4278-A1F9-2E9B550178D8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65D87-503C-4E58-A566-CF3BA410289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8821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4688" y="3274255"/>
            <a:ext cx="5265019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ACD433"/>
              </a:buClr>
              <a:buSzPct val="80000"/>
            </a:pPr>
            <a:r>
              <a:rPr lang="sr-Cyrl-BA" sz="3600" b="1" cap="all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Мјерење </a:t>
            </a:r>
            <a:endParaRPr lang="sr-Latn-BA" sz="3600" b="1" cap="all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ctr" defTabSz="457200">
              <a:spcBef>
                <a:spcPts val="1000"/>
              </a:spcBef>
              <a:buClr>
                <a:srgbClr val="ACD433"/>
              </a:buClr>
              <a:buSzPct val="80000"/>
            </a:pPr>
            <a:r>
              <a:rPr lang="sr-Cyrl-BA" sz="3600" b="1" cap="all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Нестандардним</a:t>
            </a:r>
            <a:endParaRPr lang="sr-Latn-BA" sz="3600" b="1" cap="all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ctr" defTabSz="457200">
              <a:spcBef>
                <a:spcPts val="1000"/>
              </a:spcBef>
              <a:buClr>
                <a:srgbClr val="ACD433"/>
              </a:buClr>
              <a:buSzPct val="80000"/>
            </a:pPr>
            <a:r>
              <a:rPr lang="sr-Cyrl-BA" sz="3600" b="1" cap="all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јединицама мјере</a:t>
            </a:r>
            <a:endParaRPr lang="sr-Latn-BA" sz="3600" b="1" cap="all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34252" y="1183371"/>
            <a:ext cx="2485893" cy="1036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                   </a:t>
            </a: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Математика</a:t>
            </a:r>
            <a:b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разред</a:t>
            </a:r>
            <a:endParaRPr kumimoji="0" lang="sr-Latn-BA" sz="2800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2"/>
          <a:stretch/>
        </p:blipFill>
        <p:spPr>
          <a:xfrm>
            <a:off x="931116" y="260684"/>
            <a:ext cx="3651250" cy="633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3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0175" y="1021476"/>
            <a:ext cx="11419729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3000" dirty="0">
                <a:latin typeface="Arial" panose="020B0604020202020204" pitchFamily="34" charset="0"/>
                <a:cs typeface="Arial" panose="020B0604020202020204" pitchFamily="34" charset="0"/>
              </a:rPr>
              <a:t>Измјеримо дужину клупе помоћу Миланове и Анине оловке</a:t>
            </a:r>
            <a:r>
              <a:rPr lang="sr-Latn-BA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sr-Cyrl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Миланова оловка</a:t>
            </a:r>
          </a:p>
          <a:p>
            <a:endParaRPr lang="sr-Cyrl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Анина оловка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545" r="31634"/>
          <a:stretch/>
        </p:blipFill>
        <p:spPr>
          <a:xfrm rot="16200000">
            <a:off x="4628292" y="1416359"/>
            <a:ext cx="272956" cy="1634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34681" b="34985"/>
          <a:stretch/>
        </p:blipFill>
        <p:spPr>
          <a:xfrm>
            <a:off x="3860783" y="2956779"/>
            <a:ext cx="2207533" cy="218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arallelogram 5"/>
          <p:cNvSpPr/>
          <p:nvPr/>
        </p:nvSpPr>
        <p:spPr>
          <a:xfrm>
            <a:off x="1146412" y="3936541"/>
            <a:ext cx="5158854" cy="2415654"/>
          </a:xfrm>
          <a:prstGeom prst="parallelogram">
            <a:avLst>
              <a:gd name="adj" fmla="val 4364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990" y="3725463"/>
            <a:ext cx="2127100" cy="865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301" y="3752759"/>
            <a:ext cx="2004270" cy="865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473" y="5895597"/>
            <a:ext cx="2798307" cy="8108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284" y="5895597"/>
            <a:ext cx="2798307" cy="8108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8395" y="3739110"/>
            <a:ext cx="1955359" cy="8657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579" y="4469433"/>
            <a:ext cx="1651365" cy="23584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r="50212"/>
          <a:stretch/>
        </p:blipFill>
        <p:spPr>
          <a:xfrm>
            <a:off x="6818065" y="4080696"/>
            <a:ext cx="2134026" cy="302895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042245" y="2967550"/>
            <a:ext cx="2251905" cy="905791"/>
            <a:chOff x="7042245" y="2470245"/>
            <a:chExt cx="2251905" cy="905791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7042245" y="2483893"/>
              <a:ext cx="2210937" cy="892143"/>
            </a:xfrm>
            <a:prstGeom prst="wedgeRoundRectCallout">
              <a:avLst>
                <a:gd name="adj1" fmla="val 2410"/>
                <a:gd name="adj2" fmla="val 8190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24132" y="2470245"/>
              <a:ext cx="21700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400" dirty="0">
                  <a:latin typeface="Arial" panose="020B0604020202020204" pitchFamily="34" charset="0"/>
                  <a:cs typeface="Arial" panose="020B0604020202020204" pitchFamily="34" charset="0"/>
                </a:rPr>
                <a:t>Дужина клупе</a:t>
              </a:r>
            </a:p>
            <a:p>
              <a:r>
                <a:rPr lang="sr-Cyrl-RS" sz="2400" dirty="0">
                  <a:latin typeface="Arial" panose="020B0604020202020204" pitchFamily="34" charset="0"/>
                  <a:cs typeface="Arial" panose="020B0604020202020204" pitchFamily="34" charset="0"/>
                </a:rPr>
                <a:t> је 3 оловке.</a:t>
              </a:r>
              <a:endParaRPr lang="sr-Latn-B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94376" y="2981198"/>
            <a:ext cx="2281477" cy="900752"/>
            <a:chOff x="9594376" y="2483893"/>
            <a:chExt cx="2281477" cy="900752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9594376" y="2483893"/>
              <a:ext cx="2265528" cy="900752"/>
            </a:xfrm>
            <a:prstGeom prst="wedgeRoundRectCallout">
              <a:avLst>
                <a:gd name="adj1" fmla="val -31949"/>
                <a:gd name="adj2" fmla="val 9871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705835" y="2499815"/>
              <a:ext cx="21700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400" dirty="0">
                  <a:latin typeface="Arial" panose="020B0604020202020204" pitchFamily="34" charset="0"/>
                  <a:cs typeface="Arial" panose="020B0604020202020204" pitchFamily="34" charset="0"/>
                </a:rPr>
                <a:t>Дужина клупе</a:t>
              </a:r>
            </a:p>
            <a:p>
              <a:r>
                <a:rPr lang="sr-Cyrl-RS" sz="2400" dirty="0">
                  <a:latin typeface="Arial" panose="020B0604020202020204" pitchFamily="34" charset="0"/>
                  <a:cs typeface="Arial" panose="020B0604020202020204" pitchFamily="34" charset="0"/>
                </a:rPr>
                <a:t> је 2 оловке.</a:t>
              </a:r>
              <a:endParaRPr lang="sr-Latn-B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147713" y="2004242"/>
            <a:ext cx="2690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Ко је у праву?</a:t>
            </a:r>
            <a:endParaRPr lang="sr-Latn-B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79762" y="241708"/>
            <a:ext cx="48510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3400" b="1" dirty="0">
                <a:latin typeface="Arial" panose="020B0604020202020204" pitchFamily="34" charset="0"/>
                <a:cs typeface="Arial" panose="020B0604020202020204" pitchFamily="34" charset="0"/>
              </a:rPr>
              <a:t>ХАЈДЕ ДА МЈЕРИМО</a:t>
            </a:r>
            <a:r>
              <a:rPr lang="sr-Latn-BA" sz="3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904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0957" y="292791"/>
            <a:ext cx="101500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400" b="1" dirty="0">
                <a:latin typeface="Arial" panose="020B0604020202020204" pitchFamily="34" charset="0"/>
                <a:cs typeface="Arial" panose="020B0604020202020204" pitchFamily="34" charset="0"/>
              </a:rPr>
              <a:t>ЧИМЕ ЈОШ МОЖЕМО ДА МЈЕРИМО ДУЖИНУ?</a:t>
            </a:r>
            <a:endParaRPr lang="sr-Latn-BA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7516"/>
          <a:stretch/>
        </p:blipFill>
        <p:spPr>
          <a:xfrm>
            <a:off x="-169697" y="1369948"/>
            <a:ext cx="2856627" cy="54880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0097" y="2676266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педаљ</a:t>
            </a:r>
            <a:endParaRPr lang="sr-Latn-B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0097" y="4157393"/>
            <a:ext cx="1193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стопа</a:t>
            </a:r>
            <a:endParaRPr lang="sr-Latn-B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398" y="5507696"/>
            <a:ext cx="116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лакат</a:t>
            </a:r>
            <a:endParaRPr lang="sr-Latn-B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29830"/>
          <a:stretch/>
        </p:blipFill>
        <p:spPr>
          <a:xfrm>
            <a:off x="10727202" y="182880"/>
            <a:ext cx="1577340" cy="667512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221513"/>
              </p:ext>
            </p:extLst>
          </p:nvPr>
        </p:nvGraphicFramePr>
        <p:xfrm>
          <a:off x="4597323" y="2439257"/>
          <a:ext cx="6161648" cy="3196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3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5628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628">
                <a:tc>
                  <a:txBody>
                    <a:bodyPr/>
                    <a:lstStyle/>
                    <a:p>
                      <a:pPr algn="l"/>
                      <a:r>
                        <a:rPr lang="sr-Cyrl-R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дужина</a:t>
                      </a:r>
                    </a:p>
                    <a:p>
                      <a:pPr algn="l"/>
                      <a:r>
                        <a:rPr lang="sr-Cyrl-R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даска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5628">
                <a:tc>
                  <a:txBody>
                    <a:bodyPr/>
                    <a:lstStyle/>
                    <a:p>
                      <a:endParaRPr lang="sr-Cyrl-R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sr-Cyrl-R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дужина клупе</a:t>
                      </a:r>
                      <a:endParaRPr lang="sr-Latn-B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04892" y="2417297"/>
            <a:ext cx="114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педаљ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3866" y="2417298"/>
            <a:ext cx="985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стопа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2159" y="2445434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лакат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30" y="1164379"/>
            <a:ext cx="9994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Одредимо дужине користећи наведене мјерне јединице.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2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9361" y="1099212"/>
            <a:ext cx="102919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Милан је купио панталоне, али су му оне биле предугачке. Одлучио их је однијети кројачу, да их скрати. </a:t>
            </a:r>
          </a:p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Дјечак је измјерио дужину коју жели скратити и рекао је кројачу да их скрати за дужину једног педља.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E9440D2-6703-493A-B36E-3C7C54844414}"/>
              </a:ext>
            </a:extLst>
          </p:cNvPr>
          <p:cNvSpPr txBox="1"/>
          <p:nvPr/>
        </p:nvSpPr>
        <p:spPr>
          <a:xfrm>
            <a:off x="590845" y="478302"/>
            <a:ext cx="2391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sr-Cyrl-BA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Задатак:</a:t>
            </a:r>
            <a:endParaRPr lang="de-DE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6BF05D-2CB2-437E-90E2-0E0E3E172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865" y="2602522"/>
            <a:ext cx="1533376" cy="390502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4A6A5D3-0508-427C-A5B9-EAC0F97AF94D}"/>
              </a:ext>
            </a:extLst>
          </p:cNvPr>
          <p:cNvSpPr txBox="1"/>
          <p:nvPr/>
        </p:nvSpPr>
        <p:spPr>
          <a:xfrm>
            <a:off x="1139482" y="3429000"/>
            <a:ext cx="69775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Погледајмо слику и размислимо: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Зашто су Милану сада панталоне кратке?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Шта би могао бити узрок томе?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978569"/>
            <a:ext cx="893885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Милош и његов отац мјере дужину терасе стопама.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Милош је измјерио дужину од 15 стопа. 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Да ли је његов отац измјерио више или мање стопа 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од Милоша?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333" y="393794"/>
            <a:ext cx="238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2. Задатак:</a:t>
            </a:r>
            <a:endParaRPr lang="sr-Latn-BA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391" y="3573375"/>
            <a:ext cx="1603251" cy="243840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6192254" y="5422231"/>
            <a:ext cx="5165556" cy="12833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0" y="39944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9131" y="3018192"/>
            <a:ext cx="1520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Зашто?</a:t>
            </a:r>
            <a:endParaRPr lang="sr-Latn-B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681" y="1846596"/>
            <a:ext cx="2247900" cy="38385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1612" y="4216723"/>
            <a:ext cx="74797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Да би мјерење увијек имало исти резултат, </a:t>
            </a:r>
          </a:p>
          <a:p>
            <a:pPr algn="ctr"/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треба одредити мјерну јединицу која </a:t>
            </a:r>
          </a:p>
          <a:p>
            <a:pPr algn="ctr"/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важи за све. То је МЕТАР.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9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781498"/>
              </p:ext>
            </p:extLst>
          </p:nvPr>
        </p:nvGraphicFramePr>
        <p:xfrm>
          <a:off x="671918" y="1967623"/>
          <a:ext cx="6161648" cy="43856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3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5628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628">
                <a:tc>
                  <a:txBody>
                    <a:bodyPr/>
                    <a:lstStyle/>
                    <a:p>
                      <a:pPr algn="l"/>
                      <a:r>
                        <a:rPr lang="sr-Cyrl-R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ширина</a:t>
                      </a:r>
                    </a:p>
                    <a:p>
                      <a:pPr algn="l"/>
                      <a:r>
                        <a:rPr lang="sr-Cyrl-R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врата</a:t>
                      </a:r>
                      <a:endParaRPr lang="sr-Latn-B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5628">
                <a:tc>
                  <a:txBody>
                    <a:bodyPr/>
                    <a:lstStyle/>
                    <a:p>
                      <a:endParaRPr lang="sr-Cyrl-R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sr-Cyrl-R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дужина кревета</a:t>
                      </a:r>
                      <a:endParaRPr lang="sr-Latn-B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5628">
                <a:tc>
                  <a:txBody>
                    <a:bodyPr/>
                    <a:lstStyle/>
                    <a:p>
                      <a:endParaRPr lang="sr-Cyrl-R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sr-Cyrl-R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дужина стола</a:t>
                      </a:r>
                      <a:endParaRPr lang="sr-Latn-B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34471" y="2345107"/>
            <a:ext cx="114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педаљ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3445" y="2345108"/>
            <a:ext cx="985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стопа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1738" y="2349180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лакат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601" y="353835"/>
            <a:ext cx="113537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</a:t>
            </a:r>
          </a:p>
          <a:p>
            <a:endParaRPr lang="sr-Cyrl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Измјери и упиши у табелу.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100000">
                        <a14:foregroundMark x1="75238" y1="12500" x2="75238" y2="12500"/>
                        <a14:foregroundMark x1="80000" y1="14643" x2="80000" y2="14643"/>
                        <a14:foregroundMark x1="86190" y1="8214" x2="86190" y2="8214"/>
                        <a14:foregroundMark x1="71905" y1="8571" x2="71905" y2="8571"/>
                        <a14:foregroundMark x1="63333" y1="42857" x2="63333" y2="42857"/>
                        <a14:foregroundMark x1="35714" y1="35714" x2="35714" y2="3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397" y="1458000"/>
            <a:ext cx="405000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94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210</Words>
  <Application>Microsoft Office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Snježana Maksimović</dc:creator>
  <cp:lastModifiedBy>Mirjana Brkić</cp:lastModifiedBy>
  <cp:revision>25</cp:revision>
  <dcterms:created xsi:type="dcterms:W3CDTF">2020-05-22T18:06:39Z</dcterms:created>
  <dcterms:modified xsi:type="dcterms:W3CDTF">2021-04-28T08:01:30Z</dcterms:modified>
</cp:coreProperties>
</file>