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0"/>
  </p:notesMasterIdLst>
  <p:sldIdLst>
    <p:sldId id="256" r:id="rId2"/>
    <p:sldId id="260" r:id="rId3"/>
    <p:sldId id="268" r:id="rId4"/>
    <p:sldId id="264" r:id="rId5"/>
    <p:sldId id="265" r:id="rId6"/>
    <p:sldId id="266" r:id="rId7"/>
    <p:sldId id="261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2" d="100"/>
          <a:sy n="102" d="100"/>
        </p:scale>
        <p:origin x="-9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57D4A-69C7-4D27-A8FA-ECEA4A5438C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646AE-8195-41B2-B3E4-7691C1711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646AE-8195-41B2-B3E4-7691C1711D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646AE-8195-41B2-B3E4-7691C1711D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1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646AE-8195-41B2-B3E4-7691C1711D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5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9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299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82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7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56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6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5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8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6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B075E4-5645-4576-B9AC-0D27C54FBD93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6DB4-E8F7-49CF-9AB5-B4BF1E74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1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56986" y="2369975"/>
            <a:ext cx="50198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r>
              <a:rPr lang="sr-Cyrl-B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„ПЕПЕЉУГА“</a:t>
            </a:r>
            <a:endParaRPr lang="bs-Cyrl-B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r>
              <a:rPr lang="bs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			</a:t>
            </a:r>
          </a:p>
          <a:p>
            <a:r>
              <a:rPr lang="bs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	</a:t>
            </a:r>
            <a:r>
              <a:rPr lang="bs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		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27116" y="4146092"/>
            <a:ext cx="4154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rebuchet MS" panose="020B0603020202020204" pitchFamily="34" charset="0"/>
              </a:rPr>
              <a:t>Српска народна бајка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9624" y="1078302"/>
            <a:ext cx="59585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Српски језик  5. разред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C:\Users\Computer\Desktop\cenzurisane-bajk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91" y="1937657"/>
            <a:ext cx="3309736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6984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23" y="1995792"/>
            <a:ext cx="10783019" cy="46196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Cyrl-BA" sz="3500" dirty="0" smtClean="0">
                <a:latin typeface="Trebuchet MS" panose="020B0603020202020204" pitchFamily="34" charset="0"/>
              </a:rPr>
              <a:t>Главни лик:          _________;</a:t>
            </a:r>
          </a:p>
          <a:p>
            <a:pPr marL="0" indent="0">
              <a:buNone/>
            </a:pPr>
            <a:r>
              <a:rPr lang="bs-Cyrl-BA" sz="3500" dirty="0" smtClean="0">
                <a:latin typeface="Trebuchet MS" panose="020B0603020202020204" pitchFamily="34" charset="0"/>
              </a:rPr>
              <a:t>Споредни ликови: _________; </a:t>
            </a:r>
          </a:p>
          <a:p>
            <a:pPr marL="0" indent="0">
              <a:buNone/>
            </a:pPr>
            <a:endParaRPr lang="bs-Cyrl-BA" sz="35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3500" dirty="0" smtClean="0">
                <a:latin typeface="Trebuchet MS" panose="020B0603020202020204" pitchFamily="34" charset="0"/>
              </a:rPr>
              <a:t>                             _________</a:t>
            </a:r>
            <a:r>
              <a:rPr lang="sr-Latn-BA" sz="3500" dirty="0" smtClean="0">
                <a:latin typeface="Trebuchet MS" panose="020B0603020202020204" pitchFamily="34" charset="0"/>
              </a:rPr>
              <a:t>_____</a:t>
            </a:r>
            <a:r>
              <a:rPr lang="bs-Cyrl-BA" sz="3500" dirty="0" smtClean="0">
                <a:latin typeface="Trebuchet MS" panose="020B0603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bs-Cyrl-BA" sz="3500" dirty="0" smtClean="0">
                <a:latin typeface="Trebuchet MS" panose="020B0603020202020204" pitchFamily="34" charset="0"/>
              </a:rPr>
              <a:t>                             _________</a:t>
            </a:r>
            <a:r>
              <a:rPr lang="sr-Latn-BA" sz="3500" dirty="0" smtClean="0">
                <a:latin typeface="Trebuchet MS" panose="020B0603020202020204" pitchFamily="34" charset="0"/>
              </a:rPr>
              <a:t>;</a:t>
            </a:r>
            <a:r>
              <a:rPr lang="bs-Cyrl-BA" sz="3500" dirty="0" smtClean="0">
                <a:latin typeface="Trebuchet MS" panose="020B0603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bs-Cyrl-BA" sz="3500" dirty="0" smtClean="0">
                <a:latin typeface="Trebuchet MS" panose="020B0603020202020204" pitchFamily="34" charset="0"/>
              </a:rPr>
              <a:t>Вријеме радње:    ___________________</a:t>
            </a:r>
            <a:r>
              <a:rPr lang="sr-Latn-BA" sz="3500" dirty="0" smtClean="0">
                <a:latin typeface="Trebuchet MS" panose="020B0603020202020204" pitchFamily="34" charset="0"/>
              </a:rPr>
              <a:t>;</a:t>
            </a:r>
            <a:r>
              <a:rPr lang="bs-Cyrl-BA" sz="3500" dirty="0" smtClean="0">
                <a:latin typeface="Trebuchet MS" panose="020B06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bs-Cyrl-BA" sz="3500" dirty="0" smtClean="0">
                <a:latin typeface="Trebuchet MS" panose="020B0603020202020204" pitchFamily="34" charset="0"/>
              </a:rPr>
              <a:t>Мјесто радње:      ______________________.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1714" y="440148"/>
            <a:ext cx="315022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rebuchet MS" panose="020B0603020202020204" pitchFamily="34" charset="0"/>
              </a:rPr>
              <a:t>Анализа бајке:</a:t>
            </a:r>
          </a:p>
          <a:p>
            <a:pPr algn="ctr"/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6016" y="2048265"/>
            <a:ext cx="2565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Пепељуга</a:t>
            </a:r>
            <a:endParaRPr lang="en-US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2581" y="2717609"/>
            <a:ext cx="2564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Зла маћеха</a:t>
            </a:r>
            <a:endParaRPr lang="en-US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2580" y="3456273"/>
            <a:ext cx="3311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Cyrl-BA" sz="28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bs-Cyrl-BA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Маћехина кћерка</a:t>
            </a:r>
            <a:endParaRPr lang="en-US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5213" y="5253478"/>
            <a:ext cx="4333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Давно прошло вријеме</a:t>
            </a:r>
            <a:endParaRPr lang="en-US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65306" y="4618291"/>
            <a:ext cx="178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Принц</a:t>
            </a:r>
            <a:endParaRPr lang="en-US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1242" y="5925137"/>
            <a:ext cx="5186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Царевина младог принца</a:t>
            </a:r>
            <a:endParaRPr lang="en-US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771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409" y="1480044"/>
            <a:ext cx="10783019" cy="45317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s-Cyrl-BA" sz="3500" u="sng" dirty="0" smtClean="0">
                <a:latin typeface="Trebuchet MS" panose="020B0603020202020204" pitchFamily="34" charset="0"/>
              </a:rPr>
              <a:t>В</a:t>
            </a:r>
            <a:r>
              <a:rPr lang="sr-Cyrl-BA" sz="3500" u="sng" dirty="0" smtClean="0">
                <a:latin typeface="Trebuchet MS" panose="020B0603020202020204" pitchFamily="34" charset="0"/>
              </a:rPr>
              <a:t>РЕТЕНО</a:t>
            </a:r>
            <a:r>
              <a:rPr lang="bs-Cyrl-BA" sz="3500" u="sng" dirty="0" smtClean="0">
                <a:latin typeface="Trebuchet MS" panose="020B0603020202020204" pitchFamily="34" charset="0"/>
              </a:rPr>
              <a:t> </a:t>
            </a:r>
            <a:r>
              <a:rPr lang="bs-Cyrl-BA" sz="3500" dirty="0" smtClean="0">
                <a:latin typeface="Trebuchet MS" panose="020B0603020202020204" pitchFamily="34" charset="0"/>
              </a:rPr>
              <a:t>– техничко примитивно помагало за прераду животињског руна, вуне (овчије).</a:t>
            </a:r>
          </a:p>
          <a:p>
            <a:pPr marL="0" indent="0" algn="just">
              <a:buNone/>
            </a:pPr>
            <a:endParaRPr lang="bs-Cyrl-BA" sz="3500" dirty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r>
              <a:rPr lang="bs-Cyrl-BA" sz="3500" u="sng" dirty="0" smtClean="0">
                <a:latin typeface="Trebuchet MS" panose="020B0603020202020204" pitchFamily="34" charset="0"/>
              </a:rPr>
              <a:t>КУЂЕЉА </a:t>
            </a:r>
            <a:r>
              <a:rPr lang="bs-Cyrl-BA" sz="3500" dirty="0" smtClean="0">
                <a:latin typeface="Trebuchet MS" panose="020B0603020202020204" pitchFamily="34" charset="0"/>
              </a:rPr>
              <a:t>– исчешљана вуна сложена у мале грудвице, може бити и куђеља не очешљане вуне.</a:t>
            </a:r>
          </a:p>
          <a:p>
            <a:pPr marL="0" indent="0" algn="just">
              <a:buNone/>
            </a:pPr>
            <a:endParaRPr lang="bs-Cyrl-BA" sz="3500" u="sng" dirty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r>
              <a:rPr lang="bs-Cyrl-BA" sz="3500" u="sng" dirty="0" smtClean="0">
                <a:latin typeface="Trebuchet MS" panose="020B0603020202020204" pitchFamily="34" charset="0"/>
              </a:rPr>
              <a:t>ПРОСО</a:t>
            </a:r>
            <a:r>
              <a:rPr lang="bs-Cyrl-BA" sz="3500" dirty="0" smtClean="0">
                <a:latin typeface="Trebuchet MS" panose="020B0603020202020204" pitchFamily="34" charset="0"/>
              </a:rPr>
              <a:t>– житарица ситна округла, жуте боје.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21404" y="402826"/>
            <a:ext cx="38908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rebuchet MS" panose="020B0603020202020204" pitchFamily="34" charset="0"/>
              </a:rPr>
              <a:t>Непознате ријечи:</a:t>
            </a:r>
          </a:p>
          <a:p>
            <a:pPr algn="ctr"/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199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81834" y="423950"/>
            <a:ext cx="30091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Ток</a:t>
            </a:r>
            <a:r>
              <a:rPr lang="sr-Cyrl-RS" sz="4000" b="1" dirty="0" smtClean="0">
                <a:latin typeface="Trebuchet MS" pitchFamily="34" charset="0"/>
              </a:rPr>
              <a:t> радње</a:t>
            </a:r>
            <a:r>
              <a:rPr lang="sr-Cyrl-RS" sz="4000" dirty="0" smtClean="0"/>
              <a:t>:</a:t>
            </a:r>
            <a:endParaRPr lang="en-US" sz="4000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434" y="1751985"/>
            <a:ext cx="1010802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Дјевојке поред јаме преду вуну;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Једној од дјевојака вретено упадне у јаму и мајка јој се претвори у краву;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Отац добре дјевојке се жени и она добија маћеху;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Маћеха је мрзи и прогања, а своју кћерку воли и уљепшава;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Пепељуга ради све кућне послове;</a:t>
            </a:r>
            <a:endParaRPr lang="en-US" sz="3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2093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95912" y="433281"/>
            <a:ext cx="30556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Ток</a:t>
            </a:r>
            <a:r>
              <a:rPr lang="sr-Cyrl-RS" sz="4000" b="1" dirty="0" smtClean="0">
                <a:latin typeface="Trebuchet MS" pitchFamily="34" charset="0"/>
              </a:rPr>
              <a:t> радње</a:t>
            </a:r>
            <a:r>
              <a:rPr lang="sr-Cyrl-RS" sz="4000" dirty="0" smtClean="0">
                <a:latin typeface="Trebuchet MS" pitchFamily="34" charset="0"/>
              </a:rPr>
              <a:t>:</a:t>
            </a:r>
            <a:endParaRPr lang="en-US" sz="4000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474" y="1782147"/>
            <a:ext cx="111220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Бијели голубови помажу Пепељуги;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Царев син примјећује Пепељугу у цркви;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Пепељуга губи папучу одлазећи из цркве;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r-Cyrl-BA" sz="3800" dirty="0">
                <a:latin typeface="Trebuchet MS" pitchFamily="34" charset="0"/>
              </a:rPr>
              <a:t>Царев син тражи дјевојку чија је папуча изгубљена;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r-Cyrl-BA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Пјевац помаже Пепељуги;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r-Cyrl-BA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Царев син проналази дјевојку, одводи је у свој двор и жени се њоме;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108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92974" y="610563"/>
            <a:ext cx="33361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Поуке бајке</a:t>
            </a:r>
            <a:r>
              <a:rPr lang="sr-Cyrl-RS" sz="4000" dirty="0" smtClean="0">
                <a:latin typeface="Trebuchet MS" pitchFamily="34" charset="0"/>
              </a:rPr>
              <a:t>:</a:t>
            </a:r>
            <a:endParaRPr lang="en-US" sz="4000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878" y="1782146"/>
            <a:ext cx="111220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sr-Cyrl-RS" sz="4000" dirty="0">
                <a:latin typeface="Trebuchet MS" pitchFamily="34" charset="0"/>
              </a:rPr>
              <a:t>Из ове бајке можемо извући и неке поуке</a:t>
            </a:r>
            <a:r>
              <a:rPr lang="sr-Cyrl-RS" sz="4000" dirty="0" smtClean="0">
                <a:latin typeface="Trebuchet MS" pitchFamily="34" charset="0"/>
              </a:rPr>
              <a:t>:</a:t>
            </a:r>
            <a:endParaRPr lang="sr-Latn-BA" sz="4000" dirty="0" smtClean="0">
              <a:latin typeface="Trebuchet MS" pitchFamily="34" charset="0"/>
            </a:endParaRPr>
          </a:p>
          <a:p>
            <a:endParaRPr lang="sr-Cyrl-RS" sz="4000" dirty="0">
              <a:latin typeface="Trebuchet MS" pitchFamily="34" charset="0"/>
            </a:endParaRPr>
          </a:p>
          <a:p>
            <a:r>
              <a:rPr lang="sr-Cyrl-RS" sz="4000" dirty="0">
                <a:latin typeface="Trebuchet MS" pitchFamily="34" charset="0"/>
              </a:rPr>
              <a:t>	„МАЈКА СВЕ ЖРТВУЈЕ ЗА СВОЈЕ ДИЈЕТЕ</a:t>
            </a:r>
            <a:r>
              <a:rPr lang="sr-Cyrl-RS" sz="4000" dirty="0" smtClean="0">
                <a:latin typeface="Trebuchet MS" pitchFamily="34" charset="0"/>
              </a:rPr>
              <a:t>.“</a:t>
            </a:r>
            <a:endParaRPr lang="sr-Latn-BA" sz="4000" dirty="0" smtClean="0">
              <a:latin typeface="Trebuchet MS" pitchFamily="34" charset="0"/>
            </a:endParaRPr>
          </a:p>
          <a:p>
            <a:endParaRPr lang="sr-Cyrl-RS" sz="4000" dirty="0">
              <a:latin typeface="Trebuchet MS" pitchFamily="34" charset="0"/>
            </a:endParaRPr>
          </a:p>
          <a:p>
            <a:r>
              <a:rPr lang="sr-Cyrl-RS" sz="4000" dirty="0">
                <a:latin typeface="Trebuchet MS" pitchFamily="34" charset="0"/>
              </a:rPr>
              <a:t>	„ДОБРО УВИЈЕК ПОБЈЕЂУЈЕ ЗЛО!“</a:t>
            </a:r>
          </a:p>
        </p:txBody>
      </p:sp>
    </p:spTree>
    <p:extLst>
      <p:ext uri="{BB962C8B-B14F-4D97-AF65-F5344CB8AC3E}">
        <p14:creationId xmlns:p14="http://schemas.microsoft.com/office/powerpoint/2010/main" val="16465503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6650" y="410728"/>
            <a:ext cx="6898043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rebuchet MS" panose="020B0603020202020204" pitchFamily="34" charset="0"/>
              </a:rPr>
              <a:t>Задаци за самосталан рад</a:t>
            </a:r>
            <a:r>
              <a:rPr lang="bs-Cyrl-BA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rebuchet MS" panose="020B0603020202020204" pitchFamily="34" charset="0"/>
              </a:rPr>
              <a:t>:</a:t>
            </a:r>
            <a:endParaRPr lang="bs-Cyrl-BA" sz="4000" b="1" dirty="0" smtClean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  <a:p>
            <a:pPr algn="ctr"/>
            <a:endParaRPr lang="bs-Cyrl-BA" sz="28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8" y="2216987"/>
            <a:ext cx="9013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r-Cyrl-BA" sz="4000" dirty="0">
                <a:latin typeface="Trebuchet MS" pitchFamily="34" charset="0"/>
              </a:rPr>
              <a:t>Опис главног лика;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BA" sz="4000" dirty="0">
                <a:latin typeface="Trebuchet MS" pitchFamily="34" charset="0"/>
              </a:rPr>
              <a:t>Опис једног </a:t>
            </a:r>
            <a:r>
              <a:rPr lang="sr-Cyrl-BA" sz="4000" dirty="0" smtClean="0">
                <a:latin typeface="Trebuchet MS" pitchFamily="34" charset="0"/>
              </a:rPr>
              <a:t>споредног</a:t>
            </a:r>
            <a:r>
              <a:rPr lang="en-US" sz="4000" dirty="0" smtClean="0">
                <a:latin typeface="Trebuchet MS" pitchFamily="34" charset="0"/>
              </a:rPr>
              <a:t> </a:t>
            </a:r>
            <a:r>
              <a:rPr lang="sr-Cyrl-BA" sz="4000" dirty="0" smtClean="0">
                <a:latin typeface="Trebuchet MS" pitchFamily="34" charset="0"/>
              </a:rPr>
              <a:t>лика</a:t>
            </a:r>
            <a:r>
              <a:rPr lang="sr-Cyrl-BA" sz="4000" dirty="0">
                <a:latin typeface="Trebuchet MS" pitchFamily="34" charset="0"/>
              </a:rPr>
              <a:t>.</a:t>
            </a:r>
          </a:p>
        </p:txBody>
      </p:sp>
      <p:pic>
        <p:nvPicPr>
          <p:cNvPr id="6" name="Picture 2" descr="C:\Users\Computer\Desktop\z_jun-p08-The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93" y="1946401"/>
            <a:ext cx="2758140" cy="397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2902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917" y="2055361"/>
            <a:ext cx="5524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>
                <a:latin typeface="Trebuchet MS" pitchFamily="34" charset="0"/>
              </a:rPr>
              <a:t>ХВАЛА НА ПАЖЊИ!</a:t>
            </a:r>
          </a:p>
        </p:txBody>
      </p:sp>
    </p:spTree>
    <p:extLst>
      <p:ext uri="{BB962C8B-B14F-4D97-AF65-F5344CB8AC3E}">
        <p14:creationId xmlns:p14="http://schemas.microsoft.com/office/powerpoint/2010/main" val="13040319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260</TotalTime>
  <Words>230</Words>
  <Application>Microsoft Office PowerPoint</Application>
  <PresentationFormat>Custom</PresentationFormat>
  <Paragraphs>53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Computer</cp:lastModifiedBy>
  <cp:revision>32</cp:revision>
  <dcterms:created xsi:type="dcterms:W3CDTF">2020-11-16T17:52:30Z</dcterms:created>
  <dcterms:modified xsi:type="dcterms:W3CDTF">2021-02-15T18:41:02Z</dcterms:modified>
</cp:coreProperties>
</file>