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258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67EA-C1EF-4B7D-966A-F14C8C77A1E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7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98DC-578F-4A77-964E-F3D03EC3129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48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0B15C-24EB-4152-A538-C82AC0EFF2B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6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00B53-866E-4453-8BBB-49604FE6CC5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09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4E3D-FC8C-4D09-84B6-8EC70CD0572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99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036C9-B7CF-4757-8574-F370A7795E6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464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04136-81A5-4ED2-BCD1-367C20F88F6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818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942CE-BB42-462E-AB27-56597079F22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0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759F4-5535-486C-B67F-E2AF419F91C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94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4A77B-48AA-42F7-B993-69AA22AC2C2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638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1CD09-4B36-4A6F-88B4-F9361F84C92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84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3E31C8-88A8-461C-BBB3-9225FB831FC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24635"/>
            <a:ext cx="9012964" cy="3133165"/>
          </a:xfrm>
        </p:spPr>
        <p:txBody>
          <a:bodyPr/>
          <a:lstStyle/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sr-Latn-BA" sz="4400" b="1" dirty="0" smtClean="0">
                <a:solidFill>
                  <a:srgbClr val="FF0000"/>
                </a:solidFill>
              </a:rPr>
              <a:t>LA SCUOLA IN ITALIA</a:t>
            </a:r>
          </a:p>
          <a:p>
            <a:endParaRPr lang="sr-Latn-BA" sz="4000" b="1" dirty="0">
              <a:solidFill>
                <a:srgbClr val="FF0000"/>
              </a:solidFill>
            </a:endParaRPr>
          </a:p>
          <a:p>
            <a:r>
              <a:rPr lang="sr-Latn-BA" sz="4000" b="1" dirty="0" smtClean="0">
                <a:solidFill>
                  <a:srgbClr val="FF0000"/>
                </a:solidFill>
              </a:rPr>
              <a:t>                                        pag. 28 e 29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5" y="179294"/>
            <a:ext cx="7587121" cy="64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30" y="385482"/>
            <a:ext cx="7634969" cy="6331307"/>
          </a:xfrm>
        </p:spPr>
      </p:pic>
    </p:spTree>
    <p:extLst>
      <p:ext uri="{BB962C8B-B14F-4D97-AF65-F5344CB8AC3E}">
        <p14:creationId xmlns:p14="http://schemas.microsoft.com/office/powerpoint/2010/main" val="14909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11" y="366160"/>
            <a:ext cx="6660777" cy="6331481"/>
          </a:xfrm>
        </p:spPr>
      </p:pic>
    </p:spTree>
    <p:extLst>
      <p:ext uri="{BB962C8B-B14F-4D97-AF65-F5344CB8AC3E}">
        <p14:creationId xmlns:p14="http://schemas.microsoft.com/office/powerpoint/2010/main" val="282969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Parole sconosciute: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4"/>
          </a:xfrm>
        </p:spPr>
        <p:txBody>
          <a:bodyPr/>
          <a:lstStyle/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l</a:t>
            </a:r>
            <a:r>
              <a:rPr lang="sr-Latn-BA" dirty="0" smtClean="0">
                <a:solidFill>
                  <a:srgbClr val="006600"/>
                </a:solidFill>
              </a:rPr>
              <a:t>a scuola materna – vrtić</a:t>
            </a:r>
          </a:p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l</a:t>
            </a:r>
            <a:r>
              <a:rPr lang="sr-Latn-BA" dirty="0" smtClean="0">
                <a:solidFill>
                  <a:srgbClr val="006600"/>
                </a:solidFill>
              </a:rPr>
              <a:t>a scuola elementare – osnovna škola</a:t>
            </a:r>
          </a:p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l</a:t>
            </a:r>
            <a:r>
              <a:rPr lang="sr-Latn-BA" dirty="0" smtClean="0">
                <a:solidFill>
                  <a:srgbClr val="006600"/>
                </a:solidFill>
              </a:rPr>
              <a:t>a scuola media – osnovna škola (viši razredi)</a:t>
            </a:r>
          </a:p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l</a:t>
            </a:r>
            <a:r>
              <a:rPr lang="sr-Latn-BA" dirty="0" smtClean="0">
                <a:solidFill>
                  <a:srgbClr val="006600"/>
                </a:solidFill>
              </a:rPr>
              <a:t>a scuola superiore – srednja škola </a:t>
            </a:r>
          </a:p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i</a:t>
            </a:r>
            <a:r>
              <a:rPr lang="sr-Latn-BA" dirty="0" smtClean="0">
                <a:solidFill>
                  <a:srgbClr val="006600"/>
                </a:solidFill>
              </a:rPr>
              <a:t>niziare – početi </a:t>
            </a:r>
          </a:p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f</a:t>
            </a:r>
            <a:r>
              <a:rPr lang="sr-Latn-BA" dirty="0" smtClean="0">
                <a:solidFill>
                  <a:srgbClr val="006600"/>
                </a:solidFill>
              </a:rPr>
              <a:t>inire – završiti</a:t>
            </a:r>
          </a:p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n</a:t>
            </a:r>
            <a:r>
              <a:rPr lang="sr-Latn-BA" dirty="0" smtClean="0">
                <a:solidFill>
                  <a:srgbClr val="006600"/>
                </a:solidFill>
              </a:rPr>
              <a:t>azionale – nacionalni </a:t>
            </a:r>
          </a:p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r</a:t>
            </a:r>
            <a:r>
              <a:rPr lang="sr-Latn-BA" dirty="0" smtClean="0">
                <a:solidFill>
                  <a:srgbClr val="006600"/>
                </a:solidFill>
              </a:rPr>
              <a:t>eligioso – vjerski </a:t>
            </a:r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r>
              <a:rPr lang="sr-Latn-B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7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972800" cy="5471740"/>
          </a:xfrm>
        </p:spPr>
        <p:txBody>
          <a:bodyPr/>
          <a:lstStyle/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l</a:t>
            </a:r>
            <a:r>
              <a:rPr lang="sr-Latn-BA" dirty="0" smtClean="0">
                <a:solidFill>
                  <a:srgbClr val="006600"/>
                </a:solidFill>
              </a:rPr>
              <a:t>ocale – mjesni</a:t>
            </a:r>
          </a:p>
          <a:p>
            <a:pPr marL="0" indent="0">
              <a:buNone/>
            </a:pPr>
            <a:r>
              <a:rPr lang="sr-Latn-BA" dirty="0" smtClean="0">
                <a:solidFill>
                  <a:srgbClr val="006600"/>
                </a:solidFill>
              </a:rPr>
              <a:t>Nord America – Sjeverna Amerika</a:t>
            </a:r>
          </a:p>
          <a:p>
            <a:pPr marL="0" indent="0">
              <a:buNone/>
            </a:pPr>
            <a:r>
              <a:rPr lang="sr-Latn-BA" dirty="0" smtClean="0">
                <a:solidFill>
                  <a:srgbClr val="006600"/>
                </a:solidFill>
              </a:rPr>
              <a:t>Sud America – Južna Amerika</a:t>
            </a:r>
          </a:p>
          <a:p>
            <a:pPr marL="0" indent="0">
              <a:buNone/>
            </a:pPr>
            <a:r>
              <a:rPr lang="sr-Latn-BA" dirty="0" smtClean="0">
                <a:solidFill>
                  <a:srgbClr val="006600"/>
                </a:solidFill>
              </a:rPr>
              <a:t>incredibile – nevjerovatan</a:t>
            </a:r>
          </a:p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p</a:t>
            </a:r>
            <a:r>
              <a:rPr lang="sr-Latn-BA" dirty="0" smtClean="0">
                <a:solidFill>
                  <a:srgbClr val="006600"/>
                </a:solidFill>
              </a:rPr>
              <a:t>resente – prisutan </a:t>
            </a:r>
          </a:p>
          <a:p>
            <a:pPr marL="0" indent="0">
              <a:buNone/>
            </a:pPr>
            <a:r>
              <a:rPr lang="sr-Latn-BA" dirty="0" smtClean="0">
                <a:solidFill>
                  <a:srgbClr val="006600"/>
                </a:solidFill>
              </a:rPr>
              <a:t>la scuola multietnica – multietnička škola</a:t>
            </a:r>
          </a:p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l</a:t>
            </a:r>
            <a:r>
              <a:rPr lang="sr-Latn-BA" dirty="0" smtClean="0">
                <a:solidFill>
                  <a:srgbClr val="006600"/>
                </a:solidFill>
              </a:rPr>
              <a:t>’</a:t>
            </a:r>
            <a:r>
              <a:rPr lang="sr-Latn-BA" dirty="0" smtClean="0">
                <a:solidFill>
                  <a:srgbClr val="006600"/>
                </a:solidFill>
              </a:rPr>
              <a:t>alunno </a:t>
            </a:r>
            <a:r>
              <a:rPr lang="sr-Latn-BA" dirty="0" smtClean="0">
                <a:solidFill>
                  <a:srgbClr val="006600"/>
                </a:solidFill>
              </a:rPr>
              <a:t>- </a:t>
            </a:r>
            <a:r>
              <a:rPr lang="sr-Latn-BA" dirty="0" smtClean="0">
                <a:solidFill>
                  <a:srgbClr val="006600"/>
                </a:solidFill>
              </a:rPr>
              <a:t>učenik</a:t>
            </a:r>
            <a:endParaRPr lang="sr-Latn-BA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sr-Latn-BA" dirty="0" smtClean="0">
                <a:solidFill>
                  <a:srgbClr val="006600"/>
                </a:solidFill>
              </a:rPr>
              <a:t>proveniente – porijeklo </a:t>
            </a:r>
          </a:p>
          <a:p>
            <a:pPr marL="0" indent="0">
              <a:buNone/>
            </a:pPr>
            <a:r>
              <a:rPr lang="sr-Latn-BA" dirty="0">
                <a:solidFill>
                  <a:srgbClr val="006600"/>
                </a:solidFill>
              </a:rPr>
              <a:t>l</a:t>
            </a:r>
            <a:r>
              <a:rPr lang="sr-Latn-BA" dirty="0" smtClean="0">
                <a:solidFill>
                  <a:srgbClr val="006600"/>
                </a:solidFill>
              </a:rPr>
              <a:t>a materia - predmet</a:t>
            </a:r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r>
              <a:rPr lang="sr-Latn-BA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3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627"/>
            <a:ext cx="10972800" cy="114300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Compito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14704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sr-Latn-BA" sz="3600" dirty="0" smtClean="0">
                <a:solidFill>
                  <a:srgbClr val="006600"/>
                </a:solidFill>
              </a:rPr>
              <a:t>Fate un confronto con la scuola del </a:t>
            </a:r>
            <a:r>
              <a:rPr lang="sr-Latn-BA" sz="3600" dirty="0" smtClean="0">
                <a:solidFill>
                  <a:srgbClr val="006600"/>
                </a:solidFill>
              </a:rPr>
              <a:t>vostro</a:t>
            </a:r>
            <a:r>
              <a:rPr lang="sr-Latn-BA" sz="3600" dirty="0" smtClean="0">
                <a:solidFill>
                  <a:srgbClr val="006600"/>
                </a:solidFill>
              </a:rPr>
              <a:t> </a:t>
            </a:r>
            <a:r>
              <a:rPr lang="sr-Latn-BA" sz="3600" dirty="0" smtClean="0">
                <a:solidFill>
                  <a:srgbClr val="006600"/>
                </a:solidFill>
              </a:rPr>
              <a:t>paese</a:t>
            </a:r>
            <a:r>
              <a:rPr lang="sr-Latn-BA" dirty="0" smtClean="0">
                <a:solidFill>
                  <a:srgbClr val="006600"/>
                </a:solidFill>
              </a:rPr>
              <a:t>. 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1342" y="3546356"/>
            <a:ext cx="3415552" cy="260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4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6426" y="2967335"/>
            <a:ext cx="95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BA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GRAZIE PER L’ATTENZIONE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660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8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2258</Template>
  <TotalTime>424</TotalTime>
  <Words>103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Parole sconosciute:</vt:lpstr>
      <vt:lpstr>PowerPoint Presentation</vt:lpstr>
      <vt:lpstr>Compito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Laptop</cp:lastModifiedBy>
  <cp:revision>45</cp:revision>
  <dcterms:created xsi:type="dcterms:W3CDTF">2020-04-02T22:06:08Z</dcterms:created>
  <dcterms:modified xsi:type="dcterms:W3CDTF">2021-02-03T07:35:25Z</dcterms:modified>
</cp:coreProperties>
</file>