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71" r:id="rId3"/>
    <p:sldId id="272" r:id="rId4"/>
    <p:sldId id="273" r:id="rId5"/>
    <p:sldId id="274" r:id="rId6"/>
    <p:sldId id="276" r:id="rId7"/>
    <p:sldId id="275" r:id="rId8"/>
    <p:sldId id="277" r:id="rId9"/>
    <p:sldId id="27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69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8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79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3250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94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47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11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5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1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9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57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4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0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3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1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6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9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81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0448" y="1756811"/>
            <a:ext cx="8912352" cy="1411224"/>
          </a:xfrm>
        </p:spPr>
        <p:txBody>
          <a:bodyPr/>
          <a:lstStyle/>
          <a:p>
            <a:r>
              <a:rPr lang="sr-Cyrl-B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Линеарна функција</a:t>
            </a:r>
            <a:endParaRPr 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8813" y="3168035"/>
            <a:ext cx="6615747" cy="757789"/>
          </a:xfrm>
        </p:spPr>
        <p:txBody>
          <a:bodyPr>
            <a:noAutofit/>
          </a:bodyPr>
          <a:lstStyle/>
          <a:p>
            <a:r>
              <a:rPr lang="sr-Cyrl-B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Нуле, знак и ток линеарне функције</a:t>
            </a:r>
            <a:endParaRPr lang="sr-Cyrl-BA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B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br>
              <a:rPr lang="sr-Cyrl-B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- </a:t>
            </a:r>
            <a:r>
              <a:rPr lang="sr-Cyrl-B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ОБРАДА-</a:t>
            </a:r>
            <a:endParaRPr lang="sr-Latn-R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BA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BA" sz="2000" b="1" i="1" dirty="0"/>
          </a:p>
          <a:p>
            <a:r>
              <a:rPr lang="sr-Cyrl-BA" sz="2000" b="1" i="1" dirty="0" smtClean="0"/>
              <a:t>                       </a:t>
            </a:r>
            <a:endParaRPr lang="sr-Latn-R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705344" y="4852416"/>
            <a:ext cx="4340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Наставник: Маријана </a:t>
            </a:r>
            <a:r>
              <a:rPr lang="sr-Cyrl-B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Горановић</a:t>
            </a:r>
            <a:endParaRPr lang="sr-Cyrl-B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ЈУ ОШ ’</a:t>
            </a:r>
            <a:r>
              <a:rPr lang="sr-Cyrl-B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’Ђура Јакшић</a:t>
            </a:r>
            <a:r>
              <a:rPr lang="sr-Cyrl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’’ </a:t>
            </a:r>
            <a:r>
              <a:rPr lang="sr-Cyrl-B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Подновље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17" y="2955127"/>
            <a:ext cx="4956112" cy="946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B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Хвала  на пажњи. </a:t>
            </a:r>
            <a:endParaRPr lang="sr-Latn-R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2064" y="516726"/>
                <a:ext cx="10198672" cy="4195481"/>
              </a:xfrm>
            </p:spPr>
            <p:txBody>
              <a:bodyPr/>
              <a:lstStyle/>
              <a:p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Вриједност аргумента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 се </a:t>
                </a:r>
                <a:r>
                  <a:rPr lang="sr-Cyrl-BA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нулом функције </a:t>
                </a:r>
                <a:r>
                  <a:rPr lang="sr-Latn-R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y=f(x)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ако је одговарајућа вриједност функције нула, односно ако је </a:t>
                </a:r>
                <a:r>
                  <a:rPr lang="sr-Latn-R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sr-Latn-R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0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Нулу функције добијемо као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решење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једначине </a:t>
                </a:r>
                <a:r>
                  <a:rPr lang="sr-Latn-R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y=0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sr-Cyrl-B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График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функције сијече </a:t>
                </a:r>
                <a:r>
                  <a:rPr lang="sr-Latn-R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осу у нули функције. </a:t>
                </a:r>
              </a:p>
              <a:p>
                <a:pPr marL="0" indent="0">
                  <a:buNone/>
                </a:pP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Примјер 1. 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график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дате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фукнције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sr-Latn-R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y=x-3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прочитај нулу функције: </a:t>
                </a:r>
                <a:endParaRPr lang="sr-Latn-R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R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2064" y="516726"/>
                <a:ext cx="10198672" cy="4195481"/>
              </a:xfrm>
              <a:blipFill rotWithShape="0">
                <a:blip r:embed="rId2"/>
                <a:stretch>
                  <a:fillRect l="-658" t="-872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2064" y="5218176"/>
                <a:ext cx="36515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Cyrl-B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Са графика видимо да је нула функције 3, односно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Cyrl-BA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sr-Latn-R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sr-Latn-R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sr-Cyrl-BA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3.</a:t>
                </a:r>
                <a:endParaRPr lang="sr-Latn-R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064" y="5218176"/>
                <a:ext cx="3651568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1836" t="-4310" b="-1465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860" y="1960643"/>
            <a:ext cx="4169988" cy="442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1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69200" y="894678"/>
                <a:ext cx="10284016" cy="565242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Примјер 2.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Израчунати нуле функције: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y=2x+4                        b) 3x+5y+3=0                    c) f(x)= -2x+3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y=0                                  5y= -3x-3                            f(x)=y=0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2x+4=0                               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-2x+3=0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2x=-4                                  y=0                                      -2x=3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sr-Latn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sr-Latn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                          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x= -2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sr-Latn-R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Нула: (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sr-Cyrl-BA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,0</m:t>
                    </m:r>
                  </m:oMath>
                </a14:m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Нула: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(-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2,0)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·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sr-Latn-R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x= -1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Нула: (-1,0)</a:t>
                </a:r>
                <a:endParaRPr lang="sr-Latn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9200" y="894678"/>
                <a:ext cx="10284016" cy="5652426"/>
              </a:xfrm>
              <a:blipFill rotWithShape="0">
                <a:blip r:embed="rId2"/>
                <a:stretch>
                  <a:fillRect l="-652" t="-1187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389888" y="4084320"/>
            <a:ext cx="816864" cy="46329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Rectangle 4"/>
          <p:cNvSpPr/>
          <p:nvPr/>
        </p:nvSpPr>
        <p:spPr>
          <a:xfrm>
            <a:off x="4242816" y="5608320"/>
            <a:ext cx="816864" cy="48768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Rectangle 5"/>
          <p:cNvSpPr/>
          <p:nvPr/>
        </p:nvSpPr>
        <p:spPr>
          <a:xfrm>
            <a:off x="7083552" y="3547872"/>
            <a:ext cx="829056" cy="536448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3094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8640" y="646176"/>
                <a:ext cx="9838944" cy="6035040"/>
              </a:xfrm>
            </p:spPr>
            <p:txBody>
              <a:bodyPr>
                <a:normAutofit/>
              </a:bodyPr>
              <a:lstStyle/>
              <a:p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Одређивање </a:t>
                </a:r>
                <a:r>
                  <a:rPr lang="sr-Cyrl-BA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знака функције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је у ствари одређивање интервала у којем је функција позитивна и интервала у којем је функција негативна. </a:t>
                </a:r>
              </a:p>
              <a:p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Гдје је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y&gt;0,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тада је функција позитивна, а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график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изнад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осе.</a:t>
                </a:r>
              </a:p>
              <a:p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Гдје је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тада је функција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негативна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 </a:t>
                </a:r>
                <a:r>
                  <a:rPr lang="sr-Cyrl-B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график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испод 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осе.</a:t>
                </a:r>
              </a:p>
              <a:p>
                <a:pPr marL="0" indent="0">
                  <a:buNone/>
                </a:pP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Примјер 3. 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Одреди знак функције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x+4.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y=0</a:t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+4= 0</a:t>
                </a: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 -4</a:t>
                </a: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B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Cyrl-B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B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sr-Cyrl-BA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sr-Latn-R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-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Тачка пресјека са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осом је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,0)</a:t>
                </a:r>
              </a:p>
              <a:p>
                <a:pPr>
                  <a:buFontTx/>
                  <a:buChar char="-"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Знак функције: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y&gt; 0             -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x+4&gt;0, -6x&gt;-4, x&lt;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</m:t>
                    </m:r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−∞,</m:t>
                        </m:r>
                        <m:f>
                          <m:fPr>
                            <m:ctrlPr>
                              <a:rPr lang="sr-Latn-R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sr-Latn-R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sr-Latn-R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y &lt; 0            -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x+4&lt;0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-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6x&lt;-4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sr-Cyrl-BA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 </m:t>
                    </m:r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sr-Latn-R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sr-Latn-R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+∞</m:t>
                        </m:r>
                      </m:e>
                    </m:d>
                  </m:oMath>
                </a14:m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8640" y="646176"/>
                <a:ext cx="9838944" cy="6035040"/>
              </a:xfrm>
              <a:blipFill rotWithShape="0">
                <a:blip r:embed="rId2"/>
                <a:stretch>
                  <a:fillRect l="-620" t="-505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3267456" y="5620512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Right Arrow 6"/>
          <p:cNvSpPr/>
          <p:nvPr/>
        </p:nvSpPr>
        <p:spPr>
          <a:xfrm>
            <a:off x="3373472" y="6236208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Rectangle 8"/>
          <p:cNvSpPr/>
          <p:nvPr/>
        </p:nvSpPr>
        <p:spPr>
          <a:xfrm>
            <a:off x="548640" y="4888992"/>
            <a:ext cx="755904" cy="46329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ight Arrow 7"/>
          <p:cNvSpPr/>
          <p:nvPr/>
        </p:nvSpPr>
        <p:spPr>
          <a:xfrm>
            <a:off x="6297168" y="5599176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0" name="Right Arrow 9"/>
          <p:cNvSpPr/>
          <p:nvPr/>
        </p:nvSpPr>
        <p:spPr>
          <a:xfrm>
            <a:off x="6339840" y="6236208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473" y="1665061"/>
            <a:ext cx="2799743" cy="450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208" y="650838"/>
            <a:ext cx="9918256" cy="5384202"/>
          </a:xfrm>
        </p:spPr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Ako je k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&gt;0 линеарна функција је </a:t>
            </a:r>
            <a:r>
              <a:rPr lang="sr-Cyrl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растућа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ако је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&lt;0 линеарна функција је </a:t>
            </a:r>
            <a:r>
              <a:rPr lang="sr-Cyrl-BA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опадајућа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sr-Cyrl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растуће функције са позитивним </a:t>
            </a:r>
            <a:r>
              <a:rPr lang="sr-Cyrl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смијером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осе 0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гради оштар угао, а </a:t>
            </a:r>
            <a:r>
              <a:rPr lang="sr-Cyrl-B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опадајућа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туп угао.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Cyrl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4" y="2340756"/>
            <a:ext cx="7857260" cy="360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4400" y="650838"/>
                <a:ext cx="9918256" cy="538420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Примјер 4. </a:t>
                </a:r>
              </a:p>
              <a:p>
                <a:pPr marL="0" indent="0">
                  <a:buNone/>
                </a:pP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Које су растуће, а које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опадајуће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функције: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-3+2x                        b) y=-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c) 3x+2y-7=0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d) y=2-x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y= 2x-3                              k=-2                          2y= -3x+7                          y= -x+2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k=2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&lt;0,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опадајућа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sr-Latn-R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sr-Latn-R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k= -1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&gt;0, растућа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k=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num>
                      <m:den>
                        <m:r>
                          <a:rPr lang="sr-Latn-R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k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&lt;0, опадајућа</a:t>
                </a:r>
                <a:endParaRPr lang="sr-Cyrl-B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&lt;0, </a:t>
                </a:r>
                <a:r>
                  <a:rPr lang="sr-Cyrl-BA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опадајућа</a:t>
                </a:r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4400" y="650838"/>
                <a:ext cx="9918256" cy="5384202"/>
              </a:xfrm>
              <a:blipFill rotWithShape="0">
                <a:blip r:embed="rId2"/>
                <a:stretch>
                  <a:fillRect l="-676" t="-68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069816" y="2456688"/>
            <a:ext cx="719328" cy="438912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Rectangle 4"/>
          <p:cNvSpPr/>
          <p:nvPr/>
        </p:nvSpPr>
        <p:spPr>
          <a:xfrm>
            <a:off x="3668252" y="1950720"/>
            <a:ext cx="938784" cy="40233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Rectangle 5"/>
          <p:cNvSpPr/>
          <p:nvPr/>
        </p:nvSpPr>
        <p:spPr>
          <a:xfrm>
            <a:off x="6217920" y="2987040"/>
            <a:ext cx="841248" cy="524256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Rectangle 6"/>
          <p:cNvSpPr/>
          <p:nvPr/>
        </p:nvSpPr>
        <p:spPr>
          <a:xfrm>
            <a:off x="8705088" y="2464218"/>
            <a:ext cx="792480" cy="526587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00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5904" y="528918"/>
                <a:ext cx="10625392" cy="5810922"/>
              </a:xfrm>
            </p:spPr>
            <p:txBody>
              <a:bodyPr>
                <a:normAutofit/>
              </a:bodyPr>
              <a:lstStyle/>
              <a:p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Примјер 5.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Испитати рачунски нуле, знак и ток функције и добијене резултате провјери графички.</a:t>
                </a: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y=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Нула:                         </a:t>
                </a:r>
                <a:endParaRPr lang="sr-Latn-RS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y=0  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</a:t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x=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Нула: (1,0)</a:t>
                </a:r>
              </a:p>
              <a:p>
                <a:pPr marL="0" indent="0">
                  <a:buNone/>
                </a:pP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Знак: </a:t>
                </a: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endParaRPr lang="sr-Cyrl-BA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Tx/>
                  <a:buChar char="-"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y&gt; 0         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x+2&gt;0, -2x&gt;-2, x&lt;1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−∞,</m:t>
                        </m:r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Latn-R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sr-Latn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      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x+2&lt;0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-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2x&lt;-2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x&gt;1          </a:t>
                </a:r>
                <a14:m>
                  <m:oMath xmlns:m="http://schemas.openxmlformats.org/officeDocument/2006/math">
                    <m:r>
                      <a:rPr lang="sr-Latn-R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+∞</m:t>
                        </m:r>
                      </m:e>
                    </m:d>
                  </m:oMath>
                </a14:m>
                <a:endParaRPr lang="sr-Latn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Ток: </a:t>
                </a: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k&lt;0,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функција </a:t>
                </a:r>
                <a:r>
                  <a:rPr lang="sr-Cyrl-BA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опадајућа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sr-Cyrl-BA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endParaRPr lang="sr-Latn-RS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5904" y="528918"/>
                <a:ext cx="10625392" cy="5810922"/>
              </a:xfrm>
              <a:blipFill rotWithShape="0">
                <a:blip r:embed="rId2"/>
                <a:stretch>
                  <a:fillRect l="-631" t="-63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87552" y="3352800"/>
            <a:ext cx="694944" cy="36576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Right Arrow 4"/>
          <p:cNvSpPr/>
          <p:nvPr/>
        </p:nvSpPr>
        <p:spPr>
          <a:xfrm>
            <a:off x="1524000" y="4264152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Right Arrow 5"/>
          <p:cNvSpPr/>
          <p:nvPr/>
        </p:nvSpPr>
        <p:spPr>
          <a:xfrm>
            <a:off x="1524000" y="4687824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ight Arrow 7"/>
          <p:cNvSpPr/>
          <p:nvPr/>
        </p:nvSpPr>
        <p:spPr>
          <a:xfrm>
            <a:off x="4541520" y="4328160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Right Arrow 8"/>
          <p:cNvSpPr/>
          <p:nvPr/>
        </p:nvSpPr>
        <p:spPr>
          <a:xfrm>
            <a:off x="4541520" y="4748784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424976"/>
              </p:ext>
            </p:extLst>
          </p:nvPr>
        </p:nvGraphicFramePr>
        <p:xfrm>
          <a:off x="4821936" y="5389203"/>
          <a:ext cx="2015742" cy="9436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71914"/>
                <a:gridCol w="671914"/>
                <a:gridCol w="671914"/>
              </a:tblGrid>
              <a:tr h="475149">
                <a:tc>
                  <a:txBody>
                    <a:bodyPr/>
                    <a:lstStyle/>
                    <a:p>
                      <a:pPr algn="ctr"/>
                      <a:r>
                        <a:rPr lang="sr-Latn-R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sr-Latn-R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sr-Latn-R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8454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sr-Latn-R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r-Latn-R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r-Latn-R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652" y="1537299"/>
            <a:ext cx="3573319" cy="480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0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86320" y="626454"/>
                <a:ext cx="9881680" cy="5810922"/>
              </a:xfrm>
            </p:spPr>
            <p:txBody>
              <a:bodyPr>
                <a:normAutofit/>
              </a:bodyPr>
              <a:lstStyle/>
              <a:p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x+y-4=0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Нуле: </a:t>
                </a:r>
                <a:endParaRPr lang="sr-Latn-RS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y= 2x+4</a:t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2x+4=0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2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x=-4</a:t>
                </a:r>
                <a:b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x= -2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Нула: (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2,0)</a:t>
                </a:r>
                <a:endParaRPr lang="sr-Latn-R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Знак:</a:t>
                </a: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 0            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2x+4&gt;0, 2x&gt;-4, x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&gt;-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−2,+</m:t>
                        </m:r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∞,</m:t>
                        </m:r>
                      </m:e>
                    </m:d>
                  </m:oMath>
                </a14:m>
                <a:endParaRPr lang="sr-Latn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&lt;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           2x+4&lt;0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2x&lt;-4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sr-Cyrl-BA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sr-Latn-R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   </m:t>
                    </m:r>
                    <m:r>
                      <m:rPr>
                        <m:sty m:val="p"/>
                      </m:rP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sr-Latn-R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ctrlP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sr-Latn-R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  <m:r>
                          <a:rPr lang="sr-Cyrl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−2</m:t>
                        </m:r>
                      </m:e>
                    </m:d>
                  </m:oMath>
                </a14:m>
                <a:endParaRPr lang="sr-Latn-R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sr-Cyrl-BA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Ток</a:t>
                </a:r>
                <a:r>
                  <a:rPr lang="sr-Cyrl-BA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marL="0" indent="0">
                  <a:buNone/>
                </a:pP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sr-Latn-R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sr-Latn-R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sr-Cyrl-B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функција растућа.</a:t>
                </a: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sr-Latn-RS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endParaRPr lang="sr-Latn-RS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6320" y="626454"/>
                <a:ext cx="9881680" cy="5810922"/>
              </a:xfrm>
              <a:blipFill rotWithShape="0">
                <a:blip r:embed="rId2"/>
                <a:stretch>
                  <a:fillRect l="-679" t="-63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712976" y="2687978"/>
            <a:ext cx="755904" cy="353568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Right Arrow 4"/>
          <p:cNvSpPr/>
          <p:nvPr/>
        </p:nvSpPr>
        <p:spPr>
          <a:xfrm>
            <a:off x="1780032" y="3458763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Right Arrow 5"/>
          <p:cNvSpPr/>
          <p:nvPr/>
        </p:nvSpPr>
        <p:spPr>
          <a:xfrm>
            <a:off x="1786128" y="3880821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ight Arrow 7"/>
          <p:cNvSpPr/>
          <p:nvPr/>
        </p:nvSpPr>
        <p:spPr>
          <a:xfrm>
            <a:off x="4651248" y="3458763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Right Arrow 8"/>
          <p:cNvSpPr/>
          <p:nvPr/>
        </p:nvSpPr>
        <p:spPr>
          <a:xfrm>
            <a:off x="4681728" y="3884586"/>
            <a:ext cx="621792" cy="146304"/>
          </a:xfrm>
          <a:prstGeom prst="rightArrow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495789"/>
              </p:ext>
            </p:extLst>
          </p:nvPr>
        </p:nvGraphicFramePr>
        <p:xfrm>
          <a:off x="1007873" y="5463435"/>
          <a:ext cx="2381502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3834"/>
                <a:gridCol w="793834"/>
                <a:gridCol w="7938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r-Latn-R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sr-Latn-R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sr-Latn-R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sr-Latn-RS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5452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sr-Latn-R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r-Latn-R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r-Latn-R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417" y="1115343"/>
            <a:ext cx="3243127" cy="497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2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737" y="1780032"/>
            <a:ext cx="5626672" cy="3395471"/>
          </a:xfrm>
        </p:spPr>
        <p:txBody>
          <a:bodyPr/>
          <a:lstStyle/>
          <a:p>
            <a:r>
              <a:rPr lang="sr-Cyrl-B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Домаћа задаћа:</a:t>
            </a:r>
            <a:endParaRPr lang="sr-Latn-R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Задаци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64.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збирка задатака, страна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78.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6.20.  (4), (5), (6)</a:t>
            </a:r>
            <a:b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уџбеник, страна 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95.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sr-Cyrl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sr-Latn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6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750</TotalTime>
  <Words>252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Century Gothic</vt:lpstr>
      <vt:lpstr>Times New Roman</vt:lpstr>
      <vt:lpstr>Wingdings 3</vt:lpstr>
      <vt:lpstr>Ion</vt:lpstr>
      <vt:lpstr>Линеарна функција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Четвороугао</dc:title>
  <dc:creator>PC</dc:creator>
  <cp:lastModifiedBy>PC</cp:lastModifiedBy>
  <cp:revision>65</cp:revision>
  <dcterms:created xsi:type="dcterms:W3CDTF">2021-01-12T14:39:15Z</dcterms:created>
  <dcterms:modified xsi:type="dcterms:W3CDTF">2021-01-16T11:39:23Z</dcterms:modified>
</cp:coreProperties>
</file>