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81" autoAdjust="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BA128-9C9B-42AF-A392-E7D2450F7FA9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4A3D3-0827-4332-B65B-1D418FE4D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24FEA-96CE-4772-959F-691C7F3951FD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5706-D185-46F8-AA87-DECD497BB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sr-Cyrl-RS" sz="4000" dirty="0">
                <a:ln w="50800"/>
                <a:solidFill>
                  <a:schemeClr val="bg1">
                    <a:shade val="50000"/>
                  </a:schemeClr>
                </a:solidFill>
              </a:rPr>
              <a:t>СРПСКИ ЈЕЗИК</a:t>
            </a:r>
            <a:br>
              <a:rPr lang="sr-Cyrl-RS" sz="4000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endParaRPr lang="en-US" sz="4000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352800"/>
            <a:ext cx="6400800" cy="2286000"/>
          </a:xfrm>
        </p:spPr>
        <p:txBody>
          <a:bodyPr>
            <a:normAutofit/>
          </a:bodyPr>
          <a:lstStyle/>
          <a:p>
            <a:r>
              <a:rPr lang="sr-Cyrl-RS" sz="3600" dirty="0">
                <a:ln w="50800"/>
                <a:solidFill>
                  <a:schemeClr val="bg1">
                    <a:shade val="50000"/>
                  </a:schemeClr>
                </a:solidFill>
              </a:rPr>
              <a:t>Трећи разред</a:t>
            </a:r>
            <a:endParaRPr lang="en-US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15CE3EB-B762-4B70-9E06-B8230BD93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2192000" cy="69071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F892F8C-FFE0-4BC1-90A2-C385AD6BA1BA}"/>
              </a:ext>
            </a:extLst>
          </p:cNvPr>
          <p:cNvSpPr txBox="1"/>
          <p:nvPr/>
        </p:nvSpPr>
        <p:spPr>
          <a:xfrm>
            <a:off x="3994688" y="1516508"/>
            <a:ext cx="42026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Cyrl-RS" sz="5400" dirty="0">
                <a:latin typeface="Arial" panose="020B0604020202020204" pitchFamily="34" charset="0"/>
                <a:cs typeface="Arial" panose="020B0604020202020204" pitchFamily="34" charset="0"/>
              </a:rPr>
              <a:t>Српски језик</a:t>
            </a:r>
          </a:p>
          <a:p>
            <a:pPr algn="ctr"/>
            <a:r>
              <a:rPr lang="sr-Cyrl-RS" sz="5400" dirty="0">
                <a:latin typeface="Arial" panose="020B0604020202020204" pitchFamily="34" charset="0"/>
                <a:cs typeface="Arial" panose="020B0604020202020204" pitchFamily="34" charset="0"/>
              </a:rPr>
              <a:t>3.разред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589546"/>
            <a:ext cx="7467600" cy="1676401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Шта смо научили? </a:t>
            </a:r>
            <a:r>
              <a:rPr lang="en-U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Какви би требало да будемо?</a:t>
            </a:r>
            <a:r>
              <a:rPr lang="sr-Cyrl-R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Шта бисте ви поклонили другару?</a:t>
            </a:r>
            <a: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b="1" dirty="0">
              <a:ln w="50800"/>
              <a:solidFill>
                <a:schemeClr val="bg1">
                  <a:shade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628148"/>
            <a:ext cx="8534400" cy="1295400"/>
          </a:xfrm>
        </p:spPr>
        <p:txBody>
          <a:bodyPr>
            <a:normAutofit/>
          </a:bodyPr>
          <a:lstStyle/>
          <a:p>
            <a:pPr algn="l"/>
            <a:r>
              <a:rPr lang="sr-Cyrl-RS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Порука: </a:t>
            </a:r>
            <a:endParaRPr lang="en-US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r-Cyrl-CS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Оно што имамо можемо </a:t>
            </a:r>
            <a:r>
              <a:rPr lang="sr-Cyrl-CS" b="1" dirty="0">
                <a:ln w="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давати</a:t>
            </a:r>
            <a:r>
              <a:rPr lang="sr-Cyrl-CS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другима</a:t>
            </a:r>
            <a:r>
              <a:rPr lang="sr-Cyrl-CS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876800"/>
            <a:ext cx="9067800" cy="2209800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sr-Cyrl-RS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Задатак за самосталан рад:</a:t>
            </a:r>
            <a:br>
              <a:rPr lang="sr-Cyrl-RS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Илуструј причу у својој свесци.</a:t>
            </a:r>
            <a:endParaRPr lang="en-US" b="1" dirty="0">
              <a:ln w="50800"/>
              <a:solidFill>
                <a:schemeClr val="bg1"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40507"/>
            <a:ext cx="7010400" cy="11430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sr-Cyrl-RS" sz="4000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Откриј ко сам ја! Чекам те!</a:t>
            </a:r>
            <a:endParaRPr lang="en-US" sz="4000" b="1" dirty="0">
              <a:ln w="50800"/>
              <a:solidFill>
                <a:schemeClr val="bg1"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6019800" cy="5486400"/>
          </a:xfrm>
        </p:spPr>
        <p:txBody>
          <a:bodyPr>
            <a:normAutofit lnSpcReduction="1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sr-Cyrl-RS" sz="3000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висине густо пада                     </a:t>
            </a:r>
          </a:p>
          <a:p>
            <a:pPr>
              <a:buNone/>
            </a:pPr>
            <a:r>
              <a:rPr lang="sr-Cyrl-RS" sz="3000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никад падом не настрада.             </a:t>
            </a:r>
          </a:p>
          <a:p>
            <a:pPr>
              <a:buNone/>
            </a:pPr>
            <a:r>
              <a:rPr lang="sr-Cyrl-RS" sz="3000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кад топло сунце сване,       </a:t>
            </a:r>
          </a:p>
          <a:p>
            <a:pPr>
              <a:buNone/>
            </a:pPr>
            <a:r>
              <a:rPr lang="sr-Cyrl-RS" sz="3000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растопи се и нестане. </a:t>
            </a:r>
            <a:endParaRPr lang="sr-Latn-RS" sz="3000" dirty="0">
              <a:ln w="50800"/>
              <a:solidFill>
                <a:schemeClr val="bg1"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r-Cyrl-R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sr-Cyrl-RS" sz="3000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Н И Ј Е Г</a:t>
            </a:r>
            <a:endParaRPr lang="sr-Cyrl-RS" sz="3000" dirty="0">
              <a:ln w="50800"/>
              <a:solidFill>
                <a:schemeClr val="bg1"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r-Cyrl-RS" sz="3000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Ситне бијеле иглице,           </a:t>
            </a:r>
          </a:p>
          <a:p>
            <a:pPr>
              <a:buNone/>
            </a:pPr>
            <a:r>
              <a:rPr lang="sr-Cyrl-RS" sz="3000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никога не боду, </a:t>
            </a:r>
            <a:endParaRPr lang="sr-Cyrl-RS" sz="3000" b="1" dirty="0">
              <a:ln w="50800"/>
              <a:solidFill>
                <a:schemeClr val="bg1"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sr-Cyrl-RS" sz="3000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оне само охладе,</a:t>
            </a:r>
          </a:p>
          <a:p>
            <a:pPr>
              <a:buNone/>
            </a:pPr>
            <a:r>
              <a:rPr lang="sr-Cyrl-RS" sz="3000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оне смрзну воду.       </a:t>
            </a:r>
            <a:endParaRPr lang="en-US" sz="3000" dirty="0">
              <a:ln w="50800"/>
              <a:solidFill>
                <a:schemeClr val="bg1"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3000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     </a:t>
            </a:r>
            <a:r>
              <a:rPr lang="sr-Cyrl-RS" sz="3000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 Р А З</a:t>
            </a:r>
            <a:r>
              <a:rPr lang="sr-Cyrl-RS" sz="3000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3000" dirty="0">
              <a:ln w="50800"/>
              <a:solidFill>
                <a:schemeClr val="bg1"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6" name="AutoShape 2" descr="Schneeflocken-Metapher | Klaus Heidegger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1" y="1417638"/>
            <a:ext cx="4114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235582C-3BAF-4E07-A557-15C6B2506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2801" y="4114800"/>
            <a:ext cx="4114800" cy="2133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38601" y="2895601"/>
            <a:ext cx="499431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9F62323-79F9-4DEA-979A-C4E4899C4828}"/>
              </a:ext>
            </a:extLst>
          </p:cNvPr>
          <p:cNvSpPr/>
          <p:nvPr/>
        </p:nvSpPr>
        <p:spPr>
          <a:xfrm>
            <a:off x="5105400" y="5257800"/>
            <a:ext cx="57238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5400" b="0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Зима, то сам ја!</a:t>
            </a:r>
            <a:endParaRPr lang="en-US" sz="5400" b="0" cap="none" spc="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05400"/>
            <a:ext cx="6781800" cy="14478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l"/>
            <a:r>
              <a:rPr lang="sr-Cyrl-RS" sz="4800" b="1" dirty="0">
                <a:ln w="5080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Сликарка зима</a:t>
            </a:r>
            <a:br>
              <a:rPr lang="sr-Cyrl-RS" sz="4800" b="1" dirty="0">
                <a:ln w="5080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4800" b="1" dirty="0">
                <a:ln w="5080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Десанка Максимовић</a:t>
            </a:r>
            <a:endParaRPr lang="en-US" sz="4800" b="1" dirty="0">
              <a:ln w="5080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03239"/>
            <a:ext cx="9448800" cy="1020762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sr-Cyrl-RS" sz="3200" b="1" dirty="0">
                <a:ln w="50800"/>
                <a:solidFill>
                  <a:schemeClr val="bg1">
                    <a:shade val="50000"/>
                  </a:schemeClr>
                </a:solidFill>
              </a:rPr>
              <a:t/>
            </a:r>
            <a:br>
              <a:rPr lang="sr-Cyrl-RS" sz="3200" b="1" dirty="0">
                <a:ln w="50800"/>
                <a:solidFill>
                  <a:schemeClr val="bg1">
                    <a:shade val="50000"/>
                  </a:schemeClr>
                </a:solidFill>
              </a:rPr>
            </a:br>
            <a:r>
              <a:rPr lang="sr-Cyrl-R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Ову бајку је написала Десанка Максимовић.</a:t>
            </a:r>
            <a:br>
              <a:rPr lang="sr-Cyrl-R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CS" sz="36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(1898-1993)</a:t>
            </a:r>
            <a:r>
              <a:rPr lang="sr-Cyrl-CS" sz="32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CS" sz="3200" b="1" dirty="0">
                <a:ln w="50800"/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8" name="Content Placeholder 7" descr="десанка максимовић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5800" y="1524001"/>
            <a:ext cx="3733800" cy="45720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56872"/>
            <a:ext cx="6934200" cy="4525963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 </a:t>
            </a:r>
            <a:r>
              <a:rPr lang="sr-Cyrl-C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Рођена је 1898. године у Бранковини.</a:t>
            </a:r>
          </a:p>
          <a:p>
            <a:pPr>
              <a:buNone/>
            </a:pPr>
            <a:r>
              <a:rPr lang="sr-Cyrl-C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Одрасла је на селу читајући пјесме Јована Јовановића Змаја које јој је доносио њен отац, по занимању учитељ. </a:t>
            </a:r>
          </a:p>
          <a:p>
            <a:pPr>
              <a:buNone/>
            </a:pPr>
            <a:r>
              <a:rPr lang="sr-Cyrl-C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Објавила је велики број књига за дјецу. Њена прва </a:t>
            </a:r>
            <a:r>
              <a:rPr lang="sr-Cyrl-CS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збирка </a:t>
            </a:r>
            <a:r>
              <a:rPr lang="sr-Cyrl-CS" smtClean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пјесама </a:t>
            </a:r>
            <a:r>
              <a:rPr lang="sr-Cyrl-CS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CS" smtClean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дјецу </a:t>
            </a:r>
            <a:r>
              <a:rPr lang="sr-Cyrl-C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је </a:t>
            </a:r>
            <a:r>
              <a:rPr lang="sr-Cyrl-CS" u="sng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Врт детињства</a:t>
            </a:r>
            <a:r>
              <a:rPr lang="sr-Cyrl-C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>
              <a:ln w="50800"/>
              <a:solidFill>
                <a:schemeClr val="bg1"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4348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24348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18536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l="-12000" t="6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762000"/>
            <a:ext cx="5334000" cy="792162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l"/>
            <a:r>
              <a:rPr lang="sr-Cyrl-RS" b="1" dirty="0">
                <a:ln w="50800"/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Непознате ријечи</a:t>
            </a:r>
            <a:endParaRPr lang="en-US" b="1" dirty="0">
              <a:ln w="50800"/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057400"/>
            <a:ext cx="11811000" cy="3886200"/>
          </a:xfrm>
        </p:spPr>
        <p:txBody>
          <a:bodyPr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sr-Cyrl-RS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кичица – </a:t>
            </a:r>
            <a:r>
              <a:rPr lang="sr-Cyrl-R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кист, четкица за сликање </a:t>
            </a:r>
          </a:p>
          <a:p>
            <a:pPr>
              <a:buNone/>
            </a:pPr>
            <a:r>
              <a:rPr lang="sr-Cyrl-RS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биљур – </a:t>
            </a:r>
            <a:r>
              <a:rPr lang="sr-Cyrl-R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врста кристала која је провидна, сјајна и скупоцјена </a:t>
            </a:r>
          </a:p>
          <a:p>
            <a:pPr>
              <a:buNone/>
            </a:pPr>
            <a:r>
              <a:rPr lang="sr-Cyrl-RS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скут – </a:t>
            </a:r>
            <a:r>
              <a:rPr lang="sr-Cyrl-R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дио хаљине или сукње, дио Зимине бунде (снијег</a:t>
            </a:r>
            <a:r>
              <a:rPr lang="sr-Cyrl-RS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None/>
            </a:pPr>
            <a:r>
              <a:rPr lang="sr-Cyrl-RS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четинари – </a:t>
            </a:r>
            <a:r>
              <a:rPr lang="sr-Cyrl-R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зимзелено дрвеће с којег лишће не опада</a:t>
            </a:r>
          </a:p>
          <a:p>
            <a:pPr>
              <a:buNone/>
            </a:pPr>
            <a:r>
              <a:rPr lang="sr-Cyrl-CS" b="1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чаробница- </a:t>
            </a:r>
            <a:r>
              <a:rPr lang="sr-Cyrl-C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она која је у стању да зачара, да изведе  </a:t>
            </a:r>
          </a:p>
          <a:p>
            <a:pPr>
              <a:buNone/>
            </a:pPr>
            <a:r>
              <a:rPr lang="sr-Cyrl-CS" dirty="0">
                <a:ln w="50800"/>
                <a:solidFill>
                  <a:schemeClr val="bg1">
                    <a:shade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чаролију </a:t>
            </a:r>
            <a:endParaRPr lang="sr-Cyrl-RS" dirty="0">
              <a:ln w="50800"/>
              <a:solidFill>
                <a:schemeClr val="bg1">
                  <a:shade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3890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C9041CF-AB52-4715-ACD7-A767ADF46B86}"/>
              </a:ext>
            </a:extLst>
          </p:cNvPr>
          <p:cNvSpPr/>
          <p:nvPr/>
        </p:nvSpPr>
        <p:spPr>
          <a:xfrm>
            <a:off x="2137238" y="604989"/>
            <a:ext cx="748011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40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Да ли вам се свидјела бајка?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97A0DA9-6AE9-412E-A18B-1DC5DEFFCC5F}"/>
              </a:ext>
            </a:extLst>
          </p:cNvPr>
          <p:cNvSpPr txBox="1"/>
          <p:nvPr/>
        </p:nvSpPr>
        <p:spPr>
          <a:xfrm>
            <a:off x="3045267" y="1287084"/>
            <a:ext cx="562749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40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Шта сте замишљали?</a:t>
            </a:r>
            <a:r>
              <a:rPr lang="sr-Cyrl-RS" sz="1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1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3E6EBA9-3402-4CBE-96B2-01E3FF15A048}"/>
              </a:ext>
            </a:extLst>
          </p:cNvPr>
          <p:cNvSpPr txBox="1"/>
          <p:nvPr/>
        </p:nvSpPr>
        <p:spPr>
          <a:xfrm>
            <a:off x="2438400" y="2139469"/>
            <a:ext cx="68777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CS" sz="40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Шта вам се допало, </a:t>
            </a:r>
            <a:endParaRPr lang="en-US" sz="40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Cyrl-CS" sz="40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 шта вам се није допало?</a:t>
            </a:r>
            <a:endParaRPr lang="en-US" sz="40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05719A8-3B2A-482B-97EC-1EED39F4ACB8}"/>
              </a:ext>
            </a:extLst>
          </p:cNvPr>
          <p:cNvSpPr txBox="1"/>
          <p:nvPr/>
        </p:nvSpPr>
        <p:spPr>
          <a:xfrm>
            <a:off x="1756255" y="3623113"/>
            <a:ext cx="82055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40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Да ли сте нестрпљиво чекали </a:t>
            </a:r>
            <a:endParaRPr lang="en-US" sz="40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r-Cyrl-RS" sz="40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да чујете крај приче? </a:t>
            </a:r>
            <a:r>
              <a:rPr lang="en-US" sz="40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40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Зашто?</a:t>
            </a:r>
            <a:endParaRPr lang="en-US" sz="40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4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D21EC6C-5BC2-493A-AEB2-D24B14ED6E67}"/>
              </a:ext>
            </a:extLst>
          </p:cNvPr>
          <p:cNvSpPr/>
          <p:nvPr/>
        </p:nvSpPr>
        <p:spPr>
          <a:xfrm>
            <a:off x="942605" y="1371600"/>
            <a:ext cx="10387331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None/>
            </a:pPr>
            <a:r>
              <a:rPr lang="sr-Cyrl-RS" sz="3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Ликови: сликарка зима, дјеца</a:t>
            </a:r>
          </a:p>
          <a:p>
            <a:pPr algn="ctr">
              <a:buNone/>
            </a:pPr>
            <a:r>
              <a:rPr lang="sr-Cyrl-RS" sz="3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Мјесто радње: село, прозори успаване дјечице</a:t>
            </a:r>
          </a:p>
          <a:p>
            <a:pPr algn="ctr">
              <a:buNone/>
            </a:pPr>
            <a:r>
              <a:rPr lang="sr-Cyrl-RS" sz="3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  Вријеме радње: ноћ</a:t>
            </a:r>
            <a:endParaRPr lang="en-US" sz="3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55BF99F-5C33-452F-A7DE-89F98219D5BF}"/>
              </a:ext>
            </a:extLst>
          </p:cNvPr>
          <p:cNvSpPr/>
          <p:nvPr/>
        </p:nvSpPr>
        <p:spPr>
          <a:xfrm>
            <a:off x="1752600" y="408123"/>
            <a:ext cx="9189247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3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Тема:</a:t>
            </a:r>
            <a:r>
              <a:rPr lang="en-US" sz="3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4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бајковита прича о маштовитој зими</a:t>
            </a:r>
            <a:endParaRPr lang="en-US" sz="3400" b="1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449</TotalTime>
  <Words>194</Words>
  <Application>Microsoft Office PowerPoint</Application>
  <PresentationFormat>Custom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СРПСКИ ЈЕЗИК </vt:lpstr>
      <vt:lpstr>Откриј ко сам ја! Чекам те!</vt:lpstr>
      <vt:lpstr>Slide 3</vt:lpstr>
      <vt:lpstr>Сликарка зима Десанка Максимовић</vt:lpstr>
      <vt:lpstr> Ову бајку је написала Десанка Максимовић. (1898-1993) </vt:lpstr>
      <vt:lpstr>Slide 6</vt:lpstr>
      <vt:lpstr>Непознате ријечи</vt:lpstr>
      <vt:lpstr>Slide 8</vt:lpstr>
      <vt:lpstr>Slide 9</vt:lpstr>
      <vt:lpstr> Шта смо научили?  Какви би требало да будемо?   Шта бисте ви поклонили другару? </vt:lpstr>
      <vt:lpstr>Задатак за самосталан рад: Илуструј причу у својој свесци.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Korisnik1</dc:creator>
  <cp:lastModifiedBy>Korisnik1</cp:lastModifiedBy>
  <cp:revision>54</cp:revision>
  <dcterms:created xsi:type="dcterms:W3CDTF">2020-11-27T21:04:49Z</dcterms:created>
  <dcterms:modified xsi:type="dcterms:W3CDTF">2020-11-30T13:50:37Z</dcterms:modified>
</cp:coreProperties>
</file>