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8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9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CS" smtClean="0"/>
              <a:t>Kliknite i uredite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8502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40503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43280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983232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ponuđenim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3732904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čno ili neta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899909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11/21/2020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061831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48563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6675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47957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pPr/>
              <a:t>11/21/2020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74605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0543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69127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02646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11/21/2020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7337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CS" smtClean="0"/>
              <a:t>Kliknite na ikonu i dodajte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6738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4105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57061" y="1944711"/>
            <a:ext cx="9465733" cy="2015973"/>
          </a:xfrm>
        </p:spPr>
        <p:txBody>
          <a:bodyPr/>
          <a:lstStyle/>
          <a:p>
            <a:pPr algn="ctr"/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Изломљен</a:t>
            </a:r>
            <a:r>
              <a:rPr lang="bs-Latn-BA" sz="4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 линиј</a:t>
            </a:r>
            <a:r>
              <a:rPr lang="bs-Latn-BA" sz="4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bs-Cyrl-BA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bs-Cyrl-BA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s-Cyrl-BA" sz="4000" dirty="0" smtClean="0">
                <a:latin typeface="Times New Roman" pitchFamily="18" charset="0"/>
                <a:cs typeface="Times New Roman" pitchFamily="18" charset="0"/>
              </a:rPr>
              <a:t>Отворене и затворене изломљене линије</a:t>
            </a:r>
            <a:endParaRPr lang="sr-Latn-R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slov 1"/>
          <p:cNvSpPr txBox="1">
            <a:spLocks/>
          </p:cNvSpPr>
          <p:nvPr/>
        </p:nvSpPr>
        <p:spPr>
          <a:xfrm>
            <a:off x="6527681" y="888643"/>
            <a:ext cx="3852690" cy="8160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MATEMATIKA 3</a:t>
            </a:r>
            <a:endParaRPr lang="sr-Latn-R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1537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304" y="529389"/>
            <a:ext cx="6947897" cy="770021"/>
          </a:xfrm>
        </p:spPr>
        <p:txBody>
          <a:bodyPr>
            <a:normAutofit/>
          </a:bodyPr>
          <a:lstStyle/>
          <a:p>
            <a:pPr algn="ctr"/>
            <a:r>
              <a:rPr lang="bs-Cyrl-B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 ЗА САМОСТАЛАН РАД</a:t>
            </a:r>
            <a:endParaRPr lang="bs-Latn-BA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787" y="1631201"/>
            <a:ext cx="10953192" cy="26680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Нацртај отворену изломљену линију са шест </a:t>
            </a: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дужи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Cyrl-R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Пет тачака (А,</a:t>
            </a:r>
            <a:r>
              <a:rPr lang="sr-Latn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Б,</a:t>
            </a:r>
            <a:r>
              <a:rPr lang="sr-Latn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В,</a:t>
            </a:r>
            <a:r>
              <a:rPr lang="sr-Latn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Г,</a:t>
            </a:r>
            <a:r>
              <a:rPr lang="sr-Latn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Д) споји линијама азбучним    </a:t>
            </a:r>
          </a:p>
          <a:p>
            <a:pPr marL="0" indent="0" algn="just">
              <a:buNone/>
            </a:pP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редослиједом</a:t>
            </a:r>
            <a:r>
              <a:rPr lang="sr-Latn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Коју си врсту изломљене линије добио?</a:t>
            </a:r>
          </a:p>
          <a:p>
            <a:pPr marL="0" indent="0" algn="just">
              <a:buNone/>
            </a:pP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Напиши називе добијених дужи!</a:t>
            </a:r>
            <a:endParaRPr lang="bs-Latn-B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636488" y="733746"/>
            <a:ext cx="9247031" cy="51417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 узмемо комад праве жице која представља модел дужи, затим тај комад савијемо на 2 мјеста.</a:t>
            </a:r>
          </a:p>
          <a:p>
            <a:pPr marL="0" indent="0" algn="just">
              <a:buNone/>
            </a:pP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Примјетићемо да смо добили модел изломљене линије. Она се састоји из три дужи.</a:t>
            </a:r>
          </a:p>
          <a:p>
            <a:pPr marL="0" indent="0" algn="just">
              <a:buNone/>
            </a:pPr>
            <a:endParaRPr lang="sr-Cyrl-R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Видимо да је ово модел ОТВОРЕНЕ ИЗЛОМЉЕНЕ ЛИНИЈЕ, а да би она била затворена треба да спојимо врхове дужи.</a:t>
            </a:r>
          </a:p>
          <a:p>
            <a:pPr marL="0" indent="0" algn="just">
              <a:buNone/>
            </a:pP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1921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732965" y="1732546"/>
            <a:ext cx="4483062" cy="67276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Отворена изломљена линија</a:t>
            </a:r>
            <a:endParaRPr lang="sr-Latn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Prava linija spajanja sa strelicom 3"/>
          <p:cNvCxnSpPr>
            <a:cxnSpLocks noChangeShapeType="1"/>
          </p:cNvCxnSpPr>
          <p:nvPr/>
        </p:nvCxnSpPr>
        <p:spPr bwMode="auto">
          <a:xfrm flipH="1">
            <a:off x="1379847" y="2685584"/>
            <a:ext cx="2756078" cy="131364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" name="Prava linija spajanja 7"/>
          <p:cNvCxnSpPr/>
          <p:nvPr/>
        </p:nvCxnSpPr>
        <p:spPr>
          <a:xfrm>
            <a:off x="1366376" y="3995251"/>
            <a:ext cx="2982165" cy="6318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rava linija spajanja 9"/>
          <p:cNvCxnSpPr/>
          <p:nvPr/>
        </p:nvCxnSpPr>
        <p:spPr>
          <a:xfrm flipH="1">
            <a:off x="1564219" y="4636169"/>
            <a:ext cx="2815276" cy="14608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Prava linija spajanja 11"/>
          <p:cNvCxnSpPr/>
          <p:nvPr/>
        </p:nvCxnSpPr>
        <p:spPr>
          <a:xfrm flipH="1">
            <a:off x="6408031" y="3613969"/>
            <a:ext cx="914400" cy="15710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Prava linija spajanja 13"/>
          <p:cNvCxnSpPr/>
          <p:nvPr/>
        </p:nvCxnSpPr>
        <p:spPr>
          <a:xfrm>
            <a:off x="6388824" y="5197869"/>
            <a:ext cx="3503054" cy="1416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Prava linija spajanja 15"/>
          <p:cNvCxnSpPr/>
          <p:nvPr/>
        </p:nvCxnSpPr>
        <p:spPr>
          <a:xfrm>
            <a:off x="7319267" y="3600888"/>
            <a:ext cx="2562895" cy="17257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Čuvar mesta za sadržaj 2"/>
          <p:cNvSpPr txBox="1">
            <a:spLocks/>
          </p:cNvSpPr>
          <p:nvPr/>
        </p:nvSpPr>
        <p:spPr>
          <a:xfrm>
            <a:off x="6053071" y="1711749"/>
            <a:ext cx="4648340" cy="672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Wingdings 3" charset="2"/>
              <a:buNone/>
            </a:pP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Затворена изломљена линија</a:t>
            </a:r>
            <a:endParaRPr lang="sr-Latn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Čuvar mesta za sadržaj 2"/>
          <p:cNvSpPr txBox="1">
            <a:spLocks/>
          </p:cNvSpPr>
          <p:nvPr/>
        </p:nvSpPr>
        <p:spPr>
          <a:xfrm>
            <a:off x="497304" y="681788"/>
            <a:ext cx="1951459" cy="672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Wingdings 3" charset="2"/>
              <a:buNone/>
            </a:pP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Примјери:</a:t>
            </a:r>
            <a:endParaRPr lang="sr-Latn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0239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494545" y="1418360"/>
            <a:ext cx="9445460" cy="3442398"/>
          </a:xfrm>
        </p:spPr>
        <p:txBody>
          <a:bodyPr/>
          <a:lstStyle/>
          <a:p>
            <a:pPr marL="0" indent="0">
              <a:buNone/>
            </a:pPr>
            <a:r>
              <a:rPr lang="bs-Cyrl-BA" dirty="0" smtClean="0"/>
              <a:t>                                      </a:t>
            </a:r>
          </a:p>
          <a:p>
            <a:pPr marL="0" indent="0">
              <a:buNone/>
            </a:pPr>
            <a:r>
              <a:rPr lang="bs-Cyrl-BA" dirty="0" smtClean="0"/>
              <a:t>                                                                      </a:t>
            </a:r>
          </a:p>
          <a:p>
            <a:pPr marL="0" indent="0">
              <a:buNone/>
            </a:pPr>
            <a:endParaRPr lang="bs-Cyrl-BA" dirty="0" smtClean="0"/>
          </a:p>
          <a:p>
            <a:pPr marL="0" indent="0">
              <a:buNone/>
            </a:pPr>
            <a:r>
              <a:rPr lang="bs-Cyrl-BA" dirty="0" smtClean="0"/>
              <a:t>                                                                                       </a:t>
            </a:r>
          </a:p>
          <a:p>
            <a:pPr marL="0" indent="0">
              <a:buNone/>
            </a:pPr>
            <a:r>
              <a:rPr lang="bs-Cyrl-BA" dirty="0" smtClean="0"/>
              <a:t>                                                     </a:t>
            </a:r>
          </a:p>
          <a:p>
            <a:pPr>
              <a:buNone/>
            </a:pPr>
            <a:endParaRPr lang="sr-Latn-RS" dirty="0"/>
          </a:p>
        </p:txBody>
      </p:sp>
      <p:cxnSp>
        <p:nvCxnSpPr>
          <p:cNvPr id="5" name="Prava linija spajanja 4"/>
          <p:cNvCxnSpPr/>
          <p:nvPr/>
        </p:nvCxnSpPr>
        <p:spPr>
          <a:xfrm>
            <a:off x="841871" y="1741812"/>
            <a:ext cx="901522" cy="1828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rava linija spajanja 7"/>
          <p:cNvCxnSpPr/>
          <p:nvPr/>
        </p:nvCxnSpPr>
        <p:spPr>
          <a:xfrm flipV="1">
            <a:off x="1740230" y="1554955"/>
            <a:ext cx="940158" cy="20219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rava linija spajanja 9"/>
          <p:cNvCxnSpPr/>
          <p:nvPr/>
        </p:nvCxnSpPr>
        <p:spPr>
          <a:xfrm>
            <a:off x="2680387" y="1583876"/>
            <a:ext cx="296214" cy="1828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rava linija spajanja 12"/>
          <p:cNvCxnSpPr/>
          <p:nvPr/>
        </p:nvCxnSpPr>
        <p:spPr>
          <a:xfrm flipV="1">
            <a:off x="4424233" y="1725769"/>
            <a:ext cx="927278" cy="17515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Prava linija spajanja 15"/>
          <p:cNvCxnSpPr/>
          <p:nvPr/>
        </p:nvCxnSpPr>
        <p:spPr>
          <a:xfrm>
            <a:off x="5352771" y="1744974"/>
            <a:ext cx="703915" cy="18030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Prava linija spajanja 19"/>
          <p:cNvCxnSpPr/>
          <p:nvPr/>
        </p:nvCxnSpPr>
        <p:spPr>
          <a:xfrm flipV="1">
            <a:off x="7944006" y="1785871"/>
            <a:ext cx="1532586" cy="7727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Prava linija spajanja 21"/>
          <p:cNvCxnSpPr/>
          <p:nvPr/>
        </p:nvCxnSpPr>
        <p:spPr>
          <a:xfrm flipH="1">
            <a:off x="8839200" y="1776154"/>
            <a:ext cx="631065" cy="1803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Prava linija spajanja 23"/>
          <p:cNvCxnSpPr/>
          <p:nvPr/>
        </p:nvCxnSpPr>
        <p:spPr>
          <a:xfrm flipH="1" flipV="1">
            <a:off x="7439825" y="3192830"/>
            <a:ext cx="1399375" cy="3992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Okvir za tekst 24"/>
          <p:cNvSpPr txBox="1"/>
          <p:nvPr/>
        </p:nvSpPr>
        <p:spPr>
          <a:xfrm>
            <a:off x="1059681" y="4189928"/>
            <a:ext cx="1831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Број дужи: 3</a:t>
            </a:r>
          </a:p>
        </p:txBody>
      </p:sp>
      <p:sp>
        <p:nvSpPr>
          <p:cNvPr id="26" name="Okvir za tekst 25"/>
          <p:cNvSpPr txBox="1"/>
          <p:nvPr/>
        </p:nvSpPr>
        <p:spPr>
          <a:xfrm>
            <a:off x="4299782" y="4574860"/>
            <a:ext cx="1589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Дужи: А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B,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Prava linija spajanja 28"/>
          <p:cNvCxnSpPr/>
          <p:nvPr/>
        </p:nvCxnSpPr>
        <p:spPr>
          <a:xfrm>
            <a:off x="7242712" y="2149642"/>
            <a:ext cx="705715" cy="4200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Okvir za tekst 29"/>
          <p:cNvSpPr txBox="1"/>
          <p:nvPr/>
        </p:nvSpPr>
        <p:spPr>
          <a:xfrm>
            <a:off x="7549303" y="4617900"/>
            <a:ext cx="1666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Дужи: А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Čuvar mesta za sadržaj 2"/>
          <p:cNvSpPr txBox="1">
            <a:spLocks/>
          </p:cNvSpPr>
          <p:nvPr/>
        </p:nvSpPr>
        <p:spPr>
          <a:xfrm>
            <a:off x="618185" y="168781"/>
            <a:ext cx="9118244" cy="1339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Cyrl-R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Приказане су нам отворене изломљене линије за које ћемо одредити </a:t>
            </a:r>
            <a:r>
              <a:rPr lang="sr-Cyrl-R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дужи</a:t>
            </a:r>
            <a:endParaRPr lang="sr-Cyrl-R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Okvir za tekst 24"/>
          <p:cNvSpPr txBox="1"/>
          <p:nvPr/>
        </p:nvSpPr>
        <p:spPr>
          <a:xfrm>
            <a:off x="433135" y="1680128"/>
            <a:ext cx="334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sr-Latn-R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Okvir za tekst 24"/>
          <p:cNvSpPr txBox="1"/>
          <p:nvPr/>
        </p:nvSpPr>
        <p:spPr>
          <a:xfrm>
            <a:off x="1620255" y="3513221"/>
            <a:ext cx="657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sr-Latn-R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Okvir za tekst 24"/>
          <p:cNvSpPr txBox="1"/>
          <p:nvPr/>
        </p:nvSpPr>
        <p:spPr>
          <a:xfrm>
            <a:off x="2646947" y="1299411"/>
            <a:ext cx="363865" cy="457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sr-Latn-R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Okvir za tekst 24"/>
          <p:cNvSpPr txBox="1"/>
          <p:nvPr/>
        </p:nvSpPr>
        <p:spPr>
          <a:xfrm>
            <a:off x="4129486" y="3500682"/>
            <a:ext cx="334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sr-Latn-R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Okvir za tekst 24"/>
          <p:cNvSpPr txBox="1"/>
          <p:nvPr/>
        </p:nvSpPr>
        <p:spPr>
          <a:xfrm>
            <a:off x="5213684" y="1267327"/>
            <a:ext cx="465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sr-Latn-R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Okvir za tekst 24"/>
          <p:cNvSpPr txBox="1"/>
          <p:nvPr/>
        </p:nvSpPr>
        <p:spPr>
          <a:xfrm>
            <a:off x="5979524" y="354474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sr-Latn-R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Okvir za tekst 24"/>
          <p:cNvSpPr txBox="1"/>
          <p:nvPr/>
        </p:nvSpPr>
        <p:spPr>
          <a:xfrm>
            <a:off x="3018061" y="320085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sr-Latn-R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Okvir za tekst 24"/>
          <p:cNvSpPr txBox="1"/>
          <p:nvPr/>
        </p:nvSpPr>
        <p:spPr>
          <a:xfrm>
            <a:off x="7251032" y="3170352"/>
            <a:ext cx="411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sr-Latn-R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Okvir za tekst 24"/>
          <p:cNvSpPr txBox="1"/>
          <p:nvPr/>
        </p:nvSpPr>
        <p:spPr>
          <a:xfrm flipH="1">
            <a:off x="8773204" y="3561347"/>
            <a:ext cx="707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sr-Latn-R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Okvir za tekst 24"/>
          <p:cNvSpPr txBox="1"/>
          <p:nvPr/>
        </p:nvSpPr>
        <p:spPr>
          <a:xfrm flipH="1">
            <a:off x="9372411" y="1331494"/>
            <a:ext cx="830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sr-Latn-R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Okvir za tekst 24"/>
          <p:cNvSpPr txBox="1"/>
          <p:nvPr/>
        </p:nvSpPr>
        <p:spPr>
          <a:xfrm>
            <a:off x="7844249" y="199498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sr-Latn-R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Okvir za tekst 24"/>
          <p:cNvSpPr txBox="1"/>
          <p:nvPr/>
        </p:nvSpPr>
        <p:spPr>
          <a:xfrm>
            <a:off x="7084396" y="1695608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sr-Latn-R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Okvir za tekst 29"/>
          <p:cNvSpPr txBox="1"/>
          <p:nvPr/>
        </p:nvSpPr>
        <p:spPr>
          <a:xfrm>
            <a:off x="754382" y="5320498"/>
            <a:ext cx="102665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Ове изломљене линије су  ОТВОРЕНЕ, јер ниједна не ограничава ОБЛАСТ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Okvir za tekst 24"/>
          <p:cNvSpPr txBox="1"/>
          <p:nvPr/>
        </p:nvSpPr>
        <p:spPr>
          <a:xfrm>
            <a:off x="628473" y="885595"/>
            <a:ext cx="60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6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6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Okvir za tekst 24"/>
          <p:cNvSpPr txBox="1"/>
          <p:nvPr/>
        </p:nvSpPr>
        <p:spPr>
          <a:xfrm>
            <a:off x="2793249" y="2586731"/>
            <a:ext cx="60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6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6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Okvir za tekst 24"/>
          <p:cNvSpPr txBox="1"/>
          <p:nvPr/>
        </p:nvSpPr>
        <p:spPr>
          <a:xfrm>
            <a:off x="4248561" y="2651125"/>
            <a:ext cx="60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6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6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Okvir za tekst 24"/>
          <p:cNvSpPr txBox="1"/>
          <p:nvPr/>
        </p:nvSpPr>
        <p:spPr>
          <a:xfrm>
            <a:off x="5871299" y="2715519"/>
            <a:ext cx="60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6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6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Okvir za tekst 24"/>
          <p:cNvSpPr txBox="1"/>
          <p:nvPr/>
        </p:nvSpPr>
        <p:spPr>
          <a:xfrm>
            <a:off x="7069034" y="1324601"/>
            <a:ext cx="60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6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6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Okvir za tekst 24"/>
          <p:cNvSpPr txBox="1"/>
          <p:nvPr/>
        </p:nvSpPr>
        <p:spPr>
          <a:xfrm>
            <a:off x="7262218" y="2367791"/>
            <a:ext cx="60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6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6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Okvir za tekst 24"/>
          <p:cNvSpPr txBox="1"/>
          <p:nvPr/>
        </p:nvSpPr>
        <p:spPr>
          <a:xfrm>
            <a:off x="1006019" y="4574148"/>
            <a:ext cx="1589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Дужи: А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B,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Okvir za tekst 25"/>
          <p:cNvSpPr txBox="1"/>
          <p:nvPr/>
        </p:nvSpPr>
        <p:spPr>
          <a:xfrm>
            <a:off x="4381450" y="4194320"/>
            <a:ext cx="1831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Број дужи: 2</a:t>
            </a:r>
          </a:p>
        </p:txBody>
      </p:sp>
      <p:sp>
        <p:nvSpPr>
          <p:cNvPr id="49" name="Okvir za tekst 29"/>
          <p:cNvSpPr txBox="1"/>
          <p:nvPr/>
        </p:nvSpPr>
        <p:spPr>
          <a:xfrm>
            <a:off x="7600306" y="4189115"/>
            <a:ext cx="1831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Број дужи: 4</a:t>
            </a:r>
          </a:p>
        </p:txBody>
      </p:sp>
      <p:sp>
        <p:nvSpPr>
          <p:cNvPr id="50" name="Okvir za tekst 24"/>
          <p:cNvSpPr txBox="1"/>
          <p:nvPr/>
        </p:nvSpPr>
        <p:spPr>
          <a:xfrm>
            <a:off x="2484943" y="4572001"/>
            <a:ext cx="6719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BC,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Okvir za tekst 24"/>
          <p:cNvSpPr txBox="1"/>
          <p:nvPr/>
        </p:nvSpPr>
        <p:spPr>
          <a:xfrm>
            <a:off x="3028003" y="4574147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Okvir za tekst 24"/>
          <p:cNvSpPr txBox="1"/>
          <p:nvPr/>
        </p:nvSpPr>
        <p:spPr>
          <a:xfrm>
            <a:off x="5770180" y="4579667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Okvir za tekst 24"/>
          <p:cNvSpPr txBox="1"/>
          <p:nvPr/>
        </p:nvSpPr>
        <p:spPr>
          <a:xfrm>
            <a:off x="9121957" y="4610332"/>
            <a:ext cx="6719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BC,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Okvir za tekst 24"/>
          <p:cNvSpPr txBox="1"/>
          <p:nvPr/>
        </p:nvSpPr>
        <p:spPr>
          <a:xfrm>
            <a:off x="9765492" y="4625867"/>
            <a:ext cx="689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CD,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Okvir za tekst 24"/>
          <p:cNvSpPr txBox="1"/>
          <p:nvPr/>
        </p:nvSpPr>
        <p:spPr>
          <a:xfrm>
            <a:off x="10504086" y="4612989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4657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30" grpId="0"/>
      <p:bldP spid="40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417095" y="345737"/>
            <a:ext cx="11530708" cy="22530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Нацртане су затворене изломљене линије. За њих кажемо да су ЗАТВОРЕНЕ, јер  свака од њих ограничава ОБЛАСТ.</a:t>
            </a:r>
          </a:p>
          <a:p>
            <a:pPr marL="0" indent="0">
              <a:buNone/>
            </a:pP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Напиши број дужи тих изломљених линија, које су то дужи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</a:t>
            </a:r>
            <a:endParaRPr lang="sr-Cyrl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dirty="0" smtClean="0"/>
          </a:p>
        </p:txBody>
      </p:sp>
      <p:cxnSp>
        <p:nvCxnSpPr>
          <p:cNvPr id="6" name="Prava linija spajanja 5"/>
          <p:cNvCxnSpPr/>
          <p:nvPr/>
        </p:nvCxnSpPr>
        <p:spPr>
          <a:xfrm>
            <a:off x="1834901" y="3022242"/>
            <a:ext cx="443078" cy="11487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rava linija spajanja 7"/>
          <p:cNvCxnSpPr/>
          <p:nvPr/>
        </p:nvCxnSpPr>
        <p:spPr>
          <a:xfrm flipV="1">
            <a:off x="1822021" y="2454442"/>
            <a:ext cx="2493305" cy="5325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rava linija spajanja 9"/>
          <p:cNvCxnSpPr/>
          <p:nvPr/>
        </p:nvCxnSpPr>
        <p:spPr>
          <a:xfrm flipH="1">
            <a:off x="2277979" y="2473196"/>
            <a:ext cx="2041640" cy="1713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Prava linija spajanja 11"/>
          <p:cNvCxnSpPr/>
          <p:nvPr/>
        </p:nvCxnSpPr>
        <p:spPr>
          <a:xfrm>
            <a:off x="6291443" y="3342633"/>
            <a:ext cx="1360641" cy="988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Prava linija spajanja 13"/>
          <p:cNvCxnSpPr/>
          <p:nvPr/>
        </p:nvCxnSpPr>
        <p:spPr>
          <a:xfrm flipV="1">
            <a:off x="6304547" y="2525615"/>
            <a:ext cx="1836934" cy="8271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Prava linija spajanja 15"/>
          <p:cNvCxnSpPr/>
          <p:nvPr/>
        </p:nvCxnSpPr>
        <p:spPr>
          <a:xfrm>
            <a:off x="8141481" y="2506409"/>
            <a:ext cx="1275009" cy="10560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Prava linija spajanja 18"/>
          <p:cNvCxnSpPr/>
          <p:nvPr/>
        </p:nvCxnSpPr>
        <p:spPr>
          <a:xfrm flipH="1">
            <a:off x="7668126" y="3576992"/>
            <a:ext cx="1748364" cy="7528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kvir za tekst 19"/>
          <p:cNvSpPr txBox="1"/>
          <p:nvPr/>
        </p:nvSpPr>
        <p:spPr>
          <a:xfrm>
            <a:off x="1768922" y="5036540"/>
            <a:ext cx="3043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Број дужи: 3</a:t>
            </a:r>
          </a:p>
        </p:txBody>
      </p:sp>
      <p:sp>
        <p:nvSpPr>
          <p:cNvPr id="23" name="Okvir za tekst 22"/>
          <p:cNvSpPr txBox="1"/>
          <p:nvPr/>
        </p:nvSpPr>
        <p:spPr>
          <a:xfrm>
            <a:off x="6803382" y="5107101"/>
            <a:ext cx="17455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Дужи: 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TM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kvir za tekst 24"/>
          <p:cNvSpPr txBox="1"/>
          <p:nvPr/>
        </p:nvSpPr>
        <p:spPr>
          <a:xfrm>
            <a:off x="2093113" y="4139628"/>
            <a:ext cx="6898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2" name="Okvir za tekst 24"/>
          <p:cNvSpPr txBox="1"/>
          <p:nvPr/>
        </p:nvSpPr>
        <p:spPr>
          <a:xfrm>
            <a:off x="4335954" y="2203880"/>
            <a:ext cx="657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sr-Latn-R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kvir za tekst 24"/>
          <p:cNvSpPr txBox="1"/>
          <p:nvPr/>
        </p:nvSpPr>
        <p:spPr>
          <a:xfrm>
            <a:off x="1475876" y="2598821"/>
            <a:ext cx="657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sr-Latn-R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Okvir za tekst 24"/>
          <p:cNvSpPr txBox="1"/>
          <p:nvPr/>
        </p:nvSpPr>
        <p:spPr>
          <a:xfrm>
            <a:off x="7500069" y="4303867"/>
            <a:ext cx="657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sr-Latn-R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kvir za tekst 24"/>
          <p:cNvSpPr txBox="1"/>
          <p:nvPr/>
        </p:nvSpPr>
        <p:spPr>
          <a:xfrm>
            <a:off x="9392273" y="3309257"/>
            <a:ext cx="657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sr-Latn-R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Okvir za tekst 24"/>
          <p:cNvSpPr txBox="1"/>
          <p:nvPr/>
        </p:nvSpPr>
        <p:spPr>
          <a:xfrm>
            <a:off x="7979041" y="2121377"/>
            <a:ext cx="657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8" name="Okvir za tekst 24"/>
          <p:cNvSpPr txBox="1"/>
          <p:nvPr/>
        </p:nvSpPr>
        <p:spPr>
          <a:xfrm>
            <a:off x="6044057" y="2892926"/>
            <a:ext cx="657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sr-Latn-R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Okvir za tekst 19"/>
          <p:cNvSpPr txBox="1"/>
          <p:nvPr/>
        </p:nvSpPr>
        <p:spPr>
          <a:xfrm>
            <a:off x="1703608" y="5435683"/>
            <a:ext cx="1692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Дужи: А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Okvir za tekst 19"/>
          <p:cNvSpPr txBox="1"/>
          <p:nvPr/>
        </p:nvSpPr>
        <p:spPr>
          <a:xfrm>
            <a:off x="3191322" y="5442940"/>
            <a:ext cx="698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Okvir za tekst 19"/>
          <p:cNvSpPr txBox="1"/>
          <p:nvPr/>
        </p:nvSpPr>
        <p:spPr>
          <a:xfrm>
            <a:off x="3764636" y="5435683"/>
            <a:ext cx="698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Okvir za tekst 19"/>
          <p:cNvSpPr txBox="1"/>
          <p:nvPr/>
        </p:nvSpPr>
        <p:spPr>
          <a:xfrm>
            <a:off x="8409209" y="5464710"/>
            <a:ext cx="792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MC,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Okvir za tekst 19"/>
          <p:cNvSpPr txBox="1"/>
          <p:nvPr/>
        </p:nvSpPr>
        <p:spPr>
          <a:xfrm>
            <a:off x="9062350" y="5464711"/>
            <a:ext cx="698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Okvir za tekst 19"/>
          <p:cNvSpPr txBox="1"/>
          <p:nvPr/>
        </p:nvSpPr>
        <p:spPr>
          <a:xfrm>
            <a:off x="9715493" y="5450198"/>
            <a:ext cx="698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Okvir za tekst 19"/>
          <p:cNvSpPr txBox="1"/>
          <p:nvPr/>
        </p:nvSpPr>
        <p:spPr>
          <a:xfrm>
            <a:off x="6841666" y="5029284"/>
            <a:ext cx="3043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Број дужи: </a:t>
            </a: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sr-Cyrl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0508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3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247341" cy="673768"/>
          </a:xfrm>
        </p:spPr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R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Нацртај отворену изломљену линију са четири дужи!</a:t>
            </a:r>
            <a:endParaRPr lang="bs-Latn-B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6907588" y="3670587"/>
            <a:ext cx="1250972" cy="1446244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Okvir za tekst 24"/>
          <p:cNvSpPr txBox="1"/>
          <p:nvPr/>
        </p:nvSpPr>
        <p:spPr>
          <a:xfrm>
            <a:off x="3123628" y="1904428"/>
            <a:ext cx="6898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7" name="Okvir za tekst 24"/>
          <p:cNvSpPr txBox="1"/>
          <p:nvPr/>
        </p:nvSpPr>
        <p:spPr>
          <a:xfrm>
            <a:off x="5141112" y="1947971"/>
            <a:ext cx="6898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sr-Latn-R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kvir za tekst 24"/>
          <p:cNvSpPr txBox="1"/>
          <p:nvPr/>
        </p:nvSpPr>
        <p:spPr>
          <a:xfrm>
            <a:off x="4995970" y="5184657"/>
            <a:ext cx="6898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sr-Latn-R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kvir za tekst 24"/>
          <p:cNvSpPr txBox="1"/>
          <p:nvPr/>
        </p:nvSpPr>
        <p:spPr>
          <a:xfrm>
            <a:off x="6853800" y="5112084"/>
            <a:ext cx="6898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sr-Latn-R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kvir za tekst 24"/>
          <p:cNvSpPr txBox="1"/>
          <p:nvPr/>
        </p:nvSpPr>
        <p:spPr>
          <a:xfrm>
            <a:off x="8145570" y="3515513"/>
            <a:ext cx="6898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sr-Latn-R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3323771" y="2380343"/>
            <a:ext cx="1959429" cy="145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283199" y="2394857"/>
            <a:ext cx="57677" cy="28188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340876" y="5123543"/>
            <a:ext cx="1538896" cy="104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kvir za tekst 24"/>
          <p:cNvSpPr txBox="1"/>
          <p:nvPr/>
        </p:nvSpPr>
        <p:spPr>
          <a:xfrm>
            <a:off x="3139445" y="1567766"/>
            <a:ext cx="60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6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6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kvir za tekst 24"/>
          <p:cNvSpPr txBox="1"/>
          <p:nvPr/>
        </p:nvSpPr>
        <p:spPr>
          <a:xfrm>
            <a:off x="7972701" y="2845024"/>
            <a:ext cx="60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6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6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1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9838" y="524294"/>
            <a:ext cx="9830245" cy="8232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sr-Latn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Нацртај изломљену затворену линију са пет дужи</a:t>
            </a:r>
            <a:r>
              <a:rPr lang="sr-Latn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sr-Cyrl-R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19629" y="1882590"/>
            <a:ext cx="1683866" cy="116388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2486526" y="1877057"/>
            <a:ext cx="1712080" cy="1233583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 flipH="1">
            <a:off x="1723011" y="3860615"/>
            <a:ext cx="1534510" cy="2102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531334" y="4634641"/>
            <a:ext cx="3404246" cy="7191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V="1">
            <a:off x="5151175" y="3831983"/>
            <a:ext cx="1545021" cy="1051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Okvir za tekst 24"/>
          <p:cNvSpPr txBox="1"/>
          <p:nvPr/>
        </p:nvSpPr>
        <p:spPr>
          <a:xfrm>
            <a:off x="2064086" y="2760771"/>
            <a:ext cx="6898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10" name="Okvir za tekst 24"/>
          <p:cNvSpPr txBox="1"/>
          <p:nvPr/>
        </p:nvSpPr>
        <p:spPr>
          <a:xfrm>
            <a:off x="5939400" y="2746255"/>
            <a:ext cx="6898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1" name="Okvir za tekst 24"/>
          <p:cNvSpPr txBox="1"/>
          <p:nvPr/>
        </p:nvSpPr>
        <p:spPr>
          <a:xfrm>
            <a:off x="5692657" y="4647627"/>
            <a:ext cx="6898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sr-Latn-R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kvir za tekst 24"/>
          <p:cNvSpPr txBox="1"/>
          <p:nvPr/>
        </p:nvSpPr>
        <p:spPr>
          <a:xfrm>
            <a:off x="2354372" y="4662141"/>
            <a:ext cx="6898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sr-Latn-R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kvir za tekst 24"/>
          <p:cNvSpPr txBox="1"/>
          <p:nvPr/>
        </p:nvSpPr>
        <p:spPr>
          <a:xfrm>
            <a:off x="4023514" y="1439971"/>
            <a:ext cx="6898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sr-Latn-R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236687" cy="1320800"/>
          </a:xfrm>
        </p:spPr>
        <p:txBody>
          <a:bodyPr>
            <a:normAutofit fontScale="90000"/>
          </a:bodyPr>
          <a:lstStyle/>
          <a:p>
            <a:r>
              <a:rPr lang="sr-Cyrl-R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Кроз дате тачке  нацртај отворену изломљену линију. </a:t>
            </a:r>
            <a:br>
              <a:rPr lang="sr-Cyrl-R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Колико дужи има нацртана линија?</a:t>
            </a:r>
            <a:br>
              <a:rPr lang="sr-Cyrl-R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Запиши те дужи!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kvir za tekst 24"/>
          <p:cNvSpPr txBox="1"/>
          <p:nvPr/>
        </p:nvSpPr>
        <p:spPr>
          <a:xfrm>
            <a:off x="2537817" y="2640394"/>
            <a:ext cx="60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9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9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kvir za tekst 24"/>
          <p:cNvSpPr txBox="1"/>
          <p:nvPr/>
        </p:nvSpPr>
        <p:spPr>
          <a:xfrm flipH="1">
            <a:off x="3858127" y="4523874"/>
            <a:ext cx="633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sr-Latn-R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kvir za tekst 24"/>
          <p:cNvSpPr txBox="1"/>
          <p:nvPr/>
        </p:nvSpPr>
        <p:spPr>
          <a:xfrm>
            <a:off x="5590675" y="281539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sr-Latn-R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kvir za tekst 24"/>
          <p:cNvSpPr txBox="1"/>
          <p:nvPr/>
        </p:nvSpPr>
        <p:spPr>
          <a:xfrm>
            <a:off x="7210927" y="4371474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sr-Latn-R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kvir za tekst 24"/>
          <p:cNvSpPr txBox="1"/>
          <p:nvPr/>
        </p:nvSpPr>
        <p:spPr>
          <a:xfrm>
            <a:off x="6890085" y="2566737"/>
            <a:ext cx="1532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sr-Latn-R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kvir za tekst 24"/>
          <p:cNvSpPr txBox="1"/>
          <p:nvPr/>
        </p:nvSpPr>
        <p:spPr>
          <a:xfrm>
            <a:off x="2614864" y="385010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sr-Latn-R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kvir za tekst 24"/>
          <p:cNvSpPr txBox="1"/>
          <p:nvPr/>
        </p:nvSpPr>
        <p:spPr>
          <a:xfrm>
            <a:off x="3777917" y="3392906"/>
            <a:ext cx="60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9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9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kvir za tekst 24"/>
          <p:cNvSpPr txBox="1"/>
          <p:nvPr/>
        </p:nvSpPr>
        <p:spPr>
          <a:xfrm>
            <a:off x="5510464" y="2157663"/>
            <a:ext cx="60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9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9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kvir za tekst 24"/>
          <p:cNvSpPr txBox="1"/>
          <p:nvPr/>
        </p:nvSpPr>
        <p:spPr>
          <a:xfrm>
            <a:off x="6713623" y="1387641"/>
            <a:ext cx="60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9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9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kvir za tekst 24"/>
          <p:cNvSpPr txBox="1"/>
          <p:nvPr/>
        </p:nvSpPr>
        <p:spPr>
          <a:xfrm>
            <a:off x="7178844" y="3200399"/>
            <a:ext cx="60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9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9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775284" y="3818021"/>
            <a:ext cx="1251284" cy="72189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042611" y="4347411"/>
            <a:ext cx="3400926" cy="1925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5727032" y="3288632"/>
            <a:ext cx="1732547" cy="10266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5759116" y="2502568"/>
            <a:ext cx="1203158" cy="78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kvir za tekst 24"/>
          <p:cNvSpPr txBox="1"/>
          <p:nvPr/>
        </p:nvSpPr>
        <p:spPr>
          <a:xfrm>
            <a:off x="858253" y="5221704"/>
            <a:ext cx="52698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Нацртана линија има </a:t>
            </a:r>
            <a:r>
              <a:rPr lang="sr-Latn-R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sr-Cyrl-R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дужи</a:t>
            </a:r>
            <a:r>
              <a:rPr lang="sr-Latn-R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kvir za tekst 24"/>
          <p:cNvSpPr txBox="1"/>
          <p:nvPr/>
        </p:nvSpPr>
        <p:spPr>
          <a:xfrm>
            <a:off x="834190" y="5710988"/>
            <a:ext cx="57591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су дужи: </a:t>
            </a:r>
            <a:r>
              <a:rPr lang="sr-Latn-R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AB, BC, CE </a:t>
            </a:r>
            <a:r>
              <a:rPr lang="sr-Cyrl-R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sr-Latn-R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endParaRPr lang="sr-Latn-R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907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466" y="227135"/>
            <a:ext cx="10921109" cy="2940800"/>
          </a:xfrm>
        </p:spPr>
        <p:txBody>
          <a:bodyPr/>
          <a:lstStyle/>
          <a:p>
            <a:pPr marL="0" indent="0">
              <a:buNone/>
            </a:pP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sr-Latn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Дате тачке споји линијама тако да и крајњу тачку спојиш са почетном па одговори:</a:t>
            </a:r>
            <a:endParaRPr lang="sr-Latn-R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</a:t>
            </a:r>
            <a:r>
              <a:rPr lang="sr-Latn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која је то линија</a:t>
            </a:r>
          </a:p>
          <a:p>
            <a:pPr marL="0" indent="0">
              <a:buNone/>
            </a:pP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</a:t>
            </a:r>
            <a:r>
              <a:rPr lang="sr-Latn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 колико дужи се састоји добијена линија</a:t>
            </a:r>
          </a:p>
          <a:p>
            <a:pPr marL="0" indent="0">
              <a:buNone/>
            </a:pP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</a:t>
            </a:r>
            <a:r>
              <a:rPr lang="sr-Latn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напиши имена добијених дужи</a:t>
            </a:r>
            <a:endParaRPr lang="bs-Latn-B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dirty="0"/>
          </a:p>
        </p:txBody>
      </p:sp>
      <p:sp>
        <p:nvSpPr>
          <p:cNvPr id="6" name="Okvir za tekst 24"/>
          <p:cNvSpPr txBox="1"/>
          <p:nvPr/>
        </p:nvSpPr>
        <p:spPr>
          <a:xfrm>
            <a:off x="2775286" y="3416967"/>
            <a:ext cx="6579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6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6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kvir za tekst 24"/>
          <p:cNvSpPr txBox="1"/>
          <p:nvPr/>
        </p:nvSpPr>
        <p:spPr>
          <a:xfrm>
            <a:off x="5189623" y="3023936"/>
            <a:ext cx="6579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6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6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kvir za tekst 24"/>
          <p:cNvSpPr txBox="1"/>
          <p:nvPr/>
        </p:nvSpPr>
        <p:spPr>
          <a:xfrm>
            <a:off x="3457075" y="4628147"/>
            <a:ext cx="6579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6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6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kvir za tekst 24"/>
          <p:cNvSpPr txBox="1"/>
          <p:nvPr/>
        </p:nvSpPr>
        <p:spPr>
          <a:xfrm>
            <a:off x="5093369" y="4531894"/>
            <a:ext cx="6579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6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6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2935705" y="3834063"/>
            <a:ext cx="2454442" cy="40105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293895" y="3834063"/>
            <a:ext cx="96252" cy="1524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641558" y="5358063"/>
            <a:ext cx="1636295" cy="9625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2935705" y="4235116"/>
            <a:ext cx="705853" cy="120315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kvir za tekst 24"/>
          <p:cNvSpPr txBox="1"/>
          <p:nvPr/>
        </p:nvSpPr>
        <p:spPr>
          <a:xfrm>
            <a:off x="4029624" y="1446845"/>
            <a:ext cx="5550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ИЗЛОМЉЕНА ЗАТВОРЕНА ЛИНИЈА</a:t>
            </a:r>
            <a:endParaRPr lang="sr-Latn-R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kvir za tekst 24"/>
          <p:cNvSpPr txBox="1"/>
          <p:nvPr/>
        </p:nvSpPr>
        <p:spPr>
          <a:xfrm>
            <a:off x="8550443" y="2043459"/>
            <a:ext cx="2165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 4  ДУЖИ</a:t>
            </a:r>
            <a:endParaRPr lang="sr-Latn-R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kvir za tekst 24"/>
          <p:cNvSpPr txBox="1"/>
          <p:nvPr/>
        </p:nvSpPr>
        <p:spPr>
          <a:xfrm>
            <a:off x="3400926" y="5438275"/>
            <a:ext cx="6898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1" name="Okvir za tekst 24"/>
          <p:cNvSpPr txBox="1"/>
          <p:nvPr/>
        </p:nvSpPr>
        <p:spPr>
          <a:xfrm>
            <a:off x="5293894" y="5117432"/>
            <a:ext cx="6898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sr-Latn-R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Okvir za tekst 24"/>
          <p:cNvSpPr txBox="1"/>
          <p:nvPr/>
        </p:nvSpPr>
        <p:spPr>
          <a:xfrm>
            <a:off x="2502568" y="3962401"/>
            <a:ext cx="6898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sr-Latn-R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Okvir za tekst 24"/>
          <p:cNvSpPr txBox="1"/>
          <p:nvPr/>
        </p:nvSpPr>
        <p:spPr>
          <a:xfrm>
            <a:off x="5454316" y="3497180"/>
            <a:ext cx="6898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sr-Latn-R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Okvir za tekst 24"/>
          <p:cNvSpPr txBox="1"/>
          <p:nvPr/>
        </p:nvSpPr>
        <p:spPr>
          <a:xfrm>
            <a:off x="6619279" y="2647711"/>
            <a:ext cx="1491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sr-Cyrl-R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ужи </a:t>
            </a:r>
            <a:r>
              <a:rPr lang="sr-Latn-R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r-Cyrl-R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М, </a:t>
            </a:r>
            <a:endParaRPr lang="sr-Latn-R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kvir za tekst 24"/>
          <p:cNvSpPr txBox="1"/>
          <p:nvPr/>
        </p:nvSpPr>
        <p:spPr>
          <a:xfrm>
            <a:off x="8022963" y="2668717"/>
            <a:ext cx="810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МТ,</a:t>
            </a:r>
            <a:endParaRPr lang="sr-Latn-R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Okvir za tekst 24"/>
          <p:cNvSpPr txBox="1"/>
          <p:nvPr/>
        </p:nvSpPr>
        <p:spPr>
          <a:xfrm>
            <a:off x="8733784" y="2675212"/>
            <a:ext cx="866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ТО,</a:t>
            </a:r>
            <a:endParaRPr lang="sr-Latn-R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Okvir za tekst 24"/>
          <p:cNvSpPr txBox="1"/>
          <p:nvPr/>
        </p:nvSpPr>
        <p:spPr>
          <a:xfrm>
            <a:off x="9414424" y="2675213"/>
            <a:ext cx="810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ОА</a:t>
            </a:r>
            <a:endParaRPr lang="sr-Latn-R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5" grpId="0"/>
      <p:bldP spid="26" grpId="0"/>
      <p:bldP spid="27" grpId="0"/>
      <p:bldP spid="29" grpId="0"/>
    </p:bldLst>
  </p:timing>
</p:sld>
</file>

<file path=ppt/theme/theme1.xml><?xml version="1.0" encoding="utf-8"?>
<a:theme xmlns:a="http://schemas.openxmlformats.org/drawingml/2006/main" name="Aspekt">
  <a:themeElements>
    <a:clrScheme name="Crvenonarandžasta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Aspek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437</TotalTime>
  <Words>394</Words>
  <Application>Microsoft Office PowerPoint</Application>
  <PresentationFormat>Custom</PresentationFormat>
  <Paragraphs>115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Aspekt</vt:lpstr>
      <vt:lpstr>Изломљенa линијa. Отворене и затворене изломљене линије</vt:lpstr>
      <vt:lpstr>Slide 2</vt:lpstr>
      <vt:lpstr>Slide 3</vt:lpstr>
      <vt:lpstr>Slide 4</vt:lpstr>
      <vt:lpstr>Slide 5</vt:lpstr>
      <vt:lpstr>1. Нацртај отворену изломљену линију са четири дужи!</vt:lpstr>
      <vt:lpstr>Slide 7</vt:lpstr>
      <vt:lpstr>3. Кроз дате тачке  нацртај отворену изломљену линију.      Колико дужи има нацртана линија?     Запиши те дужи!</vt:lpstr>
      <vt:lpstr>Slide 9</vt:lpstr>
      <vt:lpstr>ЗАДАТАК ЗА САМОСТАЛАН РАД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Изломљене линије</dc:title>
  <dc:creator>PC</dc:creator>
  <cp:lastModifiedBy>Laptop 002</cp:lastModifiedBy>
  <cp:revision>26</cp:revision>
  <dcterms:created xsi:type="dcterms:W3CDTF">2020-11-12T05:02:38Z</dcterms:created>
  <dcterms:modified xsi:type="dcterms:W3CDTF">2020-11-21T18:35:35Z</dcterms:modified>
</cp:coreProperties>
</file>