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63BC8-172B-44EE-A9D0-8772BBC9F437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55C9A-8121-468F-82FA-0375C9F8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3B4F-26A9-4056-BFE1-41998981810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538F-D87F-49A4-8FB6-F84A95FE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ну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1340768"/>
            <a:ext cx="590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7200" dirty="0" smtClean="0">
                <a:solidFill>
                  <a:schemeClr val="bg1"/>
                </a:solidFill>
              </a:rPr>
              <a:t>ПИСАЊЕ </a:t>
            </a:r>
            <a:r>
              <a:rPr lang="sr-Cyrl-RS" sz="7200" b="1" dirty="0">
                <a:solidFill>
                  <a:schemeClr val="bg1"/>
                </a:solidFill>
              </a:rPr>
              <a:t>„</a:t>
            </a:r>
            <a:r>
              <a:rPr lang="sr-Cyrl-BA" sz="7200" dirty="0" smtClean="0">
                <a:solidFill>
                  <a:schemeClr val="bg1"/>
                </a:solidFill>
              </a:rPr>
              <a:t>ИЈЕ” и </a:t>
            </a:r>
            <a:r>
              <a:rPr lang="sr-Cyrl-RS" sz="7200" b="1" dirty="0">
                <a:solidFill>
                  <a:schemeClr val="bg1"/>
                </a:solidFill>
              </a:rPr>
              <a:t>„</a:t>
            </a:r>
            <a:r>
              <a:rPr lang="sr-Cyrl-BA" sz="7200" dirty="0" smtClean="0">
                <a:solidFill>
                  <a:schemeClr val="bg1"/>
                </a:solidFill>
              </a:rPr>
              <a:t>ЈЕ” У РИЈЕЧИМА</a:t>
            </a:r>
            <a:r>
              <a:rPr lang="sr-Cyrl-BA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ну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гиј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265712"/>
            <a:ext cx="1684390" cy="2592288"/>
          </a:xfrm>
          <a:prstGeom prst="rect">
            <a:avLst/>
          </a:prstGeom>
        </p:spPr>
      </p:pic>
      <p:pic>
        <p:nvPicPr>
          <p:cNvPr id="7" name="Picture 6" descr="7faa31f6fd21bf28e6999a235726a3b4_preview_rev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121696"/>
            <a:ext cx="2736304" cy="2736304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1835696" y="0"/>
            <a:ext cx="2592288" cy="129614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Знаш </a:t>
            </a:r>
            <a:r>
              <a:rPr lang="sr-Cyrl-RS" sz="2000" dirty="0"/>
              <a:t>ли Ана којим језиком ми говоримо?</a:t>
            </a:r>
            <a:endParaRPr lang="en-US" sz="2000" dirty="0"/>
          </a:p>
          <a:p>
            <a:pPr algn="ctr"/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755576" y="1484784"/>
            <a:ext cx="2592288" cy="129614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/>
              <a:t>Гдје се још говори српски језик?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5796136" y="0"/>
            <a:ext cx="2592288" cy="129614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/>
              <a:t>Знам, српским језиком!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6767736" y="1412776"/>
            <a:ext cx="2376264" cy="1224136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/>
              <a:t>У Србији!</a:t>
            </a:r>
            <a:r>
              <a:rPr lang="sr-Cyrl-RS" sz="2000" dirty="0" smtClean="0"/>
              <a:t>!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1619672" y="2852936"/>
            <a:ext cx="3528392" cy="129614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/>
              <a:t>Каква је разлика између изговора у Републици Српској и Србији?</a:t>
            </a:r>
            <a:endParaRPr lang="en-US" sz="2000" dirty="0"/>
          </a:p>
        </p:txBody>
      </p:sp>
      <p:sp>
        <p:nvSpPr>
          <p:cNvPr id="14" name="Oval Callout 13"/>
          <p:cNvSpPr/>
          <p:nvPr/>
        </p:nvSpPr>
        <p:spPr>
          <a:xfrm>
            <a:off x="5292080" y="2852936"/>
            <a:ext cx="3995936" cy="1512168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000" dirty="0"/>
              <a:t>Разлика је у томе да је у Републици Српској изговор ијекавски, а у </a:t>
            </a:r>
            <a:r>
              <a:rPr lang="sr-Cyrl-RS" sz="2000" dirty="0" smtClean="0"/>
              <a:t> Србији </a:t>
            </a:r>
            <a:r>
              <a:rPr lang="sr-Cyrl-RS" sz="2000" dirty="0"/>
              <a:t>екавски.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ну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548680"/>
            <a:ext cx="34563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b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Деца </a:t>
            </a:r>
            <a:r>
              <a:rPr lang="sr-Cyrl-RS" sz="2400" b="1" dirty="0" smtClean="0">
                <a:solidFill>
                  <a:schemeClr val="bg1"/>
                </a:solidFill>
              </a:rPr>
              <a:t> могу да  </a:t>
            </a:r>
            <a:r>
              <a:rPr lang="sr-Cyrl-RS" sz="2400" b="1" dirty="0" smtClean="0">
                <a:solidFill>
                  <a:schemeClr val="bg1"/>
                </a:solidFill>
              </a:rPr>
              <a:t>полете,</a:t>
            </a: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треба само да се </a:t>
            </a:r>
            <a:r>
              <a:rPr lang="sr-Cyrl-RS" sz="2400" b="1" dirty="0" smtClean="0">
                <a:solidFill>
                  <a:schemeClr val="bg1"/>
                </a:solidFill>
              </a:rPr>
              <a:t>сете,</a:t>
            </a: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треба само да </a:t>
            </a:r>
            <a:r>
              <a:rPr lang="sr-Cyrl-RS" sz="2400" b="1" dirty="0" smtClean="0">
                <a:solidFill>
                  <a:schemeClr val="bg1"/>
                </a:solidFill>
              </a:rPr>
              <a:t>пожеле,</a:t>
            </a: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да </a:t>
            </a:r>
            <a:r>
              <a:rPr lang="sr-Cyrl-RS" sz="2400" b="1" dirty="0" smtClean="0">
                <a:solidFill>
                  <a:schemeClr val="bg1"/>
                </a:solidFill>
              </a:rPr>
              <a:t>замахну, </a:t>
            </a:r>
            <a:r>
              <a:rPr lang="sr-Cyrl-RS" sz="2400" b="1" dirty="0">
                <a:solidFill>
                  <a:schemeClr val="bg1"/>
                </a:solidFill>
              </a:rPr>
              <a:t>да се вину</a:t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као </a:t>
            </a:r>
            <a:r>
              <a:rPr lang="sr-Cyrl-RS" sz="2400" b="1" dirty="0" smtClean="0">
                <a:solidFill>
                  <a:schemeClr val="bg1"/>
                </a:solidFill>
              </a:rPr>
              <a:t>птице, нежне, беле,</a:t>
            </a: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ка звездама у </a:t>
            </a:r>
            <a:r>
              <a:rPr lang="sr-Cyrl-RS" sz="2400" b="1" dirty="0" smtClean="0">
                <a:solidFill>
                  <a:schemeClr val="bg1"/>
                </a:solidFill>
              </a:rPr>
              <a:t>висину.</a:t>
            </a: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Да </a:t>
            </a:r>
            <a:r>
              <a:rPr lang="sr-Cyrl-RS" sz="2400" b="1" dirty="0" smtClean="0">
                <a:solidFill>
                  <a:schemeClr val="bg1"/>
                </a:solidFill>
              </a:rPr>
              <a:t>замисле,</a:t>
            </a:r>
            <a:r>
              <a:rPr lang="sr-Cyrl-RS" sz="2400" b="1" dirty="0">
                <a:solidFill>
                  <a:schemeClr val="bg1"/>
                </a:solidFill>
              </a:rPr>
              <a:t/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да се сете</a:t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куда желе</a:t>
            </a:r>
            <a:br>
              <a:rPr lang="sr-Cyrl-RS" sz="2400" b="1" dirty="0">
                <a:solidFill>
                  <a:schemeClr val="bg1"/>
                </a:solidFill>
              </a:rPr>
            </a:br>
            <a:r>
              <a:rPr lang="sr-Cyrl-RS" sz="2400" b="1" dirty="0">
                <a:solidFill>
                  <a:schemeClr val="bg1"/>
                </a:solidFill>
              </a:rPr>
              <a:t>да </a:t>
            </a:r>
            <a:r>
              <a:rPr lang="sr-Cyrl-RS" sz="2400" b="1" dirty="0" smtClean="0">
                <a:solidFill>
                  <a:schemeClr val="bg1"/>
                </a:solidFill>
              </a:rPr>
              <a:t>полете.</a:t>
            </a:r>
            <a:r>
              <a:rPr lang="sr-Cyrl-RS" b="1" dirty="0"/>
              <a:t/>
            </a:r>
            <a:br>
              <a:rPr lang="sr-Cyrl-RS" b="1" dirty="0"/>
            </a:br>
            <a:r>
              <a:rPr lang="sr-Cyrl-RS" b="1" dirty="0"/>
              <a:t/>
            </a:r>
            <a:br>
              <a:rPr lang="sr-Cyrl-RS" b="1" dirty="0"/>
            </a:br>
            <a:endParaRPr lang="en-US" dirty="0"/>
          </a:p>
          <a:p>
            <a:r>
              <a:rPr lang="sr-Cyrl-RS" b="1" dirty="0"/>
              <a:t>                                                  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340768"/>
            <a:ext cx="3672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</a:rPr>
              <a:t>Деца могу преко неба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на крилима лепих жеља,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одлучити само треба,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сетити се пријатеља,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осетити радост шта је,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радост деци крила даје.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/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Да замисле,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да се сете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куда желе</a:t>
            </a:r>
            <a:br>
              <a:rPr lang="sr-Cyrl-RS" sz="24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да полете.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886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1"/>
                </a:solidFill>
              </a:rPr>
              <a:t>Деца могу да полете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1712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</a:rPr>
              <a:t>Љубивоје Ршумовић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1691680" y="1340768"/>
            <a:ext cx="864096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3995936" y="1700808"/>
            <a:ext cx="792088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3059832" y="2780928"/>
            <a:ext cx="1008112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4067944" y="2780928"/>
            <a:ext cx="792088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2123728" y="3140968"/>
            <a:ext cx="1440160" cy="432048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3275856" y="4293096"/>
            <a:ext cx="720080" cy="288032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5508104" y="1412776"/>
            <a:ext cx="864096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7020272" y="1772816"/>
            <a:ext cx="936104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5652120" y="2492896"/>
            <a:ext cx="1008112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5580112" y="2852936"/>
            <a:ext cx="1224136" cy="432048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6372200" y="3284984"/>
            <a:ext cx="864096" cy="360040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7164288" y="4365104"/>
            <a:ext cx="792088" cy="288032"/>
          </a:xfrm>
          <a:prstGeom prst="arc">
            <a:avLst>
              <a:gd name="adj1" fmla="val 16200000"/>
              <a:gd name="adj2" fmla="val 1582755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ну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476672"/>
            <a:ext cx="7524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1. Сљедеће ријечи написане екавицом напиши правилно ијекавицом: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70080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девојчица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923928" y="184482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88024" y="162880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дјевојчица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227687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увек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59832" y="242088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3928" y="22768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увијек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299695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хтети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131840" y="314096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23928" y="299695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хтјети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378904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стрела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419872" y="393305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83968" y="371703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стријела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5" grpId="0" animBg="1"/>
      <p:bldP spid="16" grpId="0"/>
      <p:bldP spid="17" grpId="0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ну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40466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ЗАДАТАК ЗА САМОСТАЛАН РАД: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1988840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У уџбенику ,,Српски језик и језичка култура” на страни 73 урадите 2. задатак.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9</cp:revision>
  <dcterms:created xsi:type="dcterms:W3CDTF">2020-11-12T20:00:35Z</dcterms:created>
  <dcterms:modified xsi:type="dcterms:W3CDTF">2020-11-17T16:56:59Z</dcterms:modified>
</cp:coreProperties>
</file>