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r>
              <a:rPr lang="sr-Latn-BA" sz="4400" b="1" dirty="0">
                <a:solidFill>
                  <a:schemeClr val="tx1"/>
                </a:solidFill>
              </a:rPr>
              <a:t>7</a:t>
            </a:r>
            <a:r>
              <a:rPr lang="sr-Latn-RS" sz="4400" b="1" dirty="0" smtClean="0">
                <a:solidFill>
                  <a:schemeClr val="tx1"/>
                </a:solidFill>
              </a:rPr>
              <a:t>.</a:t>
            </a:r>
            <a:r>
              <a:rPr lang="sr-Cyrl-RS" sz="4400" b="1" dirty="0" smtClean="0">
                <a:solidFill>
                  <a:schemeClr val="tx1"/>
                </a:solidFill>
              </a:rPr>
              <a:t> </a:t>
            </a:r>
            <a:r>
              <a:rPr lang="sr-Cyrl-CS" sz="4400" b="1" dirty="0" smtClean="0">
                <a:solidFill>
                  <a:schemeClr val="tx1"/>
                </a:solidFill>
              </a:rPr>
              <a:t>р</a:t>
            </a:r>
            <a:r>
              <a:rPr lang="sr-Cyrl-RS" sz="4400" b="1" dirty="0" smtClean="0">
                <a:solidFill>
                  <a:schemeClr val="tx1"/>
                </a:solidFill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СЕОБЕ СРБА У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ВИЈЕКУ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64920"/>
            <a:ext cx="6096000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5562600"/>
            <a:ext cx="5186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2800" b="1" dirty="0"/>
              <a:t>ПАЈА ЈОВАНОВИЋ – СЕОБА СРБА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163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СЕОБЕ СРБА У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ВИЈЕКУ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marL="0" indent="0">
              <a:buNone/>
            </a:pPr>
            <a:r>
              <a:rPr lang="bs-Cyrl-BA" i="1" dirty="0" smtClean="0"/>
              <a:t>* Задаци:</a:t>
            </a:r>
          </a:p>
          <a:p>
            <a:pPr>
              <a:buFontTx/>
              <a:buChar char="-"/>
            </a:pPr>
            <a:r>
              <a:rPr lang="bs-Cyrl-BA" dirty="0" smtClean="0"/>
              <a:t>Направи </a:t>
            </a:r>
            <a:r>
              <a:rPr lang="bs-Cyrl-BA" dirty="0" smtClean="0"/>
              <a:t>забиљешке у </a:t>
            </a:r>
            <a:r>
              <a:rPr lang="bs-Cyrl-BA" dirty="0" smtClean="0"/>
              <a:t>свој</a:t>
            </a:r>
            <a:r>
              <a:rPr lang="en-US" dirty="0" err="1" smtClean="0"/>
              <a:t>oj</a:t>
            </a:r>
            <a:r>
              <a:rPr lang="bs-Cyrl-BA" dirty="0" smtClean="0"/>
              <a:t> свес</a:t>
            </a:r>
            <a:r>
              <a:rPr lang="sr-Cyrl-RS" smtClean="0"/>
              <a:t>ци</a:t>
            </a:r>
            <a:endParaRPr lang="bs-Cyrl-BA" dirty="0" smtClean="0"/>
          </a:p>
          <a:p>
            <a:pPr>
              <a:buFontTx/>
              <a:buChar char="-"/>
            </a:pPr>
            <a:r>
              <a:rPr lang="bs-Cyrl-BA" dirty="0" smtClean="0"/>
              <a:t>Одговорити на питања на страни 225</a:t>
            </a:r>
          </a:p>
          <a:p>
            <a:pPr>
              <a:buFontTx/>
              <a:buChar char="-"/>
            </a:pPr>
            <a:r>
              <a:rPr lang="bs-Cyrl-BA" b="1" dirty="0" smtClean="0"/>
              <a:t>За оне који желе више</a:t>
            </a:r>
            <a:r>
              <a:rPr lang="bs-Cyrl-BA" dirty="0" smtClean="0"/>
              <a:t>: Истражите о цркви светог Николе у Сланкамену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229600" cy="1143000"/>
          </a:xfrm>
        </p:spPr>
        <p:txBody>
          <a:bodyPr/>
          <a:lstStyle/>
          <a:p>
            <a:r>
              <a:rPr lang="bs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СЕОБЕ СРБА У </a:t>
            </a:r>
            <a:r>
              <a:rPr lang="sr-Latn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bs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sr-Latn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bs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ВИЈЕКУ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67200"/>
            <a:ext cx="7924800" cy="4525963"/>
          </a:xfrm>
        </p:spPr>
        <p:txBody>
          <a:bodyPr/>
          <a:lstStyle/>
          <a:p>
            <a:pPr marL="0" indent="0">
              <a:buNone/>
            </a:pPr>
            <a:r>
              <a:rPr lang="bs-Cyrl-BA" i="1" dirty="0" smtClean="0"/>
              <a:t>* Уџбеник страна </a:t>
            </a:r>
            <a:r>
              <a:rPr lang="bs-Cyrl-BA" dirty="0" smtClean="0"/>
              <a:t>222- 225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4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153400" cy="4525963"/>
          </a:xfrm>
        </p:spPr>
        <p:txBody>
          <a:bodyPr/>
          <a:lstStyle/>
          <a:p>
            <a:pPr marL="0" indent="0">
              <a:buNone/>
            </a:pPr>
            <a:r>
              <a:rPr lang="bs-Cyrl-BA" dirty="0" smtClean="0"/>
              <a:t>* </a:t>
            </a:r>
            <a:r>
              <a:rPr lang="bs-Cyrl-BA" b="1" dirty="0" smtClean="0"/>
              <a:t>Сеобе</a:t>
            </a:r>
          </a:p>
          <a:p>
            <a:pPr>
              <a:buFontTx/>
              <a:buChar char="-"/>
            </a:pPr>
            <a:r>
              <a:rPr lang="bs-Cyrl-BA" sz="2800" dirty="0" smtClean="0"/>
              <a:t>Турска освајања узрокавала сеобе становништва</a:t>
            </a:r>
          </a:p>
          <a:p>
            <a:pPr>
              <a:buFontTx/>
              <a:buChar char="-"/>
            </a:pPr>
            <a:r>
              <a:rPr lang="bs-Cyrl-BA" sz="2800" dirty="0" smtClean="0"/>
              <a:t>Већи дио српског становништва помјерао се према сјеверу</a:t>
            </a:r>
          </a:p>
          <a:p>
            <a:pPr>
              <a:buFontTx/>
              <a:buChar char="-"/>
            </a:pPr>
            <a:r>
              <a:rPr lang="bs-Cyrl-BA" sz="2800" dirty="0" smtClean="0"/>
              <a:t>Срби прелазили Саву и Дунав, насељавали </a:t>
            </a:r>
            <a:r>
              <a:rPr lang="bs-Cyrl-BA" sz="2800" dirty="0"/>
              <a:t>крајеве јужне </a:t>
            </a:r>
            <a:r>
              <a:rPr lang="bs-Cyrl-BA" sz="2800" dirty="0" smtClean="0"/>
              <a:t>Угарске</a:t>
            </a:r>
          </a:p>
          <a:p>
            <a:pPr>
              <a:buFontTx/>
              <a:buChar char="-"/>
            </a:pPr>
            <a:r>
              <a:rPr lang="bs-Cyrl-BA" sz="2800" dirty="0" smtClean="0"/>
              <a:t>Послије пада деспотовине број досељених Срба се увећао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СЕОБЕ СРБА У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ВИЈЕКУ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5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СЕОБЕ СРБА У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ВИЈЕКУ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17638"/>
            <a:ext cx="7772400" cy="47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9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СЕОБЕ СРБА У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ВИЈЕКУ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525963"/>
          </a:xfrm>
        </p:spPr>
        <p:txBody>
          <a:bodyPr/>
          <a:lstStyle/>
          <a:p>
            <a:pPr marL="0" indent="0">
              <a:buNone/>
            </a:pPr>
            <a:r>
              <a:rPr lang="bs-Cyrl-BA" b="1" dirty="0" smtClean="0"/>
              <a:t>* Живи бедем</a:t>
            </a:r>
          </a:p>
          <a:p>
            <a:pPr>
              <a:buFontTx/>
              <a:buChar char="-"/>
            </a:pPr>
            <a:r>
              <a:rPr lang="bs-Cyrl-BA" sz="2800" dirty="0" smtClean="0"/>
              <a:t>Угарски владари подстицали сеобе Срба</a:t>
            </a:r>
          </a:p>
          <a:p>
            <a:pPr>
              <a:buFontTx/>
              <a:buChar char="-"/>
            </a:pPr>
            <a:r>
              <a:rPr lang="bs-Cyrl-BA" sz="2800" dirty="0" smtClean="0"/>
              <a:t>Срби нова војска која чува Угарску од напада Турака</a:t>
            </a:r>
          </a:p>
          <a:p>
            <a:pPr>
              <a:buFontTx/>
              <a:buChar char="-"/>
            </a:pPr>
            <a:r>
              <a:rPr lang="bs-Cyrl-BA" sz="2800" dirty="0" smtClean="0"/>
              <a:t>Представљали живи бедем</a:t>
            </a:r>
          </a:p>
          <a:p>
            <a:pPr>
              <a:buFontTx/>
              <a:buChar char="-"/>
            </a:pPr>
            <a:r>
              <a:rPr lang="bs-Cyrl-BA" sz="2800" dirty="0" smtClean="0"/>
              <a:t>Шајке- ратни бродови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032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СЕОБЕ СРБА У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ВИЈЕКУ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30606" y="5480302"/>
            <a:ext cx="3558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2800" b="1" dirty="0" smtClean="0"/>
              <a:t>ШАЈКА </a:t>
            </a:r>
            <a:r>
              <a:rPr lang="bs-Cyrl-BA" sz="2800" b="1" dirty="0"/>
              <a:t>– РАТНИ </a:t>
            </a:r>
            <a:r>
              <a:rPr lang="bs-Cyrl-BA" sz="2800" b="1" dirty="0" smtClean="0"/>
              <a:t>БРОД</a:t>
            </a:r>
            <a:endParaRPr lang="en-US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696200" cy="43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4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СЕОБЕ СРБА У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ВИЈЕКУ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525963"/>
          </a:xfrm>
        </p:spPr>
        <p:txBody>
          <a:bodyPr/>
          <a:lstStyle/>
          <a:p>
            <a:pPr marL="0" indent="0">
              <a:buNone/>
            </a:pPr>
            <a:r>
              <a:rPr lang="bs-Cyrl-BA" b="1" dirty="0" smtClean="0"/>
              <a:t>*Српски деспоти</a:t>
            </a:r>
          </a:p>
          <a:p>
            <a:pPr>
              <a:buFontTx/>
              <a:buChar char="-"/>
            </a:pPr>
            <a:r>
              <a:rPr lang="bs-Cyrl-BA" sz="2800" dirty="0" smtClean="0"/>
              <a:t>Српска властела уживала углед у јужној Угарској</a:t>
            </a:r>
          </a:p>
          <a:p>
            <a:pPr>
              <a:buFontTx/>
              <a:buChar char="-"/>
            </a:pPr>
            <a:r>
              <a:rPr lang="bs-Cyrl-BA" sz="2800" dirty="0" smtClean="0"/>
              <a:t>Јакшићи, Милош Белмужевић- добили велике посједе</a:t>
            </a:r>
          </a:p>
          <a:p>
            <a:pPr>
              <a:buFontTx/>
              <a:buChar char="-"/>
            </a:pPr>
            <a:r>
              <a:rPr lang="bs-Cyrl-BA" sz="2800" dirty="0" smtClean="0"/>
              <a:t>Деспотску титулу и посједе добио Вук Гргуревић</a:t>
            </a:r>
          </a:p>
          <a:p>
            <a:pPr>
              <a:buFontTx/>
              <a:buChar char="-"/>
            </a:pPr>
            <a:r>
              <a:rPr lang="bs-Cyrl-BA" sz="2800" dirty="0" smtClean="0"/>
              <a:t>Титулу му додјелио краљ Матија Корвин</a:t>
            </a:r>
          </a:p>
          <a:p>
            <a:pPr marL="0" indent="0">
              <a:buNone/>
            </a:pPr>
            <a:r>
              <a:rPr lang="bs-Cyrl-BA" sz="2800" dirty="0" smtClean="0"/>
              <a:t>(1458- 1490)</a:t>
            </a:r>
          </a:p>
          <a:p>
            <a:pPr marL="0" indent="0">
              <a:buNone/>
            </a:pPr>
            <a:r>
              <a:rPr lang="bs-Cyrl-BA" sz="2800" dirty="0" smtClean="0"/>
              <a:t>- Деспотска титула се додјељивала до 1537. године</a:t>
            </a:r>
          </a:p>
        </p:txBody>
      </p:sp>
    </p:spTree>
    <p:extLst>
      <p:ext uri="{BB962C8B-B14F-4D97-AF65-F5344CB8AC3E}">
        <p14:creationId xmlns:p14="http://schemas.microsoft.com/office/powerpoint/2010/main" xmlns="" val="33075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СЕОБЕ СРБА У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ВИЈЕКУ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7051" y="1143001"/>
            <a:ext cx="6809898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9008" y="5638800"/>
            <a:ext cx="3125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2800" b="1" dirty="0"/>
              <a:t>ЗМАЈ ОГЊЕНИ ВУК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493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СЕОБЕ СРБА У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ВИЈЕКУ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5257800"/>
          </a:xfrm>
        </p:spPr>
        <p:txBody>
          <a:bodyPr>
            <a:normAutofit lnSpcReduction="10000"/>
          </a:bodyPr>
          <a:lstStyle/>
          <a:p>
            <a:r>
              <a:rPr lang="bs-Cyrl-BA" b="1" dirty="0" smtClean="0"/>
              <a:t>Опште посљедице турских освајања</a:t>
            </a:r>
          </a:p>
          <a:p>
            <a:pPr>
              <a:buFontTx/>
              <a:buChar char="-"/>
            </a:pPr>
            <a:r>
              <a:rPr lang="bs-Cyrl-BA" sz="2800" dirty="0" smtClean="0"/>
              <a:t>1521. године пад Београда</a:t>
            </a:r>
          </a:p>
          <a:p>
            <a:pPr>
              <a:buFontTx/>
              <a:buChar char="-"/>
            </a:pPr>
            <a:r>
              <a:rPr lang="bs-Cyrl-BA" sz="2800" dirty="0" smtClean="0"/>
              <a:t>1526. година Мохачка битка</a:t>
            </a:r>
          </a:p>
          <a:p>
            <a:pPr>
              <a:buFontTx/>
              <a:buChar char="-"/>
            </a:pPr>
            <a:r>
              <a:rPr lang="bs-Cyrl-BA" sz="2800" dirty="0" smtClean="0"/>
              <a:t>Златни кључ Европе</a:t>
            </a:r>
          </a:p>
          <a:p>
            <a:pPr>
              <a:buFontTx/>
              <a:buChar char="-"/>
            </a:pPr>
            <a:r>
              <a:rPr lang="bs-Cyrl-BA" sz="2800" dirty="0" smtClean="0"/>
              <a:t>Наше земље губиле су самосталност</a:t>
            </a:r>
          </a:p>
          <a:p>
            <a:pPr>
              <a:buFontTx/>
              <a:buChar char="-"/>
            </a:pPr>
            <a:r>
              <a:rPr lang="bs-Cyrl-BA" sz="2800" dirty="0" smtClean="0"/>
              <a:t>Европа јача открићем новог свијета</a:t>
            </a:r>
          </a:p>
          <a:p>
            <a:pPr>
              <a:buFontTx/>
              <a:buChar char="-"/>
            </a:pPr>
            <a:r>
              <a:rPr lang="bs-Cyrl-BA" sz="2800" dirty="0" smtClean="0"/>
              <a:t>Велика помјерања становништва, посљедица турског освајања</a:t>
            </a:r>
          </a:p>
          <a:p>
            <a:pPr>
              <a:buFontTx/>
              <a:buChar char="-"/>
            </a:pPr>
            <a:r>
              <a:rPr lang="bs-Cyrl-BA" sz="2800" dirty="0" smtClean="0"/>
              <a:t>Турски феудални поредак гуши хришћане</a:t>
            </a:r>
          </a:p>
          <a:p>
            <a:pPr>
              <a:buFontTx/>
              <a:buChar char="-"/>
            </a:pPr>
            <a:r>
              <a:rPr lang="bs-Cyrl-BA" sz="2800" dirty="0" smtClean="0"/>
              <a:t>Дио становништа прелази на ислам, вјеру освајача</a:t>
            </a:r>
            <a:endParaRPr lang="sr-Latn-BA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345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268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СЕОБЕ СРБА У XV И XVI ВИЈЕКУ</vt:lpstr>
      <vt:lpstr>СЕОБЕ СРБА У XV И XVI ВИЈЕКУ</vt:lpstr>
      <vt:lpstr>СЕОБЕ СРБА У XV И XVI ВИЈЕКУ</vt:lpstr>
      <vt:lpstr>СЕОБЕ СРБА У XV И XVI ВИЈЕКУ</vt:lpstr>
      <vt:lpstr>СЕОБЕ СРБА У XV И XVI ВИЈЕКУ</vt:lpstr>
      <vt:lpstr>СЕОБЕ СРБА У XV И XVI ВИЈЕКУ</vt:lpstr>
      <vt:lpstr>СЕОБЕ СРБА У XV И XVI ВИЈЕКУ</vt:lpstr>
      <vt:lpstr>СЕОБЕ СРБА У XV И XVI ВИЈЕКУ</vt:lpstr>
      <vt:lpstr>СЕОБЕ СРБА У XV И XVI ВИЈЕКУ</vt:lpstr>
      <vt:lpstr>СЕОБЕ СРБА У XV И XVI ВИЈЕКУ</vt:lpstr>
    </vt:vector>
  </TitlesOfParts>
  <Company>Republicki pedagoski zavod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Milija Marjanovic</cp:lastModifiedBy>
  <cp:revision>95</cp:revision>
  <dcterms:created xsi:type="dcterms:W3CDTF">2017-07-14T07:47:05Z</dcterms:created>
  <dcterms:modified xsi:type="dcterms:W3CDTF">2020-05-25T07:09:18Z</dcterms:modified>
</cp:coreProperties>
</file>