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73" r:id="rId3"/>
    <p:sldId id="267" r:id="rId4"/>
    <p:sldId id="268" r:id="rId5"/>
    <p:sldId id="269" r:id="rId6"/>
    <p:sldId id="270" r:id="rId7"/>
    <p:sldId id="271" r:id="rId8"/>
    <p:sldId id="27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11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5" d="100"/>
          <a:sy n="85" d="100"/>
        </p:scale>
        <p:origin x="-77" y="-5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75AE4A-41C5-4C17-9B72-920AFAD4C9CA}" type="datetimeFigureOut">
              <a:rPr lang="en-US" smtClean="0"/>
              <a:pPr/>
              <a:t>5/19/2020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F2C97D-214D-4687-8488-8D603BF65BA6}" type="slidenum">
              <a:rPr lang="en-US" smtClean="0"/>
              <a:pPr/>
              <a:t>‹#›</a:t>
            </a:fld>
            <a:endParaRPr lang="en-US"/>
          </a:p>
        </p:txBody>
      </p:sp>
    </p:spTree>
    <p:extLst>
      <p:ext uri="{BB962C8B-B14F-4D97-AF65-F5344CB8AC3E}">
        <p14:creationId xmlns:p14="http://schemas.microsoft.com/office/powerpoint/2010/main" val="224270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F2C97D-214D-4687-8488-8D603BF65B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F2C97D-214D-4687-8488-8D603BF65BA6}" type="slidenum">
              <a:rPr lang="en-US" smtClean="0"/>
              <a:pPr/>
              <a:t>2</a:t>
            </a:fld>
            <a:endParaRPr lang="en-US"/>
          </a:p>
        </p:txBody>
      </p:sp>
    </p:spTree>
    <p:extLst>
      <p:ext uri="{BB962C8B-B14F-4D97-AF65-F5344CB8AC3E}">
        <p14:creationId xmlns:p14="http://schemas.microsoft.com/office/powerpoint/2010/main" val="24338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2C4282F6-BFB6-40F4-A333-90CD633AD827}" type="datetimeFigureOut">
              <a:rPr lang="en-US" smtClean="0"/>
              <a:pPr/>
              <a:t>5/19/2020</a:t>
            </a:fld>
            <a:endParaRPr lang="en-US"/>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US"/>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8AE55461-E2EA-4546-BED4-62DE9C7BFDE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4282F6-BFB6-40F4-A333-90CD633AD827}"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5461-E2EA-4546-BED4-62DE9C7BFD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4282F6-BFB6-40F4-A333-90CD633AD827}"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E55461-E2EA-4546-BED4-62DE9C7BFDE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C4282F6-BFB6-40F4-A333-90CD633AD827}" type="datetimeFigureOut">
              <a:rPr lang="en-US" smtClean="0"/>
              <a:pPr/>
              <a:t>5/19/2020</a:t>
            </a:fld>
            <a:endParaRPr lang="en-US"/>
          </a:p>
        </p:txBody>
      </p:sp>
      <p:sp>
        <p:nvSpPr>
          <p:cNvPr id="9" name="Slide Number Placeholder 8"/>
          <p:cNvSpPr>
            <a:spLocks noGrp="1"/>
          </p:cNvSpPr>
          <p:nvPr>
            <p:ph type="sldNum" sz="quarter" idx="15"/>
          </p:nvPr>
        </p:nvSpPr>
        <p:spPr/>
        <p:txBody>
          <a:bodyPr rtlCol="0"/>
          <a:lstStyle/>
          <a:p>
            <a:fld id="{8AE55461-E2EA-4546-BED4-62DE9C7BFDE8}"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2C4282F6-BFB6-40F4-A333-90CD633AD827}" type="datetimeFigureOut">
              <a:rPr lang="en-US" smtClean="0"/>
              <a:pPr/>
              <a:t>5/19/2020</a:t>
            </a:fld>
            <a:endParaRPr lang="en-US"/>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US"/>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6" name="Slide Number Placeholder 5"/>
          <p:cNvSpPr>
            <a:spLocks noGrp="1"/>
          </p:cNvSpPr>
          <p:nvPr>
            <p:ph type="sldNum" sz="quarter" idx="12"/>
          </p:nvPr>
        </p:nvSpPr>
        <p:spPr bwMode="auto">
          <a:xfrm>
            <a:off x="1787488" y="4928702"/>
            <a:ext cx="812800" cy="517524"/>
          </a:xfrm>
        </p:spPr>
        <p:txBody>
          <a:bodyPr/>
          <a:lstStyle/>
          <a:p>
            <a:fld id="{8AE55461-E2EA-4546-BED4-62DE9C7BFDE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4282F6-BFB6-40F4-A333-90CD633AD827}"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E55461-E2EA-4546-BED4-62DE9C7BFDE8}" type="slidenum">
              <a:rPr lang="en-US" smtClean="0"/>
              <a:pPr/>
              <a:t>‹#›</a:t>
            </a:fld>
            <a:endParaRPr lang="en-US"/>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C4282F6-BFB6-40F4-A333-90CD633AD827}"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E55461-E2EA-4546-BED4-62DE9C7BFDE8}" type="slidenum">
              <a:rPr lang="en-US" smtClean="0"/>
              <a:pPr/>
              <a:t>‹#›</a:t>
            </a:fld>
            <a:endParaRPr lang="en-US"/>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C4282F6-BFB6-40F4-A333-90CD633AD827}" type="datetimeFigureOut">
              <a:rPr lang="en-US" smtClean="0"/>
              <a:pPr/>
              <a:t>5/19/2020</a:t>
            </a:fld>
            <a:endParaRPr lang="en-US"/>
          </a:p>
        </p:txBody>
      </p:sp>
      <p:sp>
        <p:nvSpPr>
          <p:cNvPr id="7" name="Slide Number Placeholder 6"/>
          <p:cNvSpPr>
            <a:spLocks noGrp="1"/>
          </p:cNvSpPr>
          <p:nvPr>
            <p:ph type="sldNum" sz="quarter" idx="11"/>
          </p:nvPr>
        </p:nvSpPr>
        <p:spPr/>
        <p:txBody>
          <a:bodyPr rtlCol="0"/>
          <a:lstStyle/>
          <a:p>
            <a:fld id="{8AE55461-E2EA-4546-BED4-62DE9C7BFDE8}"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282F6-BFB6-40F4-A333-90CD633AD827}"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E55461-E2EA-4546-BED4-62DE9C7BFD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C4282F6-BFB6-40F4-A333-90CD633AD827}" type="datetimeFigureOut">
              <a:rPr lang="en-US" smtClean="0"/>
              <a:pPr/>
              <a:t>5/19/2020</a:t>
            </a:fld>
            <a:endParaRPr lang="en-US"/>
          </a:p>
        </p:txBody>
      </p:sp>
      <p:sp>
        <p:nvSpPr>
          <p:cNvPr id="22" name="Slide Number Placeholder 21"/>
          <p:cNvSpPr>
            <a:spLocks noGrp="1"/>
          </p:cNvSpPr>
          <p:nvPr>
            <p:ph type="sldNum" sz="quarter" idx="15"/>
          </p:nvPr>
        </p:nvSpPr>
        <p:spPr/>
        <p:txBody>
          <a:bodyPr rtlCol="0"/>
          <a:lstStyle/>
          <a:p>
            <a:fld id="{8AE55461-E2EA-4546-BED4-62DE9C7BFDE8}"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17" name="Date Placeholder 16"/>
          <p:cNvSpPr>
            <a:spLocks noGrp="1"/>
          </p:cNvSpPr>
          <p:nvPr>
            <p:ph type="dt" sz="half" idx="10"/>
          </p:nvPr>
        </p:nvSpPr>
        <p:spPr/>
        <p:txBody>
          <a:bodyPr rtlCol="0"/>
          <a:lstStyle/>
          <a:p>
            <a:fld id="{2C4282F6-BFB6-40F4-A333-90CD633AD827}" type="datetimeFigureOut">
              <a:rPr lang="en-US" smtClean="0"/>
              <a:pPr/>
              <a:t>5/19/2020</a:t>
            </a:fld>
            <a:endParaRPr lang="en-US"/>
          </a:p>
        </p:txBody>
      </p:sp>
      <p:sp>
        <p:nvSpPr>
          <p:cNvPr id="18" name="Slide Number Placeholder 17"/>
          <p:cNvSpPr>
            <a:spLocks noGrp="1"/>
          </p:cNvSpPr>
          <p:nvPr>
            <p:ph type="sldNum" sz="quarter" idx="11"/>
          </p:nvPr>
        </p:nvSpPr>
        <p:spPr/>
        <p:txBody>
          <a:bodyPr rtlCol="0"/>
          <a:lstStyle/>
          <a:p>
            <a:fld id="{8AE55461-E2EA-4546-BED4-62DE9C7BFDE8}"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2C4282F6-BFB6-40F4-A333-90CD633AD827}" type="datetimeFigureOut">
              <a:rPr lang="en-US" smtClean="0"/>
              <a:pPr/>
              <a:t>5/19/2020</a:t>
            </a:fld>
            <a:endParaRPr lang="en-US"/>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8AE55461-E2EA-4546-BED4-62DE9C7BFDE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3575720" y="1916832"/>
            <a:ext cx="6172200" cy="792088"/>
          </a:xfrm>
        </p:spPr>
        <p:txBody>
          <a:bodyPr>
            <a:normAutofit/>
          </a:bodyPr>
          <a:lstStyle/>
          <a:p>
            <a:pPr algn="ctr"/>
            <a:r>
              <a:rPr lang="sr-Cyrl-RS" sz="3200" dirty="0">
                <a:solidFill>
                  <a:schemeClr val="accent2">
                    <a:lumMod val="75000"/>
                  </a:schemeClr>
                </a:solidFill>
                <a:latin typeface="Times New Roman" pitchFamily="18" charset="0"/>
                <a:cs typeface="Times New Roman" pitchFamily="18" charset="0"/>
              </a:rPr>
              <a:t>Посљедичне реченице</a:t>
            </a:r>
            <a:endParaRPr lang="en-US" sz="3200"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xfrm>
            <a:off x="3810000" y="476672"/>
            <a:ext cx="6172200" cy="720080"/>
          </a:xfrm>
        </p:spPr>
        <p:txBody>
          <a:bodyPr>
            <a:normAutofit/>
          </a:bodyPr>
          <a:lstStyle/>
          <a:p>
            <a:pPr algn="ctr"/>
            <a:r>
              <a:rPr lang="sr-Cyrl-RS" sz="2400" dirty="0">
                <a:solidFill>
                  <a:schemeClr val="accent2">
                    <a:lumMod val="75000"/>
                  </a:schemeClr>
                </a:solidFill>
                <a:latin typeface="Times New Roman" pitchFamily="18" charset="0"/>
                <a:cs typeface="Times New Roman" pitchFamily="18" charset="0"/>
              </a:rPr>
              <a:t>Посљедичне реченице</a:t>
            </a:r>
            <a:endParaRPr lang="en-US" sz="2400" dirty="0">
              <a:solidFill>
                <a:schemeClr val="accent2">
                  <a:lumMod val="75000"/>
                </a:schemeClr>
              </a:solidFill>
              <a:latin typeface="Times New Roman" pitchFamily="18" charset="0"/>
              <a:cs typeface="Times New Roman" pitchFamily="18" charset="0"/>
            </a:endParaRPr>
          </a:p>
        </p:txBody>
      </p:sp>
      <p:sp>
        <p:nvSpPr>
          <p:cNvPr id="15" name="Subtitle 14"/>
          <p:cNvSpPr>
            <a:spLocks noGrp="1"/>
          </p:cNvSpPr>
          <p:nvPr>
            <p:ph type="subTitle" idx="1"/>
          </p:nvPr>
        </p:nvSpPr>
        <p:spPr>
          <a:xfrm>
            <a:off x="3810000" y="1772816"/>
            <a:ext cx="6172200" cy="4602106"/>
          </a:xfrm>
        </p:spPr>
        <p:txBody>
          <a:bodyPr/>
          <a:lstStyle/>
          <a:p>
            <a:endParaRPr lang="sr-Cyrl-RS" dirty="0" smtClean="0"/>
          </a:p>
          <a:p>
            <a:pPr algn="just"/>
            <a:r>
              <a:rPr lang="sr-Cyrl-RS" b="0" dirty="0" smtClean="0">
                <a:solidFill>
                  <a:schemeClr val="accent2">
                    <a:lumMod val="75000"/>
                  </a:schemeClr>
                </a:solidFill>
                <a:latin typeface="Times New Roman" pitchFamily="18" charset="0"/>
                <a:cs typeface="Times New Roman" pitchFamily="18" charset="0"/>
              </a:rPr>
              <a:t>Сложена реченица са посљедичном зависном реченицом увијек изражава међуоднос </a:t>
            </a:r>
            <a:r>
              <a:rPr lang="sr-Cyrl-RS" dirty="0" smtClean="0">
                <a:solidFill>
                  <a:schemeClr val="accent2">
                    <a:lumMod val="75000"/>
                  </a:schemeClr>
                </a:solidFill>
                <a:latin typeface="Times New Roman" pitchFamily="18" charset="0"/>
                <a:cs typeface="Times New Roman" pitchFamily="18" charset="0"/>
              </a:rPr>
              <a:t>узрока</a:t>
            </a:r>
            <a:r>
              <a:rPr lang="sr-Cyrl-RS" b="0" dirty="0" smtClean="0">
                <a:solidFill>
                  <a:schemeClr val="accent2">
                    <a:lumMod val="75000"/>
                  </a:schemeClr>
                </a:solidFill>
                <a:latin typeface="Times New Roman" pitchFamily="18" charset="0"/>
                <a:cs typeface="Times New Roman" pitchFamily="18" charset="0"/>
              </a:rPr>
              <a:t> и </a:t>
            </a:r>
            <a:r>
              <a:rPr lang="sr-Cyrl-RS" dirty="0" smtClean="0">
                <a:solidFill>
                  <a:schemeClr val="accent2">
                    <a:lumMod val="75000"/>
                  </a:schemeClr>
                </a:solidFill>
                <a:latin typeface="Times New Roman" pitchFamily="18" charset="0"/>
                <a:cs typeface="Times New Roman" pitchFamily="18" charset="0"/>
              </a:rPr>
              <a:t>посљедице</a:t>
            </a:r>
            <a:r>
              <a:rPr lang="sr-Cyrl-RS" b="0" dirty="0" smtClean="0">
                <a:solidFill>
                  <a:schemeClr val="accent2">
                    <a:lumMod val="75000"/>
                  </a:schemeClr>
                </a:solidFill>
                <a:latin typeface="Times New Roman" pitchFamily="18" charset="0"/>
                <a:cs typeface="Times New Roman" pitchFamily="18" charset="0"/>
              </a:rPr>
              <a:t>.</a:t>
            </a:r>
            <a:endParaRPr lang="en-US" b="0" dirty="0" smtClean="0">
              <a:solidFill>
                <a:schemeClr val="accent2">
                  <a:lumMod val="75000"/>
                </a:schemeClr>
              </a:solidFill>
              <a:latin typeface="Times New Roman" pitchFamily="18" charset="0"/>
              <a:cs typeface="Times New Roman" pitchFamily="18" charset="0"/>
            </a:endParaRPr>
          </a:p>
          <a:p>
            <a:pPr algn="just"/>
            <a:endParaRPr lang="en-US" b="0" dirty="0" smtClean="0">
              <a:solidFill>
                <a:schemeClr val="accent2">
                  <a:lumMod val="75000"/>
                </a:schemeClr>
              </a:solidFill>
              <a:latin typeface="Times New Roman" pitchFamily="18" charset="0"/>
              <a:cs typeface="Times New Roman" pitchFamily="18" charset="0"/>
            </a:endParaRPr>
          </a:p>
          <a:p>
            <a:pPr algn="just"/>
            <a:r>
              <a:rPr lang="sr-Cyrl-RS" b="0" dirty="0" smtClean="0">
                <a:solidFill>
                  <a:schemeClr val="accent2">
                    <a:lumMod val="75000"/>
                  </a:schemeClr>
                </a:solidFill>
                <a:latin typeface="Times New Roman" pitchFamily="18" charset="0"/>
                <a:cs typeface="Times New Roman" pitchFamily="18" charset="0"/>
              </a:rPr>
              <a:t>Да </a:t>
            </a:r>
            <a:r>
              <a:rPr lang="sr-Cyrl-RS" b="0" dirty="0">
                <a:solidFill>
                  <a:schemeClr val="accent2">
                    <a:lumMod val="75000"/>
                  </a:schemeClr>
                </a:solidFill>
                <a:latin typeface="Times New Roman" pitchFamily="18" charset="0"/>
                <a:cs typeface="Times New Roman" pitchFamily="18" charset="0"/>
              </a:rPr>
              <a:t>поновимо!</a:t>
            </a:r>
          </a:p>
          <a:p>
            <a:pPr algn="just"/>
            <a:endParaRPr lang="sr-Cyrl-RS" b="0" dirty="0" smtClean="0">
              <a:solidFill>
                <a:schemeClr val="accent2">
                  <a:lumMod val="75000"/>
                </a:schemeClr>
              </a:solidFill>
              <a:latin typeface="Times New Roman" pitchFamily="18" charset="0"/>
              <a:cs typeface="Times New Roman" pitchFamily="18" charset="0"/>
            </a:endParaRPr>
          </a:p>
          <a:p>
            <a:pPr algn="just"/>
            <a:r>
              <a:rPr lang="sr-Cyrl-RS" b="0" dirty="0" smtClean="0">
                <a:solidFill>
                  <a:schemeClr val="accent2">
                    <a:lumMod val="75000"/>
                  </a:schemeClr>
                </a:solidFill>
                <a:latin typeface="Times New Roman" pitchFamily="18" charset="0"/>
                <a:cs typeface="Times New Roman" pitchFamily="18" charset="0"/>
              </a:rPr>
              <a:t>Зависне реченице којима се обиљежавају </a:t>
            </a:r>
            <a:r>
              <a:rPr lang="sr-Cyrl-RS" dirty="0" smtClean="0">
                <a:solidFill>
                  <a:schemeClr val="accent2">
                    <a:lumMod val="75000"/>
                  </a:schemeClr>
                </a:solidFill>
                <a:latin typeface="Times New Roman" pitchFamily="18" charset="0"/>
                <a:cs typeface="Times New Roman" pitchFamily="18" charset="0"/>
              </a:rPr>
              <a:t>узроци вршења радње </a:t>
            </a:r>
            <a:r>
              <a:rPr lang="sr-Cyrl-RS" b="0" dirty="0" smtClean="0">
                <a:solidFill>
                  <a:schemeClr val="accent2">
                    <a:lumMod val="75000"/>
                  </a:schemeClr>
                </a:solidFill>
                <a:latin typeface="Times New Roman" pitchFamily="18" charset="0"/>
                <a:cs typeface="Times New Roman" pitchFamily="18" charset="0"/>
              </a:rPr>
              <a:t>главне реченице називају се </a:t>
            </a:r>
            <a:r>
              <a:rPr lang="sr-Cyrl-RS" dirty="0" smtClean="0">
                <a:solidFill>
                  <a:schemeClr val="accent2">
                    <a:lumMod val="75000"/>
                  </a:schemeClr>
                </a:solidFill>
                <a:latin typeface="Times New Roman" pitchFamily="18" charset="0"/>
                <a:cs typeface="Times New Roman" pitchFamily="18" charset="0"/>
              </a:rPr>
              <a:t>узрочне реченице</a:t>
            </a:r>
            <a:r>
              <a:rPr lang="sr-Cyrl-RS" b="0" dirty="0" smtClean="0">
                <a:solidFill>
                  <a:schemeClr val="accent2">
                    <a:lumMod val="75000"/>
                  </a:schemeClr>
                </a:solidFill>
                <a:latin typeface="Times New Roman" pitchFamily="18" charset="0"/>
                <a:cs typeface="Times New Roman" pitchFamily="18" charset="0"/>
              </a:rPr>
              <a:t>.</a:t>
            </a:r>
          </a:p>
          <a:p>
            <a:pPr algn="just"/>
            <a:r>
              <a:rPr lang="sr-Cyrl-RS" dirty="0" smtClean="0">
                <a:solidFill>
                  <a:schemeClr val="accent2">
                    <a:lumMod val="75000"/>
                  </a:schemeClr>
                </a:solidFill>
                <a:latin typeface="Times New Roman" pitchFamily="18" charset="0"/>
                <a:cs typeface="Times New Roman" pitchFamily="18" charset="0"/>
              </a:rPr>
              <a:t>Везници</a:t>
            </a:r>
            <a:r>
              <a:rPr lang="sr-Cyrl-RS" b="0" dirty="0" smtClean="0">
                <a:solidFill>
                  <a:schemeClr val="accent2">
                    <a:lumMod val="75000"/>
                  </a:schemeClr>
                </a:solidFill>
                <a:latin typeface="Times New Roman" pitchFamily="18" charset="0"/>
                <a:cs typeface="Times New Roman" pitchFamily="18" charset="0"/>
              </a:rPr>
              <a:t> узрочних реченица су: </a:t>
            </a:r>
            <a:r>
              <a:rPr lang="sr-Cyrl-RS" dirty="0" smtClean="0">
                <a:solidFill>
                  <a:schemeClr val="accent2">
                    <a:lumMod val="75000"/>
                  </a:schemeClr>
                </a:solidFill>
                <a:latin typeface="Times New Roman" pitchFamily="18" charset="0"/>
                <a:cs typeface="Times New Roman" pitchFamily="18" charset="0"/>
              </a:rPr>
              <a:t>јер, зато што, што, будући да, како, због тога што...</a:t>
            </a:r>
          </a:p>
          <a:p>
            <a:pPr algn="just"/>
            <a:endParaRPr lang="sr-Cyrl-RS" i="1" dirty="0" smtClean="0">
              <a:solidFill>
                <a:schemeClr val="accent2">
                  <a:lumMod val="75000"/>
                </a:schemeClr>
              </a:solidFill>
              <a:latin typeface="Times New Roman" pitchFamily="18" charset="0"/>
              <a:cs typeface="Times New Roman" pitchFamily="18" charset="0"/>
            </a:endParaRPr>
          </a:p>
          <a:p>
            <a:pPr algn="just"/>
            <a:r>
              <a:rPr lang="sr-Cyrl-RS" i="1" dirty="0" smtClean="0">
                <a:solidFill>
                  <a:schemeClr val="accent2">
                    <a:lumMod val="75000"/>
                  </a:schemeClr>
                </a:solidFill>
                <a:latin typeface="Times New Roman" pitchFamily="18" charset="0"/>
                <a:cs typeface="Times New Roman" pitchFamily="18" charset="0"/>
              </a:rPr>
              <a:t>Нисмо отишли на утакмицу </a:t>
            </a:r>
            <a:r>
              <a:rPr lang="sr-Cyrl-RS" i="1" dirty="0" smtClean="0">
                <a:solidFill>
                  <a:schemeClr val="accent3">
                    <a:lumMod val="40000"/>
                    <a:lumOff val="60000"/>
                  </a:schemeClr>
                </a:solidFill>
                <a:latin typeface="Times New Roman" pitchFamily="18" charset="0"/>
                <a:cs typeface="Times New Roman" pitchFamily="18" charset="0"/>
              </a:rPr>
              <a:t>јер је падала киша.</a:t>
            </a:r>
          </a:p>
          <a:p>
            <a:pPr algn="just"/>
            <a:r>
              <a:rPr lang="sr-Cyrl-RS" i="1" dirty="0" smtClean="0">
                <a:solidFill>
                  <a:schemeClr val="accent3">
                    <a:lumMod val="40000"/>
                    <a:lumOff val="60000"/>
                  </a:schemeClr>
                </a:solidFill>
                <a:latin typeface="Times New Roman" pitchFamily="18" charset="0"/>
                <a:cs typeface="Times New Roman" pitchFamily="18" charset="0"/>
              </a:rPr>
              <a:t>Будући да је била поледица, </a:t>
            </a:r>
            <a:r>
              <a:rPr lang="sr-Cyrl-RS" i="1" dirty="0" smtClean="0">
                <a:solidFill>
                  <a:schemeClr val="accent2">
                    <a:lumMod val="75000"/>
                  </a:schemeClr>
                </a:solidFill>
                <a:latin typeface="Times New Roman" pitchFamily="18" charset="0"/>
                <a:cs typeface="Times New Roman" pitchFamily="18" charset="0"/>
              </a:rPr>
              <a:t>морали смо возити опрезно.</a:t>
            </a:r>
            <a:endParaRPr lang="en-US" i="1" dirty="0">
              <a:solidFill>
                <a:schemeClr val="accent3">
                  <a:lumMod val="40000"/>
                  <a:lumOff val="6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154744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908720"/>
            <a:ext cx="6172200" cy="1728192"/>
          </a:xfrm>
        </p:spPr>
        <p:txBody>
          <a:bodyPr>
            <a:normAutofit/>
          </a:bodyPr>
          <a:lstStyle/>
          <a:p>
            <a:r>
              <a:rPr lang="sr-Cyrl-RS" sz="1600" dirty="0">
                <a:solidFill>
                  <a:schemeClr val="accent2">
                    <a:lumMod val="75000"/>
                  </a:schemeClr>
                </a:solidFill>
                <a:latin typeface="Times New Roman" pitchFamily="18" charset="0"/>
                <a:cs typeface="Times New Roman" pitchFamily="18" charset="0"/>
              </a:rPr>
              <a:t>Задатак је био </a:t>
            </a:r>
            <a:r>
              <a:rPr lang="sr-Cyrl-RS" sz="1600" i="1" dirty="0">
                <a:solidFill>
                  <a:schemeClr val="accent2">
                    <a:lumMod val="75000"/>
                  </a:schemeClr>
                </a:solidFill>
                <a:latin typeface="Times New Roman" pitchFamily="18" charset="0"/>
                <a:cs typeface="Times New Roman" pitchFamily="18" charset="0"/>
              </a:rPr>
              <a:t>тако</a:t>
            </a:r>
            <a:r>
              <a:rPr lang="sr-Cyrl-RS" sz="1600" dirty="0">
                <a:solidFill>
                  <a:schemeClr val="accent2">
                    <a:lumMod val="75000"/>
                  </a:schemeClr>
                </a:solidFill>
                <a:latin typeface="Times New Roman" pitchFamily="18" charset="0"/>
                <a:cs typeface="Times New Roman" pitchFamily="18" charset="0"/>
              </a:rPr>
              <a:t> лак  </a:t>
            </a:r>
            <a:r>
              <a:rPr lang="sr-Cyrl-RS" sz="1600" u="sng" dirty="0">
                <a:solidFill>
                  <a:schemeClr val="accent1">
                    <a:lumMod val="60000"/>
                    <a:lumOff val="40000"/>
                  </a:schemeClr>
                </a:solidFill>
                <a:latin typeface="Times New Roman" pitchFamily="18" charset="0"/>
                <a:cs typeface="Times New Roman" pitchFamily="18" charset="0"/>
              </a:rPr>
              <a:t>да сам га одмах ријешила</a:t>
            </a:r>
            <a:r>
              <a:rPr lang="sr-Cyrl-RS" sz="1600" dirty="0">
                <a:solidFill>
                  <a:schemeClr val="accent1">
                    <a:lumMod val="60000"/>
                    <a:lumOff val="40000"/>
                  </a:schemeClr>
                </a:solidFill>
                <a:latin typeface="Times New Roman" pitchFamily="18" charset="0"/>
                <a:cs typeface="Times New Roman" pitchFamily="18" charset="0"/>
              </a:rPr>
              <a:t>.</a:t>
            </a:r>
            <a:r>
              <a:rPr lang="sr-Cyrl-RS" sz="1600" b="0" dirty="0">
                <a:solidFill>
                  <a:schemeClr val="accent2">
                    <a:lumMod val="75000"/>
                  </a:schemeClr>
                </a:solidFill>
                <a:latin typeface="Times New Roman" pitchFamily="18" charset="0"/>
                <a:cs typeface="Times New Roman" pitchFamily="18" charset="0"/>
              </a:rPr>
              <a:t/>
            </a:r>
            <a:br>
              <a:rPr lang="sr-Cyrl-RS" sz="1600" b="0" dirty="0">
                <a:solidFill>
                  <a:schemeClr val="accent2">
                    <a:lumMod val="75000"/>
                  </a:schemeClr>
                </a:solidFill>
                <a:latin typeface="Times New Roman" pitchFamily="18" charset="0"/>
                <a:cs typeface="Times New Roman" pitchFamily="18" charset="0"/>
              </a:rPr>
            </a:br>
            <a:r>
              <a:rPr lang="sr-Cyrl-RS" sz="1600" b="0" dirty="0">
                <a:solidFill>
                  <a:schemeClr val="accent2">
                    <a:lumMod val="75000"/>
                  </a:schemeClr>
                </a:solidFill>
                <a:latin typeface="Times New Roman" pitchFamily="18" charset="0"/>
                <a:cs typeface="Times New Roman" pitchFamily="18" charset="0"/>
              </a:rPr>
              <a:t/>
            </a:r>
            <a:br>
              <a:rPr lang="sr-Cyrl-RS" sz="1600" b="0" dirty="0">
                <a:solidFill>
                  <a:schemeClr val="accent2">
                    <a:lumMod val="75000"/>
                  </a:schemeClr>
                </a:solidFill>
                <a:latin typeface="Times New Roman" pitchFamily="18" charset="0"/>
                <a:cs typeface="Times New Roman" pitchFamily="18" charset="0"/>
              </a:rPr>
            </a:br>
            <a:r>
              <a:rPr lang="sr-Cyrl-RS" sz="1600" dirty="0">
                <a:solidFill>
                  <a:schemeClr val="accent2">
                    <a:lumMod val="75000"/>
                  </a:schemeClr>
                </a:solidFill>
                <a:latin typeface="Times New Roman" pitchFamily="18" charset="0"/>
                <a:cs typeface="Times New Roman" pitchFamily="18" charset="0"/>
              </a:rPr>
              <a:t>Била је </a:t>
            </a:r>
            <a:r>
              <a:rPr lang="sr-Cyrl-RS" sz="1600" i="1" dirty="0">
                <a:solidFill>
                  <a:schemeClr val="accent2">
                    <a:lumMod val="75000"/>
                  </a:schemeClr>
                </a:solidFill>
                <a:latin typeface="Times New Roman" pitchFamily="18" charset="0"/>
                <a:cs typeface="Times New Roman" pitchFamily="18" charset="0"/>
              </a:rPr>
              <a:t>толика</a:t>
            </a:r>
            <a:r>
              <a:rPr lang="sr-Cyrl-RS" sz="1600" dirty="0">
                <a:solidFill>
                  <a:schemeClr val="accent2">
                    <a:lumMod val="75000"/>
                  </a:schemeClr>
                </a:solidFill>
                <a:latin typeface="Times New Roman" pitchFamily="18" charset="0"/>
                <a:cs typeface="Times New Roman" pitchFamily="18" charset="0"/>
              </a:rPr>
              <a:t> гужва </a:t>
            </a:r>
            <a:r>
              <a:rPr lang="sr-Cyrl-RS" sz="1600" u="sng" dirty="0">
                <a:solidFill>
                  <a:schemeClr val="accent1">
                    <a:lumMod val="60000"/>
                    <a:lumOff val="40000"/>
                  </a:schemeClr>
                </a:solidFill>
                <a:latin typeface="Times New Roman" pitchFamily="18" charset="0"/>
                <a:cs typeface="Times New Roman" pitchFamily="18" charset="0"/>
              </a:rPr>
              <a:t>да нисмо могли да уђемо унутра.</a:t>
            </a:r>
            <a:r>
              <a:rPr lang="sr-Cyrl-RS" sz="1600" b="0" u="sng" dirty="0">
                <a:solidFill>
                  <a:schemeClr val="accent2">
                    <a:lumMod val="75000"/>
                  </a:schemeClr>
                </a:solidFill>
                <a:latin typeface="Times New Roman" pitchFamily="18" charset="0"/>
                <a:cs typeface="Times New Roman" pitchFamily="18" charset="0"/>
              </a:rPr>
              <a:t/>
            </a:r>
            <a:br>
              <a:rPr lang="sr-Cyrl-RS" sz="1600" b="0" u="sng" dirty="0">
                <a:solidFill>
                  <a:schemeClr val="accent2">
                    <a:lumMod val="75000"/>
                  </a:schemeClr>
                </a:solidFill>
                <a:latin typeface="Times New Roman" pitchFamily="18" charset="0"/>
                <a:cs typeface="Times New Roman" pitchFamily="18" charset="0"/>
              </a:rPr>
            </a:br>
            <a:r>
              <a:rPr lang="sr-Cyrl-RS" sz="1600" b="0" u="sng" dirty="0">
                <a:solidFill>
                  <a:schemeClr val="accent2">
                    <a:lumMod val="75000"/>
                  </a:schemeClr>
                </a:solidFill>
                <a:latin typeface="Times New Roman" pitchFamily="18" charset="0"/>
                <a:cs typeface="Times New Roman" pitchFamily="18" charset="0"/>
              </a:rPr>
              <a:t/>
            </a:r>
            <a:br>
              <a:rPr lang="sr-Cyrl-RS" sz="1600" b="0" u="sng" dirty="0">
                <a:solidFill>
                  <a:schemeClr val="accent2">
                    <a:lumMod val="75000"/>
                  </a:schemeClr>
                </a:solidFill>
                <a:latin typeface="Times New Roman" pitchFamily="18" charset="0"/>
                <a:cs typeface="Times New Roman" pitchFamily="18" charset="0"/>
              </a:rPr>
            </a:br>
            <a:r>
              <a:rPr lang="sr-Cyrl-RS" sz="1600" dirty="0">
                <a:solidFill>
                  <a:schemeClr val="accent2">
                    <a:lumMod val="75000"/>
                  </a:schemeClr>
                </a:solidFill>
                <a:latin typeface="Times New Roman" pitchFamily="18" charset="0"/>
                <a:cs typeface="Times New Roman" pitchFamily="18" charset="0"/>
              </a:rPr>
              <a:t>Зид је био висок, </a:t>
            </a:r>
            <a:r>
              <a:rPr lang="sr-Cyrl-RS" sz="1600" u="sng" dirty="0">
                <a:solidFill>
                  <a:schemeClr val="accent1">
                    <a:lumMod val="60000"/>
                    <a:lumOff val="40000"/>
                  </a:schemeClr>
                </a:solidFill>
                <a:latin typeface="Times New Roman" pitchFamily="18" charset="0"/>
                <a:cs typeface="Times New Roman" pitchFamily="18" charset="0"/>
              </a:rPr>
              <a:t>тако да га нисмо могли добро видјети.  </a:t>
            </a:r>
            <a:endParaRPr lang="en-US" sz="1600" u="sng" dirty="0">
              <a:solidFill>
                <a:schemeClr val="accent1">
                  <a:lumMod val="60000"/>
                  <a:lumOff val="40000"/>
                </a:schemeClr>
              </a:solidFill>
              <a:latin typeface="Miroslavljeva Cirilica" pitchFamily="82" charset="0"/>
              <a:cs typeface="Times New Roman" pitchFamily="18" charset="0"/>
            </a:endParaRPr>
          </a:p>
        </p:txBody>
      </p:sp>
      <p:sp>
        <p:nvSpPr>
          <p:cNvPr id="3" name="Content Placeholder 2"/>
          <p:cNvSpPr>
            <a:spLocks noGrp="1"/>
          </p:cNvSpPr>
          <p:nvPr>
            <p:ph type="subTitle" idx="1"/>
          </p:nvPr>
        </p:nvSpPr>
        <p:spPr>
          <a:xfrm>
            <a:off x="3810000" y="2996952"/>
            <a:ext cx="6246440" cy="3377970"/>
          </a:xfrm>
        </p:spPr>
        <p:txBody>
          <a:bodyPr>
            <a:normAutofit/>
          </a:bodyPr>
          <a:lstStyle/>
          <a:p>
            <a:pPr algn="just"/>
            <a:r>
              <a:rPr lang="sr-Cyrl-RS" sz="1600" dirty="0">
                <a:solidFill>
                  <a:schemeClr val="accent2">
                    <a:lumMod val="75000"/>
                  </a:schemeClr>
                </a:solidFill>
              </a:rPr>
              <a:t>У наведеним сложеним реченицама зависном реченицом исказује се посљедица проистекла из садржаја главне реченице. </a:t>
            </a:r>
          </a:p>
          <a:p>
            <a:pPr algn="just"/>
            <a:r>
              <a:rPr lang="ru-RU" sz="1600" dirty="0">
                <a:solidFill>
                  <a:schemeClr val="accent1">
                    <a:lumMod val="60000"/>
                    <a:lumOff val="40000"/>
                  </a:schemeClr>
                </a:solidFill>
              </a:rPr>
              <a:t>Посљедичне реченице </a:t>
            </a:r>
            <a:r>
              <a:rPr lang="ru-RU" sz="1600" dirty="0">
                <a:solidFill>
                  <a:schemeClr val="accent2">
                    <a:lumMod val="75000"/>
                  </a:schemeClr>
                </a:solidFill>
              </a:rPr>
              <a:t>су зависне реченице које казују </a:t>
            </a:r>
            <a:br>
              <a:rPr lang="ru-RU" sz="1600" dirty="0">
                <a:solidFill>
                  <a:schemeClr val="accent2">
                    <a:lumMod val="75000"/>
                  </a:schemeClr>
                </a:solidFill>
              </a:rPr>
            </a:br>
            <a:r>
              <a:rPr lang="ru-RU" sz="1600" dirty="0">
                <a:solidFill>
                  <a:schemeClr val="accent2">
                    <a:lumMod val="75000"/>
                  </a:schemeClr>
                </a:solidFill>
              </a:rPr>
              <a:t>посљедицу онога што се износи главном реченицом.</a:t>
            </a:r>
          </a:p>
          <a:p>
            <a:pPr algn="just"/>
            <a:r>
              <a:rPr lang="sr-Cyrl-RS" sz="1600" dirty="0">
                <a:solidFill>
                  <a:schemeClr val="accent2">
                    <a:lumMod val="75000"/>
                  </a:schemeClr>
                </a:solidFill>
              </a:rPr>
              <a:t>Посљедична реченица уводи се у сложену реченицу везницима </a:t>
            </a:r>
            <a:r>
              <a:rPr lang="sr-Cyrl-RS" sz="1600" dirty="0">
                <a:solidFill>
                  <a:schemeClr val="accent1">
                    <a:lumMod val="60000"/>
                    <a:lumOff val="40000"/>
                  </a:schemeClr>
                </a:solidFill>
              </a:rPr>
              <a:t>да</a:t>
            </a:r>
            <a:r>
              <a:rPr lang="sr-Cyrl-RS" sz="1600" dirty="0">
                <a:solidFill>
                  <a:schemeClr val="accent2">
                    <a:lumMod val="75000"/>
                  </a:schemeClr>
                </a:solidFill>
              </a:rPr>
              <a:t> и </a:t>
            </a:r>
            <a:r>
              <a:rPr lang="sr-Cyrl-RS" sz="1600" dirty="0">
                <a:solidFill>
                  <a:schemeClr val="accent1">
                    <a:lumMod val="60000"/>
                    <a:lumOff val="40000"/>
                  </a:schemeClr>
                </a:solidFill>
              </a:rPr>
              <a:t>тако да. </a:t>
            </a:r>
          </a:p>
          <a:p>
            <a:pPr algn="just"/>
            <a:r>
              <a:rPr lang="ru-RU" sz="1600" dirty="0">
                <a:solidFill>
                  <a:schemeClr val="accent2">
                    <a:lumMod val="75000"/>
                  </a:schemeClr>
                </a:solidFill>
              </a:rPr>
              <a:t>Обично се у </a:t>
            </a:r>
            <a:r>
              <a:rPr lang="ru-RU" sz="1600" dirty="0">
                <a:solidFill>
                  <a:schemeClr val="accent1">
                    <a:lumMod val="60000"/>
                    <a:lumOff val="40000"/>
                  </a:schemeClr>
                </a:solidFill>
              </a:rPr>
              <a:t>главној реченици </a:t>
            </a:r>
            <a:r>
              <a:rPr lang="ru-RU" sz="1600" dirty="0">
                <a:solidFill>
                  <a:schemeClr val="accent2">
                    <a:lumMod val="75000"/>
                  </a:schemeClr>
                </a:solidFill>
              </a:rPr>
              <a:t>налазе прилози </a:t>
            </a:r>
            <a:r>
              <a:rPr lang="ru-RU" sz="1600" dirty="0">
                <a:solidFill>
                  <a:schemeClr val="accent1">
                    <a:lumMod val="60000"/>
                    <a:lumOff val="40000"/>
                  </a:schemeClr>
                </a:solidFill>
              </a:rPr>
              <a:t>тако, </a:t>
            </a:r>
            <a:br>
              <a:rPr lang="ru-RU" sz="1600" dirty="0">
                <a:solidFill>
                  <a:schemeClr val="accent1">
                    <a:lumMod val="60000"/>
                    <a:lumOff val="40000"/>
                  </a:schemeClr>
                </a:solidFill>
              </a:rPr>
            </a:br>
            <a:r>
              <a:rPr lang="ru-RU" sz="1600" dirty="0">
                <a:solidFill>
                  <a:schemeClr val="accent1">
                    <a:lumMod val="60000"/>
                    <a:lumOff val="40000"/>
                  </a:schemeClr>
                </a:solidFill>
              </a:rPr>
              <a:t>толико </a:t>
            </a:r>
            <a:r>
              <a:rPr lang="ru-RU" sz="1600" dirty="0">
                <a:solidFill>
                  <a:schemeClr val="accent2">
                    <a:lumMod val="75000"/>
                  </a:schemeClr>
                </a:solidFill>
              </a:rPr>
              <a:t>или замјенице </a:t>
            </a:r>
            <a:r>
              <a:rPr lang="ru-RU" sz="1600" dirty="0">
                <a:solidFill>
                  <a:schemeClr val="accent1">
                    <a:lumMod val="60000"/>
                    <a:lumOff val="40000"/>
                  </a:schemeClr>
                </a:solidFill>
              </a:rPr>
              <a:t>такав , толики.</a:t>
            </a:r>
          </a:p>
        </p:txBody>
      </p:sp>
    </p:spTree>
    <p:extLst>
      <p:ext uri="{BB962C8B-B14F-4D97-AF65-F5344CB8AC3E}">
        <p14:creationId xmlns:p14="http://schemas.microsoft.com/office/powerpoint/2010/main" val="2625212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620688"/>
            <a:ext cx="6172200" cy="1512168"/>
          </a:xfrm>
        </p:spPr>
        <p:txBody>
          <a:bodyPr>
            <a:normAutofit/>
          </a:bodyPr>
          <a:lstStyle/>
          <a:p>
            <a:pPr algn="just"/>
            <a:r>
              <a:rPr lang="sr-Cyrl-RS" sz="1600" dirty="0">
                <a:solidFill>
                  <a:schemeClr val="accent2">
                    <a:lumMod val="75000"/>
                  </a:schemeClr>
                </a:solidFill>
                <a:latin typeface="Times New Roman" pitchFamily="18" charset="0"/>
                <a:cs typeface="Times New Roman" pitchFamily="18" charset="0"/>
              </a:rPr>
              <a:t>Зависносложена посљедична реченица увијек изражава </a:t>
            </a:r>
            <a:r>
              <a:rPr lang="sr-Cyrl-RS" sz="1600" dirty="0">
                <a:solidFill>
                  <a:schemeClr val="accent1">
                    <a:lumMod val="60000"/>
                    <a:lumOff val="40000"/>
                  </a:schemeClr>
                </a:solidFill>
                <a:latin typeface="Times New Roman" pitchFamily="18" charset="0"/>
                <a:cs typeface="Times New Roman" pitchFamily="18" charset="0"/>
              </a:rPr>
              <a:t>међуоднос узрока и посљедице</a:t>
            </a:r>
            <a:r>
              <a:rPr lang="sr-Cyrl-RS" sz="1600" dirty="0">
                <a:solidFill>
                  <a:schemeClr val="accent2">
                    <a:lumMod val="75000"/>
                  </a:schemeClr>
                </a:solidFill>
                <a:latin typeface="Times New Roman" pitchFamily="18" charset="0"/>
                <a:cs typeface="Times New Roman" pitchFamily="18" charset="0"/>
              </a:rPr>
              <a:t>: у главној реченици је исказан узрок, а у зависној посљедица</a:t>
            </a:r>
            <a:r>
              <a:rPr lang="sr-Cyrl-RS" sz="2000" b="0" dirty="0">
                <a:solidFill>
                  <a:schemeClr val="accent2">
                    <a:lumMod val="75000"/>
                  </a:schemeClr>
                </a:solidFill>
                <a:latin typeface="Times New Roman" pitchFamily="18" charset="0"/>
                <a:cs typeface="Times New Roman" pitchFamily="18" charset="0"/>
              </a:rPr>
              <a:t>.</a:t>
            </a:r>
            <a:r>
              <a:rPr lang="sr-Cyrl-RS" sz="2000" b="0" dirty="0">
                <a:latin typeface="Times New Roman" pitchFamily="18" charset="0"/>
                <a:cs typeface="Times New Roman" pitchFamily="18" charset="0"/>
              </a:rPr>
              <a:t> </a:t>
            </a:r>
            <a:endParaRPr lang="en-US" sz="2000" b="0" dirty="0">
              <a:latin typeface="Times New Roman" pitchFamily="18" charset="0"/>
              <a:cs typeface="Times New Roman" pitchFamily="18" charset="0"/>
            </a:endParaRPr>
          </a:p>
        </p:txBody>
      </p:sp>
      <p:sp>
        <p:nvSpPr>
          <p:cNvPr id="5" name="Subtitle 4"/>
          <p:cNvSpPr>
            <a:spLocks noGrp="1"/>
          </p:cNvSpPr>
          <p:nvPr>
            <p:ph type="subTitle" idx="1"/>
          </p:nvPr>
        </p:nvSpPr>
        <p:spPr>
          <a:xfrm>
            <a:off x="3810000" y="2636912"/>
            <a:ext cx="6172200" cy="3738010"/>
          </a:xfrm>
        </p:spPr>
        <p:txBody>
          <a:bodyPr>
            <a:normAutofit/>
          </a:bodyPr>
          <a:lstStyle/>
          <a:p>
            <a:pPr algn="just"/>
            <a:endParaRPr lang="sr-Cyrl-RS" sz="2000" dirty="0">
              <a:latin typeface="Times New Roman" pitchFamily="18" charset="0"/>
              <a:cs typeface="Times New Roman" pitchFamily="18" charset="0"/>
            </a:endParaRPr>
          </a:p>
          <a:p>
            <a:pPr algn="ctr"/>
            <a:r>
              <a:rPr lang="sr-Cyrl-RS" sz="1200" dirty="0">
                <a:solidFill>
                  <a:schemeClr val="accent1">
                    <a:lumMod val="60000"/>
                    <a:lumOff val="40000"/>
                  </a:schemeClr>
                </a:solidFill>
                <a:latin typeface="Times New Roman" pitchFamily="18" charset="0"/>
                <a:cs typeface="Times New Roman" pitchFamily="18" charset="0"/>
              </a:rPr>
              <a:t>ЗАВИСНОСЛОЖЕНА ПОСЉЕДИЧНА РЕЧЕНИЦА</a:t>
            </a:r>
          </a:p>
          <a:p>
            <a:pPr algn="ctr"/>
            <a:r>
              <a:rPr lang="sr-Cyrl-RS" sz="1600" dirty="0">
                <a:solidFill>
                  <a:schemeClr val="accent2">
                    <a:lumMod val="75000"/>
                  </a:schemeClr>
                </a:solidFill>
                <a:latin typeface="Times New Roman" pitchFamily="18" charset="0"/>
                <a:cs typeface="Times New Roman" pitchFamily="18" charset="0"/>
              </a:rPr>
              <a:t>Тако сам се уморила од пјешачења </a:t>
            </a:r>
            <a:r>
              <a:rPr lang="en-US" sz="1600" dirty="0">
                <a:solidFill>
                  <a:schemeClr val="accent1">
                    <a:lumMod val="60000"/>
                    <a:lumOff val="40000"/>
                  </a:schemeClr>
                </a:solidFill>
                <a:latin typeface="Times New Roman" pitchFamily="18" charset="0"/>
                <a:cs typeface="Times New Roman" pitchFamily="18" charset="0"/>
              </a:rPr>
              <a:t>ǁ</a:t>
            </a:r>
            <a:r>
              <a:rPr lang="sr-Cyrl-RS" sz="1600" dirty="0">
                <a:solidFill>
                  <a:schemeClr val="accent2">
                    <a:lumMod val="75000"/>
                  </a:schemeClr>
                </a:solidFill>
                <a:latin typeface="Times New Roman" pitchFamily="18" charset="0"/>
                <a:cs typeface="Times New Roman" pitchFamily="18" charset="0"/>
              </a:rPr>
              <a:t> да сам сјела на прву клупу.</a:t>
            </a:r>
          </a:p>
          <a:p>
            <a:pPr algn="just"/>
            <a:r>
              <a:rPr lang="sr-Cyrl-RS" sz="1200" dirty="0">
                <a:solidFill>
                  <a:schemeClr val="accent1">
                    <a:lumMod val="60000"/>
                    <a:lumOff val="40000"/>
                  </a:schemeClr>
                </a:solidFill>
                <a:latin typeface="Times New Roman" pitchFamily="18" charset="0"/>
                <a:cs typeface="Times New Roman" pitchFamily="18" charset="0"/>
              </a:rPr>
              <a:t>ГЛАВНА РЕЧЕНИЦА-УЗРОК                             ЗАВИСНА РЕЧЕНИЦА-ПОСЉЕДИЦА</a:t>
            </a:r>
          </a:p>
          <a:p>
            <a:pPr algn="just"/>
            <a:endParaRPr lang="sr-Cyrl-RS" sz="1200" dirty="0">
              <a:solidFill>
                <a:schemeClr val="accent3">
                  <a:lumMod val="60000"/>
                  <a:lumOff val="40000"/>
                </a:schemeClr>
              </a:solidFill>
              <a:latin typeface="Times New Roman" pitchFamily="18" charset="0"/>
              <a:cs typeface="Times New Roman" pitchFamily="18" charset="0"/>
            </a:endParaRPr>
          </a:p>
          <a:p>
            <a:pPr algn="just"/>
            <a:r>
              <a:rPr lang="sr-Cyrl-RS" sz="1400" b="0" dirty="0">
                <a:solidFill>
                  <a:schemeClr val="accent2">
                    <a:lumMod val="75000"/>
                  </a:schemeClr>
                </a:solidFill>
                <a:latin typeface="Times New Roman" pitchFamily="18" charset="0"/>
                <a:cs typeface="Times New Roman" pitchFamily="18" charset="0"/>
              </a:rPr>
              <a:t>И зависносложена узрочна реченица увијек показује међуоднос узрока и посљедице, само што је посљедица исказана главном реченицом, а узрок зависном</a:t>
            </a:r>
            <a:r>
              <a:rPr lang="sr-Cyrl-RS" sz="1400" b="0" dirty="0">
                <a:solidFill>
                  <a:schemeClr val="tx1"/>
                </a:solidFill>
                <a:latin typeface="Times New Roman" pitchFamily="18" charset="0"/>
                <a:cs typeface="Times New Roman" pitchFamily="18" charset="0"/>
              </a:rPr>
              <a:t>.</a:t>
            </a:r>
          </a:p>
          <a:p>
            <a:pPr algn="ctr"/>
            <a:r>
              <a:rPr lang="ru-RU" sz="1200" dirty="0">
                <a:solidFill>
                  <a:schemeClr val="accent1">
                    <a:lumMod val="60000"/>
                    <a:lumOff val="40000"/>
                  </a:schemeClr>
                </a:solidFill>
                <a:latin typeface="Times New Roman" pitchFamily="18" charset="0"/>
                <a:cs typeface="Times New Roman" pitchFamily="18" charset="0"/>
              </a:rPr>
              <a:t>ЗАВИСНОСЛОЖЕНА УЗРОЧНА  РЕЧЕНИЦА</a:t>
            </a:r>
          </a:p>
          <a:p>
            <a:pPr algn="ctr"/>
            <a:r>
              <a:rPr lang="ru-RU" sz="1600" dirty="0">
                <a:solidFill>
                  <a:schemeClr val="accent2">
                    <a:lumMod val="75000"/>
                  </a:schemeClr>
                </a:solidFill>
                <a:latin typeface="Times New Roman" pitchFamily="18" charset="0"/>
                <a:cs typeface="Times New Roman" pitchFamily="18" charset="0"/>
              </a:rPr>
              <a:t>Сјела на прву клупу </a:t>
            </a:r>
            <a:r>
              <a:rPr lang="en-US" sz="1600" dirty="0">
                <a:solidFill>
                  <a:schemeClr val="accent1">
                    <a:lumMod val="60000"/>
                    <a:lumOff val="40000"/>
                  </a:schemeClr>
                </a:solidFill>
                <a:latin typeface="Times New Roman" pitchFamily="18" charset="0"/>
                <a:cs typeface="Times New Roman" pitchFamily="18" charset="0"/>
              </a:rPr>
              <a:t>ǁ</a:t>
            </a:r>
            <a:r>
              <a:rPr lang="ru-RU" sz="1600" dirty="0">
                <a:solidFill>
                  <a:schemeClr val="accent2">
                    <a:lumMod val="75000"/>
                  </a:schemeClr>
                </a:solidFill>
                <a:latin typeface="Times New Roman" pitchFamily="18" charset="0"/>
                <a:cs typeface="Times New Roman" pitchFamily="18" charset="0"/>
              </a:rPr>
              <a:t> јер сам се уморила од пјешачења. </a:t>
            </a:r>
          </a:p>
          <a:p>
            <a:pPr algn="just"/>
            <a:r>
              <a:rPr lang="ru-RU" sz="1200" dirty="0">
                <a:solidFill>
                  <a:schemeClr val="accent1">
                    <a:lumMod val="60000"/>
                    <a:lumOff val="40000"/>
                  </a:schemeClr>
                </a:solidFill>
                <a:latin typeface="Times New Roman" pitchFamily="18" charset="0"/>
                <a:cs typeface="Times New Roman" pitchFamily="18" charset="0"/>
              </a:rPr>
              <a:t>ГЛАВНА РЕЧЕНИЦА-ПОСЉЕДИЦА                ЗАВИСНА РЕЧЕНИЦА-УЗРОК</a:t>
            </a:r>
          </a:p>
          <a:p>
            <a:pPr algn="just"/>
            <a:endParaRPr lang="en-US" sz="1400" b="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206271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836712"/>
            <a:ext cx="6172200" cy="432048"/>
          </a:xfrm>
        </p:spPr>
        <p:txBody>
          <a:bodyPr>
            <a:normAutofit/>
          </a:bodyPr>
          <a:lstStyle/>
          <a:p>
            <a:r>
              <a:rPr lang="sr-Cyrl-RS" sz="2000" dirty="0">
                <a:solidFill>
                  <a:schemeClr val="accent2">
                    <a:lumMod val="75000"/>
                  </a:schemeClr>
                </a:solidFill>
                <a:latin typeface="Times New Roman" pitchFamily="18" charset="0"/>
                <a:cs typeface="Times New Roman" pitchFamily="18" charset="0"/>
              </a:rPr>
              <a:t>Закључак</a:t>
            </a:r>
            <a:endParaRPr lang="en-US" sz="2000" dirty="0">
              <a:solidFill>
                <a:schemeClr val="accent2">
                  <a:lumMod val="75000"/>
                </a:schemeClr>
              </a:solidFill>
              <a:latin typeface="Times New Roman" pitchFamily="18" charset="0"/>
              <a:cs typeface="Times New Roman" pitchFamily="18" charset="0"/>
            </a:endParaRPr>
          </a:p>
        </p:txBody>
      </p:sp>
      <p:sp>
        <p:nvSpPr>
          <p:cNvPr id="5" name="Subtitle 4"/>
          <p:cNvSpPr>
            <a:spLocks noGrp="1"/>
          </p:cNvSpPr>
          <p:nvPr>
            <p:ph type="subTitle" idx="1"/>
          </p:nvPr>
        </p:nvSpPr>
        <p:spPr>
          <a:xfrm>
            <a:off x="3810000" y="1556792"/>
            <a:ext cx="6172200" cy="4818130"/>
          </a:xfrm>
        </p:spPr>
        <p:txBody>
          <a:bodyPr/>
          <a:lstStyle/>
          <a:p>
            <a:r>
              <a:rPr lang="sr-Cyrl-RS" dirty="0" smtClean="0">
                <a:solidFill>
                  <a:schemeClr val="accent2">
                    <a:lumMod val="75000"/>
                  </a:schemeClr>
                </a:solidFill>
              </a:rPr>
              <a:t>Посљедичне реченице, као што им и име казује, показују </a:t>
            </a:r>
            <a:r>
              <a:rPr lang="sr-Cyrl-RS" dirty="0" smtClean="0">
                <a:solidFill>
                  <a:schemeClr val="accent1">
                    <a:lumMod val="60000"/>
                    <a:lumOff val="40000"/>
                  </a:schemeClr>
                </a:solidFill>
              </a:rPr>
              <a:t>посљедицу вршења радње главне реченице.</a:t>
            </a:r>
          </a:p>
          <a:p>
            <a:r>
              <a:rPr lang="sr-Cyrl-RS" dirty="0" smtClean="0">
                <a:solidFill>
                  <a:schemeClr val="accent2">
                    <a:lumMod val="75000"/>
                  </a:schemeClr>
                </a:solidFill>
              </a:rPr>
              <a:t>Код посљедичних реченица, </a:t>
            </a:r>
            <a:r>
              <a:rPr lang="sr-Cyrl-RS" dirty="0" smtClean="0">
                <a:solidFill>
                  <a:schemeClr val="accent1">
                    <a:lumMod val="60000"/>
                    <a:lumOff val="40000"/>
                  </a:schemeClr>
                </a:solidFill>
              </a:rPr>
              <a:t>узрок</a:t>
            </a:r>
            <a:r>
              <a:rPr lang="sr-Cyrl-RS" dirty="0" smtClean="0">
                <a:solidFill>
                  <a:schemeClr val="accent2">
                    <a:lumMod val="75000"/>
                  </a:schemeClr>
                </a:solidFill>
              </a:rPr>
              <a:t> се налази у </a:t>
            </a:r>
            <a:r>
              <a:rPr lang="sr-Cyrl-RS" dirty="0" smtClean="0">
                <a:solidFill>
                  <a:schemeClr val="accent1">
                    <a:lumMod val="60000"/>
                    <a:lumOff val="40000"/>
                  </a:schemeClr>
                </a:solidFill>
              </a:rPr>
              <a:t>главној</a:t>
            </a:r>
            <a:r>
              <a:rPr lang="sr-Cyrl-RS" dirty="0" smtClean="0">
                <a:solidFill>
                  <a:schemeClr val="accent2">
                    <a:lumMod val="75000"/>
                  </a:schemeClr>
                </a:solidFill>
              </a:rPr>
              <a:t>, а </a:t>
            </a:r>
            <a:r>
              <a:rPr lang="sr-Cyrl-RS" dirty="0" smtClean="0">
                <a:solidFill>
                  <a:schemeClr val="accent1">
                    <a:lumMod val="60000"/>
                    <a:lumOff val="40000"/>
                  </a:schemeClr>
                </a:solidFill>
              </a:rPr>
              <a:t>посљедица</a:t>
            </a:r>
            <a:r>
              <a:rPr lang="sr-Cyrl-RS" dirty="0" smtClean="0">
                <a:solidFill>
                  <a:schemeClr val="accent2">
                    <a:lumMod val="75000"/>
                  </a:schemeClr>
                </a:solidFill>
              </a:rPr>
              <a:t> у </a:t>
            </a:r>
            <a:r>
              <a:rPr lang="sr-Cyrl-RS" dirty="0" smtClean="0">
                <a:solidFill>
                  <a:schemeClr val="accent1">
                    <a:lumMod val="60000"/>
                    <a:lumOff val="40000"/>
                  </a:schemeClr>
                </a:solidFill>
              </a:rPr>
              <a:t>зависној</a:t>
            </a:r>
            <a:r>
              <a:rPr lang="sr-Cyrl-RS" dirty="0" smtClean="0">
                <a:solidFill>
                  <a:schemeClr val="accent2">
                    <a:lumMod val="75000"/>
                  </a:schemeClr>
                </a:solidFill>
              </a:rPr>
              <a:t> реченици.</a:t>
            </a:r>
          </a:p>
          <a:p>
            <a:pPr algn="just"/>
            <a:endParaRPr lang="sr-Cyrl-RS" dirty="0" smtClean="0">
              <a:solidFill>
                <a:schemeClr val="accent2">
                  <a:lumMod val="75000"/>
                </a:schemeClr>
              </a:solidFill>
            </a:endParaRPr>
          </a:p>
          <a:p>
            <a:pPr algn="just"/>
            <a:r>
              <a:rPr lang="sr-Cyrl-RS" dirty="0" smtClean="0">
                <a:solidFill>
                  <a:schemeClr val="accent2">
                    <a:lumMod val="75000"/>
                  </a:schemeClr>
                </a:solidFill>
              </a:rPr>
              <a:t>Посљедичне реченице можемо препознати по везницима </a:t>
            </a:r>
            <a:r>
              <a:rPr lang="sr-Cyrl-RS" dirty="0" smtClean="0">
                <a:solidFill>
                  <a:schemeClr val="accent1">
                    <a:lumMod val="60000"/>
                    <a:lumOff val="40000"/>
                  </a:schemeClr>
                </a:solidFill>
              </a:rPr>
              <a:t>да</a:t>
            </a:r>
            <a:r>
              <a:rPr lang="sr-Cyrl-RS" dirty="0" smtClean="0">
                <a:solidFill>
                  <a:schemeClr val="accent2">
                    <a:lumMod val="75000"/>
                  </a:schemeClr>
                </a:solidFill>
              </a:rPr>
              <a:t> и </a:t>
            </a:r>
            <a:r>
              <a:rPr lang="sr-Cyrl-RS" dirty="0" smtClean="0">
                <a:solidFill>
                  <a:schemeClr val="accent1">
                    <a:lumMod val="60000"/>
                    <a:lumOff val="40000"/>
                  </a:schemeClr>
                </a:solidFill>
              </a:rPr>
              <a:t>тако да</a:t>
            </a:r>
            <a:r>
              <a:rPr lang="sr-Cyrl-RS" dirty="0" smtClean="0">
                <a:solidFill>
                  <a:schemeClr val="accent2">
                    <a:lumMod val="75000"/>
                  </a:schemeClr>
                </a:solidFill>
              </a:rPr>
              <a:t>.</a:t>
            </a:r>
          </a:p>
          <a:p>
            <a:endParaRPr lang="sr-Cyrl-RS" dirty="0" smtClean="0">
              <a:solidFill>
                <a:schemeClr val="accent2">
                  <a:lumMod val="75000"/>
                </a:schemeClr>
              </a:solidFill>
            </a:endParaRPr>
          </a:p>
          <a:p>
            <a:r>
              <a:rPr lang="sr-Cyrl-RS" dirty="0" smtClean="0">
                <a:solidFill>
                  <a:schemeClr val="accent2">
                    <a:lumMod val="75000"/>
                  </a:schemeClr>
                </a:solidFill>
              </a:rPr>
              <a:t>Ове реченице не могу стајати у инверзији.</a:t>
            </a:r>
          </a:p>
          <a:p>
            <a:pPr algn="just"/>
            <a:endParaRPr lang="sr-Cyrl-RS" dirty="0" smtClean="0">
              <a:solidFill>
                <a:schemeClr val="accent2">
                  <a:lumMod val="75000"/>
                </a:schemeClr>
              </a:solidFill>
            </a:endParaRPr>
          </a:p>
          <a:p>
            <a:pPr algn="just"/>
            <a:r>
              <a:rPr lang="sr-Cyrl-RS" dirty="0" smtClean="0">
                <a:solidFill>
                  <a:schemeClr val="accent2">
                    <a:lumMod val="75000"/>
                  </a:schemeClr>
                </a:solidFill>
              </a:rPr>
              <a:t>Када долазе са везником </a:t>
            </a:r>
            <a:r>
              <a:rPr lang="sr-Cyrl-RS" u="sng" dirty="0" smtClean="0">
                <a:solidFill>
                  <a:schemeClr val="accent1">
                    <a:lumMod val="60000"/>
                    <a:lumOff val="40000"/>
                  </a:schemeClr>
                </a:solidFill>
              </a:rPr>
              <a:t>да</a:t>
            </a:r>
            <a:r>
              <a:rPr lang="sr-Cyrl-RS" dirty="0" smtClean="0">
                <a:solidFill>
                  <a:schemeClr val="accent2">
                    <a:lumMod val="75000"/>
                  </a:schemeClr>
                </a:solidFill>
              </a:rPr>
              <a:t> </a:t>
            </a:r>
            <a:r>
              <a:rPr lang="sr-Cyrl-RS" u="sng" dirty="0" smtClean="0">
                <a:solidFill>
                  <a:schemeClr val="accent2">
                    <a:lumMod val="75000"/>
                  </a:schemeClr>
                </a:solidFill>
              </a:rPr>
              <a:t>не одвајају се запетом</a:t>
            </a:r>
            <a:r>
              <a:rPr lang="sr-Cyrl-RS" dirty="0" smtClean="0">
                <a:solidFill>
                  <a:schemeClr val="accent2">
                    <a:lumMod val="75000"/>
                  </a:schemeClr>
                </a:solidFill>
              </a:rPr>
              <a:t>, док се са везником </a:t>
            </a:r>
            <a:r>
              <a:rPr lang="sr-Cyrl-RS" u="sng" dirty="0" smtClean="0">
                <a:solidFill>
                  <a:schemeClr val="accent1">
                    <a:lumMod val="60000"/>
                    <a:lumOff val="40000"/>
                  </a:schemeClr>
                </a:solidFill>
              </a:rPr>
              <a:t>тако да</a:t>
            </a:r>
            <a:r>
              <a:rPr lang="sr-Cyrl-RS" dirty="0" smtClean="0">
                <a:solidFill>
                  <a:schemeClr val="accent1">
                    <a:lumMod val="60000"/>
                    <a:lumOff val="40000"/>
                  </a:schemeClr>
                </a:solidFill>
              </a:rPr>
              <a:t> </a:t>
            </a:r>
            <a:r>
              <a:rPr lang="sr-Cyrl-RS" u="sng" dirty="0" smtClean="0">
                <a:solidFill>
                  <a:schemeClr val="accent2">
                    <a:lumMod val="75000"/>
                  </a:schemeClr>
                </a:solidFill>
              </a:rPr>
              <a:t>најчешће одвајају запетом.</a:t>
            </a:r>
          </a:p>
        </p:txBody>
      </p:sp>
    </p:spTree>
    <p:extLst>
      <p:ext uri="{BB962C8B-B14F-4D97-AF65-F5344CB8AC3E}">
        <p14:creationId xmlns:p14="http://schemas.microsoft.com/office/powerpoint/2010/main" val="564288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764704"/>
            <a:ext cx="6172200" cy="648072"/>
          </a:xfrm>
        </p:spPr>
        <p:txBody>
          <a:bodyPr>
            <a:normAutofit/>
          </a:bodyPr>
          <a:lstStyle/>
          <a:p>
            <a:r>
              <a:rPr lang="sr-Cyrl-RS" sz="1600" dirty="0">
                <a:solidFill>
                  <a:schemeClr val="accent2">
                    <a:lumMod val="75000"/>
                  </a:schemeClr>
                </a:solidFill>
                <a:latin typeface="Times New Roman" pitchFamily="18" charset="0"/>
                <a:cs typeface="Times New Roman" pitchFamily="18" charset="0"/>
              </a:rPr>
              <a:t>Вјежба</a:t>
            </a:r>
            <a:endParaRPr lang="en-US" sz="1600" dirty="0">
              <a:solidFill>
                <a:schemeClr val="accent2">
                  <a:lumMod val="75000"/>
                </a:schemeClr>
              </a:solidFill>
              <a:latin typeface="Times New Roman" pitchFamily="18" charset="0"/>
              <a:cs typeface="Times New Roman" pitchFamily="18" charset="0"/>
            </a:endParaRPr>
          </a:p>
        </p:txBody>
      </p:sp>
      <p:sp>
        <p:nvSpPr>
          <p:cNvPr id="5" name="Subtitle 4"/>
          <p:cNvSpPr>
            <a:spLocks noGrp="1"/>
          </p:cNvSpPr>
          <p:nvPr>
            <p:ph type="subTitle" idx="1"/>
          </p:nvPr>
        </p:nvSpPr>
        <p:spPr>
          <a:xfrm>
            <a:off x="3810000" y="1628800"/>
            <a:ext cx="6172200" cy="4746122"/>
          </a:xfrm>
        </p:spPr>
        <p:txBody>
          <a:bodyPr>
            <a:normAutofit/>
          </a:bodyPr>
          <a:lstStyle/>
          <a:p>
            <a:r>
              <a:rPr lang="ru-RU" sz="1400" dirty="0">
                <a:solidFill>
                  <a:schemeClr val="accent2">
                    <a:lumMod val="75000"/>
                  </a:schemeClr>
                </a:solidFill>
                <a:latin typeface="Times New Roman" pitchFamily="18" charset="0"/>
                <a:cs typeface="Times New Roman" pitchFamily="18" charset="0"/>
              </a:rPr>
              <a:t>1.  Одреди врсте зависносложених реченица.</a:t>
            </a:r>
          </a:p>
          <a:p>
            <a:r>
              <a:rPr lang="ru-RU" sz="1400" dirty="0">
                <a:solidFill>
                  <a:schemeClr val="accent2">
                    <a:lumMod val="75000"/>
                  </a:schemeClr>
                </a:solidFill>
                <a:latin typeface="Times New Roman" pitchFamily="18" charset="0"/>
                <a:cs typeface="Times New Roman" pitchFamily="18" charset="0"/>
              </a:rPr>
              <a:t>Говорио је тако тихо да смо га једва разумјели</a:t>
            </a:r>
            <a:r>
              <a:rPr lang="ru-RU" sz="1400" dirty="0">
                <a:latin typeface="Times New Roman" pitchFamily="18" charset="0"/>
                <a:cs typeface="Times New Roman" pitchFamily="18" charset="0"/>
              </a:rPr>
              <a:t>.</a:t>
            </a:r>
          </a:p>
          <a:p>
            <a:r>
              <a:rPr lang="ru-RU" sz="1400" dirty="0">
                <a:solidFill>
                  <a:schemeClr val="accent2">
                    <a:lumMod val="75000"/>
                  </a:schemeClr>
                </a:solidFill>
                <a:latin typeface="Times New Roman" pitchFamily="18" charset="0"/>
                <a:cs typeface="Times New Roman" pitchFamily="18" charset="0"/>
              </a:rPr>
              <a:t>Једва смо га разумјели јер је говорио тихо.</a:t>
            </a:r>
          </a:p>
          <a:p>
            <a:endParaRPr lang="ru-RU" sz="1400" dirty="0">
              <a:solidFill>
                <a:schemeClr val="accent2">
                  <a:lumMod val="75000"/>
                </a:schemeClr>
              </a:solidFill>
              <a:latin typeface="Times New Roman" pitchFamily="18" charset="0"/>
              <a:cs typeface="Times New Roman" pitchFamily="18" charset="0"/>
            </a:endParaRPr>
          </a:p>
          <a:p>
            <a:r>
              <a:rPr lang="ru-RU" sz="1400" dirty="0">
                <a:solidFill>
                  <a:schemeClr val="accent2">
                    <a:lumMod val="75000"/>
                  </a:schemeClr>
                </a:solidFill>
                <a:latin typeface="Times New Roman" pitchFamily="18" charset="0"/>
                <a:cs typeface="Times New Roman" pitchFamily="18" charset="0"/>
              </a:rPr>
              <a:t>2. Уочи посљедичне реченице.</a:t>
            </a:r>
          </a:p>
          <a:p>
            <a:endParaRPr lang="ru-RU" sz="1400" dirty="0">
              <a:solidFill>
                <a:schemeClr val="accent2">
                  <a:lumMod val="75000"/>
                </a:schemeClr>
              </a:solidFill>
              <a:latin typeface="Times New Roman" pitchFamily="18" charset="0"/>
              <a:cs typeface="Times New Roman" pitchFamily="18" charset="0"/>
            </a:endParaRPr>
          </a:p>
          <a:p>
            <a:r>
              <a:rPr lang="ru-RU" sz="1400" dirty="0">
                <a:solidFill>
                  <a:schemeClr val="accent2">
                    <a:lumMod val="75000"/>
                  </a:schemeClr>
                </a:solidFill>
                <a:latin typeface="Times New Roman" pitchFamily="18" charset="0"/>
                <a:cs typeface="Times New Roman" pitchFamily="18" charset="0"/>
              </a:rPr>
              <a:t>1. Није дошао јер га нисмо звали.</a:t>
            </a:r>
            <a:br>
              <a:rPr lang="ru-RU" sz="1400" dirty="0">
                <a:solidFill>
                  <a:schemeClr val="accent2">
                    <a:lumMod val="75000"/>
                  </a:schemeClr>
                </a:solidFill>
                <a:latin typeface="Times New Roman" pitchFamily="18" charset="0"/>
                <a:cs typeface="Times New Roman" pitchFamily="18" charset="0"/>
              </a:rPr>
            </a:br>
            <a:r>
              <a:rPr lang="ru-RU" sz="1400" dirty="0">
                <a:solidFill>
                  <a:schemeClr val="accent2">
                    <a:lumMod val="75000"/>
                  </a:schemeClr>
                </a:solidFill>
                <a:latin typeface="Times New Roman" pitchFamily="18" charset="0"/>
                <a:cs typeface="Times New Roman" pitchFamily="18" charset="0"/>
              </a:rPr>
              <a:t>2. Био је обузет филмом да ништа није примјећивао.</a:t>
            </a:r>
            <a:br>
              <a:rPr lang="ru-RU" sz="1400" dirty="0">
                <a:solidFill>
                  <a:schemeClr val="accent2">
                    <a:lumMod val="75000"/>
                  </a:schemeClr>
                </a:solidFill>
                <a:latin typeface="Times New Roman" pitchFamily="18" charset="0"/>
                <a:cs typeface="Times New Roman" pitchFamily="18" charset="0"/>
              </a:rPr>
            </a:br>
            <a:r>
              <a:rPr lang="ru-RU" sz="1400" dirty="0">
                <a:solidFill>
                  <a:schemeClr val="accent2">
                    <a:lumMod val="75000"/>
                  </a:schemeClr>
                </a:solidFill>
                <a:latin typeface="Times New Roman" pitchFamily="18" charset="0"/>
                <a:cs typeface="Times New Roman" pitchFamily="18" charset="0"/>
              </a:rPr>
              <a:t>3. Нисмо те звали зато немој ни доћи.</a:t>
            </a:r>
          </a:p>
          <a:p>
            <a:endParaRPr lang="ru-RU" sz="1400" dirty="0">
              <a:solidFill>
                <a:schemeClr val="accent2">
                  <a:lumMod val="75000"/>
                </a:schemeClr>
              </a:solidFill>
              <a:latin typeface="Times New Roman" pitchFamily="18" charset="0"/>
              <a:cs typeface="Times New Roman" pitchFamily="18" charset="0"/>
            </a:endParaRPr>
          </a:p>
          <a:p>
            <a:endParaRPr lang="ru-RU" sz="1400" dirty="0">
              <a:solidFill>
                <a:schemeClr val="accent2">
                  <a:lumMod val="75000"/>
                </a:schemeClr>
              </a:solidFill>
              <a:latin typeface="Times New Roman" pitchFamily="18" charset="0"/>
              <a:cs typeface="Times New Roman" pitchFamily="18" charset="0"/>
            </a:endParaRPr>
          </a:p>
          <a:p>
            <a:r>
              <a:rPr lang="ru-RU" sz="1400" dirty="0">
                <a:solidFill>
                  <a:schemeClr val="accent2">
                    <a:lumMod val="75000"/>
                  </a:schemeClr>
                </a:solidFill>
                <a:latin typeface="Times New Roman" pitchFamily="18" charset="0"/>
                <a:cs typeface="Times New Roman" pitchFamily="18" charset="0"/>
              </a:rPr>
              <a:t>1. Треба наступити смјело јер то једино помаже.</a:t>
            </a:r>
            <a:br>
              <a:rPr lang="ru-RU" sz="1400" dirty="0">
                <a:solidFill>
                  <a:schemeClr val="accent2">
                    <a:lumMod val="75000"/>
                  </a:schemeClr>
                </a:solidFill>
                <a:latin typeface="Times New Roman" pitchFamily="18" charset="0"/>
                <a:cs typeface="Times New Roman" pitchFamily="18" charset="0"/>
              </a:rPr>
            </a:br>
            <a:r>
              <a:rPr lang="ru-RU" sz="1400" dirty="0">
                <a:solidFill>
                  <a:schemeClr val="accent2">
                    <a:lumMod val="75000"/>
                  </a:schemeClr>
                </a:solidFill>
                <a:latin typeface="Times New Roman" pitchFamily="18" charset="0"/>
                <a:cs typeface="Times New Roman" pitchFamily="18" charset="0"/>
              </a:rPr>
              <a:t>2. Трчао је тако брзо да смо се сви радовали.</a:t>
            </a:r>
            <a:br>
              <a:rPr lang="ru-RU" sz="1400" dirty="0">
                <a:solidFill>
                  <a:schemeClr val="accent2">
                    <a:lumMod val="75000"/>
                  </a:schemeClr>
                </a:solidFill>
                <a:latin typeface="Times New Roman" pitchFamily="18" charset="0"/>
                <a:cs typeface="Times New Roman" pitchFamily="18" charset="0"/>
              </a:rPr>
            </a:br>
            <a:r>
              <a:rPr lang="ru-RU" sz="1400" dirty="0">
                <a:solidFill>
                  <a:schemeClr val="accent2">
                    <a:lumMod val="75000"/>
                  </a:schemeClr>
                </a:solidFill>
                <a:latin typeface="Times New Roman" pitchFamily="18" charset="0"/>
                <a:cs typeface="Times New Roman" pitchFamily="18" charset="0"/>
              </a:rPr>
              <a:t>3. Било јој је жао што је викала на њега</a:t>
            </a:r>
          </a:p>
          <a:p>
            <a:endParaRPr lang="ru-RU"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680852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764704"/>
            <a:ext cx="6172200" cy="648072"/>
          </a:xfrm>
        </p:spPr>
        <p:txBody>
          <a:bodyPr>
            <a:normAutofit/>
          </a:bodyPr>
          <a:lstStyle/>
          <a:p>
            <a:r>
              <a:rPr lang="sr-Cyrl-RS" sz="1600" dirty="0">
                <a:solidFill>
                  <a:schemeClr val="accent2">
                    <a:lumMod val="75000"/>
                  </a:schemeClr>
                </a:solidFill>
                <a:latin typeface="Times New Roman" pitchFamily="18" charset="0"/>
                <a:cs typeface="Times New Roman" pitchFamily="18" charset="0"/>
              </a:rPr>
              <a:t>Вјежба</a:t>
            </a:r>
            <a:endParaRPr lang="en-US" sz="1600" dirty="0">
              <a:solidFill>
                <a:schemeClr val="accent2">
                  <a:lumMod val="75000"/>
                </a:schemeClr>
              </a:solidFill>
              <a:latin typeface="Times New Roman" pitchFamily="18" charset="0"/>
              <a:cs typeface="Times New Roman" pitchFamily="18" charset="0"/>
            </a:endParaRPr>
          </a:p>
        </p:txBody>
      </p:sp>
      <p:sp>
        <p:nvSpPr>
          <p:cNvPr id="5" name="Subtitle 4"/>
          <p:cNvSpPr>
            <a:spLocks noGrp="1"/>
          </p:cNvSpPr>
          <p:nvPr>
            <p:ph type="subTitle" idx="1"/>
          </p:nvPr>
        </p:nvSpPr>
        <p:spPr>
          <a:xfrm>
            <a:off x="3810000" y="1628800"/>
            <a:ext cx="6172200" cy="4746122"/>
          </a:xfrm>
        </p:spPr>
        <p:txBody>
          <a:bodyPr>
            <a:normAutofit/>
          </a:bodyPr>
          <a:lstStyle/>
          <a:p>
            <a:r>
              <a:rPr lang="ru-RU" sz="1400" dirty="0">
                <a:solidFill>
                  <a:schemeClr val="accent2">
                    <a:lumMod val="75000"/>
                  </a:schemeClr>
                </a:solidFill>
                <a:latin typeface="Times New Roman" pitchFamily="18" charset="0"/>
                <a:cs typeface="Times New Roman" pitchFamily="18" charset="0"/>
              </a:rPr>
              <a:t>1.  Одреди врсте зависносложених реченица.</a:t>
            </a:r>
          </a:p>
          <a:p>
            <a:r>
              <a:rPr lang="ru-RU" sz="1400" dirty="0">
                <a:solidFill>
                  <a:schemeClr val="accent2">
                    <a:lumMod val="75000"/>
                  </a:schemeClr>
                </a:solidFill>
                <a:latin typeface="Times New Roman" pitchFamily="18" charset="0"/>
                <a:cs typeface="Times New Roman" pitchFamily="18" charset="0"/>
              </a:rPr>
              <a:t>Говорио је тако тихо </a:t>
            </a:r>
            <a:r>
              <a:rPr lang="ru-RU" sz="1400" dirty="0">
                <a:solidFill>
                  <a:srgbClr val="FF0000"/>
                </a:solidFill>
                <a:latin typeface="Times New Roman" pitchFamily="18" charset="0"/>
                <a:cs typeface="Times New Roman" pitchFamily="18" charset="0"/>
              </a:rPr>
              <a:t>да смо га једва разумјели. </a:t>
            </a:r>
          </a:p>
          <a:p>
            <a:r>
              <a:rPr lang="ru-RU" sz="1400" dirty="0">
                <a:solidFill>
                  <a:srgbClr val="FF0000"/>
                </a:solidFill>
                <a:latin typeface="Times New Roman" pitchFamily="18" charset="0"/>
                <a:cs typeface="Times New Roman" pitchFamily="18" charset="0"/>
              </a:rPr>
              <a:t>                                       (ПОСЉЕДИЧНА РЕЧЕНИЦА)</a:t>
            </a:r>
          </a:p>
          <a:p>
            <a:r>
              <a:rPr lang="ru-RU" sz="1400" dirty="0">
                <a:solidFill>
                  <a:schemeClr val="accent2">
                    <a:lumMod val="75000"/>
                  </a:schemeClr>
                </a:solidFill>
                <a:latin typeface="Times New Roman" pitchFamily="18" charset="0"/>
                <a:cs typeface="Times New Roman" pitchFamily="18" charset="0"/>
              </a:rPr>
              <a:t>Једва смо га разумјели </a:t>
            </a:r>
            <a:r>
              <a:rPr lang="ru-RU" sz="1400" dirty="0">
                <a:solidFill>
                  <a:srgbClr val="FF0000"/>
                </a:solidFill>
                <a:latin typeface="Times New Roman" pitchFamily="18" charset="0"/>
                <a:cs typeface="Times New Roman" pitchFamily="18" charset="0"/>
              </a:rPr>
              <a:t>јер је говорио тихо.</a:t>
            </a:r>
          </a:p>
          <a:p>
            <a:r>
              <a:rPr lang="ru-RU" sz="1400" dirty="0">
                <a:solidFill>
                  <a:srgbClr val="FF0000"/>
                </a:solidFill>
                <a:latin typeface="Times New Roman" pitchFamily="18" charset="0"/>
                <a:cs typeface="Times New Roman" pitchFamily="18" charset="0"/>
              </a:rPr>
              <a:t>                                           (УЗРОЧНА РЕЧЕНИЦА)</a:t>
            </a:r>
          </a:p>
          <a:p>
            <a:endParaRPr lang="ru-RU" sz="1400" dirty="0">
              <a:solidFill>
                <a:schemeClr val="accent2">
                  <a:lumMod val="75000"/>
                </a:schemeClr>
              </a:solidFill>
              <a:latin typeface="Times New Roman" pitchFamily="18" charset="0"/>
              <a:cs typeface="Times New Roman" pitchFamily="18" charset="0"/>
            </a:endParaRPr>
          </a:p>
          <a:p>
            <a:r>
              <a:rPr lang="ru-RU" sz="1400" dirty="0">
                <a:solidFill>
                  <a:schemeClr val="accent2">
                    <a:lumMod val="75000"/>
                  </a:schemeClr>
                </a:solidFill>
                <a:latin typeface="Times New Roman" pitchFamily="18" charset="0"/>
                <a:cs typeface="Times New Roman" pitchFamily="18" charset="0"/>
              </a:rPr>
              <a:t>2. Уочи посљедичне реченице.</a:t>
            </a:r>
          </a:p>
          <a:p>
            <a:endParaRPr lang="ru-RU" sz="1400" dirty="0">
              <a:solidFill>
                <a:schemeClr val="accent2">
                  <a:lumMod val="75000"/>
                </a:schemeClr>
              </a:solidFill>
              <a:latin typeface="Times New Roman" pitchFamily="18" charset="0"/>
              <a:cs typeface="Times New Roman" pitchFamily="18" charset="0"/>
            </a:endParaRPr>
          </a:p>
          <a:p>
            <a:r>
              <a:rPr lang="ru-RU" sz="1400" dirty="0">
                <a:solidFill>
                  <a:schemeClr val="accent2">
                    <a:lumMod val="75000"/>
                  </a:schemeClr>
                </a:solidFill>
                <a:latin typeface="Times New Roman" pitchFamily="18" charset="0"/>
                <a:cs typeface="Times New Roman" pitchFamily="18" charset="0"/>
              </a:rPr>
              <a:t>1. Није дошао јер га нисмо звали.</a:t>
            </a:r>
            <a:br>
              <a:rPr lang="ru-RU" sz="1400" dirty="0">
                <a:solidFill>
                  <a:schemeClr val="accent2">
                    <a:lumMod val="75000"/>
                  </a:schemeClr>
                </a:solidFill>
                <a:latin typeface="Times New Roman" pitchFamily="18" charset="0"/>
                <a:cs typeface="Times New Roman" pitchFamily="18" charset="0"/>
              </a:rPr>
            </a:br>
            <a:r>
              <a:rPr lang="ru-RU" sz="1400" dirty="0">
                <a:solidFill>
                  <a:srgbClr val="FF0000"/>
                </a:solidFill>
                <a:latin typeface="Times New Roman" pitchFamily="18" charset="0"/>
                <a:cs typeface="Times New Roman" pitchFamily="18" charset="0"/>
              </a:rPr>
              <a:t>2. Био је толико обузет филмом да ништа није примјећивао.</a:t>
            </a:r>
            <a:r>
              <a:rPr lang="ru-RU" sz="1400" dirty="0">
                <a:solidFill>
                  <a:schemeClr val="accent2">
                    <a:lumMod val="75000"/>
                  </a:schemeClr>
                </a:solidFill>
                <a:latin typeface="Times New Roman" pitchFamily="18" charset="0"/>
                <a:cs typeface="Times New Roman" pitchFamily="18" charset="0"/>
              </a:rPr>
              <a:t/>
            </a:r>
            <a:br>
              <a:rPr lang="ru-RU" sz="1400" dirty="0">
                <a:solidFill>
                  <a:schemeClr val="accent2">
                    <a:lumMod val="75000"/>
                  </a:schemeClr>
                </a:solidFill>
                <a:latin typeface="Times New Roman" pitchFamily="18" charset="0"/>
                <a:cs typeface="Times New Roman" pitchFamily="18" charset="0"/>
              </a:rPr>
            </a:br>
            <a:r>
              <a:rPr lang="ru-RU" sz="1400" dirty="0">
                <a:solidFill>
                  <a:schemeClr val="accent2">
                    <a:lumMod val="75000"/>
                  </a:schemeClr>
                </a:solidFill>
                <a:latin typeface="Times New Roman" pitchFamily="18" charset="0"/>
                <a:cs typeface="Times New Roman" pitchFamily="18" charset="0"/>
              </a:rPr>
              <a:t>3. Нисмо те звали зато немој ни доћи.</a:t>
            </a:r>
          </a:p>
          <a:p>
            <a:endParaRPr lang="ru-RU" sz="1400" dirty="0">
              <a:solidFill>
                <a:schemeClr val="accent2">
                  <a:lumMod val="75000"/>
                </a:schemeClr>
              </a:solidFill>
              <a:latin typeface="Times New Roman" pitchFamily="18" charset="0"/>
              <a:cs typeface="Times New Roman" pitchFamily="18" charset="0"/>
            </a:endParaRPr>
          </a:p>
          <a:p>
            <a:r>
              <a:rPr lang="ru-RU" sz="1400" dirty="0">
                <a:solidFill>
                  <a:schemeClr val="accent2">
                    <a:lumMod val="75000"/>
                  </a:schemeClr>
                </a:solidFill>
                <a:latin typeface="Times New Roman" pitchFamily="18" charset="0"/>
                <a:cs typeface="Times New Roman" pitchFamily="18" charset="0"/>
              </a:rPr>
              <a:t>1. Треба наступити смјело јер то једино помаже.</a:t>
            </a:r>
            <a:br>
              <a:rPr lang="ru-RU" sz="1400" dirty="0">
                <a:solidFill>
                  <a:schemeClr val="accent2">
                    <a:lumMod val="75000"/>
                  </a:schemeClr>
                </a:solidFill>
                <a:latin typeface="Times New Roman" pitchFamily="18" charset="0"/>
                <a:cs typeface="Times New Roman" pitchFamily="18" charset="0"/>
              </a:rPr>
            </a:br>
            <a:r>
              <a:rPr lang="ru-RU" sz="1400" dirty="0">
                <a:solidFill>
                  <a:srgbClr val="FF0000"/>
                </a:solidFill>
                <a:latin typeface="Times New Roman" pitchFamily="18" charset="0"/>
                <a:cs typeface="Times New Roman" pitchFamily="18" charset="0"/>
              </a:rPr>
              <a:t>2. Трчао је тако брзо да смо се сви радовали.</a:t>
            </a:r>
            <a:r>
              <a:rPr lang="ru-RU" sz="1400" dirty="0">
                <a:solidFill>
                  <a:schemeClr val="accent2">
                    <a:lumMod val="75000"/>
                  </a:schemeClr>
                </a:solidFill>
                <a:latin typeface="Times New Roman" pitchFamily="18" charset="0"/>
                <a:cs typeface="Times New Roman" pitchFamily="18" charset="0"/>
              </a:rPr>
              <a:t/>
            </a:r>
            <a:br>
              <a:rPr lang="ru-RU" sz="1400" dirty="0">
                <a:solidFill>
                  <a:schemeClr val="accent2">
                    <a:lumMod val="75000"/>
                  </a:schemeClr>
                </a:solidFill>
                <a:latin typeface="Times New Roman" pitchFamily="18" charset="0"/>
                <a:cs typeface="Times New Roman" pitchFamily="18" charset="0"/>
              </a:rPr>
            </a:br>
            <a:r>
              <a:rPr lang="ru-RU" sz="1400" dirty="0">
                <a:solidFill>
                  <a:schemeClr val="accent2">
                    <a:lumMod val="75000"/>
                  </a:schemeClr>
                </a:solidFill>
                <a:latin typeface="Times New Roman" pitchFamily="18" charset="0"/>
                <a:cs typeface="Times New Roman" pitchFamily="18" charset="0"/>
              </a:rPr>
              <a:t>3. Било јој је жао што је викала на њега</a:t>
            </a:r>
          </a:p>
          <a:p>
            <a:endParaRPr lang="ru-RU" sz="14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1171729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810000" y="764704"/>
            <a:ext cx="6172200" cy="648072"/>
          </a:xfrm>
        </p:spPr>
        <p:txBody>
          <a:bodyPr>
            <a:normAutofit/>
          </a:bodyPr>
          <a:lstStyle/>
          <a:p>
            <a:r>
              <a:rPr lang="sr-Cyrl-RS" sz="1600" dirty="0">
                <a:solidFill>
                  <a:schemeClr val="accent2">
                    <a:lumMod val="75000"/>
                  </a:schemeClr>
                </a:solidFill>
                <a:latin typeface="Times New Roman" pitchFamily="18" charset="0"/>
                <a:cs typeface="Times New Roman" pitchFamily="18" charset="0"/>
              </a:rPr>
              <a:t>Домаћа задаћа</a:t>
            </a:r>
            <a:endParaRPr lang="en-US" sz="1600" dirty="0">
              <a:solidFill>
                <a:schemeClr val="accent2">
                  <a:lumMod val="75000"/>
                </a:schemeClr>
              </a:solidFill>
              <a:latin typeface="Times New Roman" pitchFamily="18" charset="0"/>
              <a:cs typeface="Times New Roman" pitchFamily="18" charset="0"/>
            </a:endParaRPr>
          </a:p>
        </p:txBody>
      </p:sp>
      <p:sp>
        <p:nvSpPr>
          <p:cNvPr id="5" name="Subtitle 4"/>
          <p:cNvSpPr>
            <a:spLocks noGrp="1"/>
          </p:cNvSpPr>
          <p:nvPr>
            <p:ph type="subTitle" idx="1"/>
          </p:nvPr>
        </p:nvSpPr>
        <p:spPr>
          <a:xfrm>
            <a:off x="3810000" y="1628800"/>
            <a:ext cx="6172200" cy="4746122"/>
          </a:xfrm>
        </p:spPr>
        <p:txBody>
          <a:bodyPr>
            <a:normAutofit/>
          </a:bodyPr>
          <a:lstStyle/>
          <a:p>
            <a:endParaRPr lang="ru-RU" sz="1400" dirty="0">
              <a:solidFill>
                <a:schemeClr val="accent2">
                  <a:lumMod val="75000"/>
                </a:schemeClr>
              </a:solidFill>
              <a:latin typeface="Times New Roman" pitchFamily="18" charset="0"/>
              <a:cs typeface="Times New Roman" pitchFamily="18" charset="0"/>
            </a:endParaRPr>
          </a:p>
          <a:p>
            <a:endParaRPr lang="ru-RU" sz="1400" dirty="0">
              <a:latin typeface="Times New Roman" pitchFamily="18" charset="0"/>
              <a:cs typeface="Times New Roman" pitchFamily="18" charset="0"/>
            </a:endParaRPr>
          </a:p>
          <a:p>
            <a:pPr algn="just"/>
            <a:r>
              <a:rPr lang="sr-Cyrl-RS" sz="1400" dirty="0">
                <a:solidFill>
                  <a:schemeClr val="accent2">
                    <a:lumMod val="75000"/>
                  </a:schemeClr>
                </a:solidFill>
                <a:latin typeface="Times New Roman" pitchFamily="18" charset="0"/>
                <a:cs typeface="Times New Roman" pitchFamily="18" charset="0"/>
              </a:rPr>
              <a:t>1. Напишите двије зависносложене посљедичне реченице (везници </a:t>
            </a:r>
            <a:r>
              <a:rPr lang="sr-Cyrl-RS" sz="1400" u="sng" dirty="0">
                <a:solidFill>
                  <a:schemeClr val="accent2">
                    <a:lumMod val="75000"/>
                  </a:schemeClr>
                </a:solidFill>
                <a:latin typeface="Times New Roman" pitchFamily="18" charset="0"/>
                <a:cs typeface="Times New Roman" pitchFamily="18" charset="0"/>
              </a:rPr>
              <a:t>да</a:t>
            </a:r>
            <a:r>
              <a:rPr lang="sr-Cyrl-RS" sz="1400" dirty="0">
                <a:solidFill>
                  <a:schemeClr val="accent2">
                    <a:lumMod val="75000"/>
                  </a:schemeClr>
                </a:solidFill>
                <a:latin typeface="Times New Roman" pitchFamily="18" charset="0"/>
                <a:cs typeface="Times New Roman" pitchFamily="18" charset="0"/>
              </a:rPr>
              <a:t> и </a:t>
            </a:r>
            <a:r>
              <a:rPr lang="sr-Cyrl-RS" sz="1400" u="sng" dirty="0">
                <a:solidFill>
                  <a:schemeClr val="accent2">
                    <a:lumMod val="75000"/>
                  </a:schemeClr>
                </a:solidFill>
                <a:latin typeface="Times New Roman" pitchFamily="18" charset="0"/>
                <a:cs typeface="Times New Roman" pitchFamily="18" charset="0"/>
              </a:rPr>
              <a:t>тако да</a:t>
            </a:r>
            <a:r>
              <a:rPr lang="sr-Cyrl-RS" sz="1400" dirty="0">
                <a:solidFill>
                  <a:schemeClr val="accent2">
                    <a:lumMod val="75000"/>
                  </a:schemeClr>
                </a:solidFill>
                <a:latin typeface="Times New Roman" pitchFamily="18" charset="0"/>
                <a:cs typeface="Times New Roman" pitchFamily="18" charset="0"/>
              </a:rPr>
              <a:t>) и означите главну и зависну реченицу.</a:t>
            </a:r>
            <a:endParaRPr lang="en-US" sz="1400" dirty="0">
              <a:solidFill>
                <a:schemeClr val="accent2">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73913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39816" y="1916833"/>
            <a:ext cx="4608512" cy="646331"/>
          </a:xfrm>
          <a:prstGeom prst="rect">
            <a:avLst/>
          </a:prstGeom>
        </p:spPr>
        <p:txBody>
          <a:bodyPr wrap="square">
            <a:spAutoFit/>
          </a:bodyPr>
          <a:lstStyle/>
          <a:p>
            <a:pPr algn="ctr"/>
            <a:r>
              <a:rPr lang="sr-Cyrl-RS" b="1" dirty="0">
                <a:solidFill>
                  <a:schemeClr val="accent2">
                    <a:lumMod val="75000"/>
                  </a:schemeClr>
                </a:solidFill>
                <a:latin typeface="Times New Roman" pitchFamily="18" charset="0"/>
                <a:cs typeface="Times New Roman" pitchFamily="18" charset="0"/>
              </a:rPr>
              <a:t>Дјецо, данас смо</a:t>
            </a:r>
            <a:r>
              <a:rPr lang="en-US" b="1" dirty="0">
                <a:solidFill>
                  <a:schemeClr val="accent2">
                    <a:lumMod val="75000"/>
                  </a:schemeClr>
                </a:solidFill>
                <a:latin typeface="Times New Roman" pitchFamily="18" charset="0"/>
                <a:cs typeface="Times New Roman" pitchFamily="18" charset="0"/>
              </a:rPr>
              <a:t> </a:t>
            </a:r>
            <a:r>
              <a:rPr lang="sr-Cyrl-RS" b="1" dirty="0">
                <a:solidFill>
                  <a:schemeClr val="accent2">
                    <a:lumMod val="75000"/>
                  </a:schemeClr>
                </a:solidFill>
                <a:latin typeface="Times New Roman" pitchFamily="18" charset="0"/>
                <a:cs typeface="Times New Roman" pitchFamily="18" charset="0"/>
              </a:rPr>
              <a:t>учили</a:t>
            </a:r>
          </a:p>
          <a:p>
            <a:pPr algn="ctr"/>
            <a:r>
              <a:rPr lang="sr-Cyrl-RS" b="1" dirty="0">
                <a:solidFill>
                  <a:schemeClr val="accent2">
                    <a:lumMod val="75000"/>
                  </a:schemeClr>
                </a:solidFill>
                <a:latin typeface="Times New Roman" pitchFamily="18" charset="0"/>
                <a:cs typeface="Times New Roman" pitchFamily="18" charset="0"/>
              </a:rPr>
              <a:t>посљедичне реченице...</a:t>
            </a:r>
            <a:endParaRPr lang="en-US" b="1" dirty="0">
              <a:solidFill>
                <a:schemeClr val="accent2">
                  <a:lumMod val="75000"/>
                </a:schemeClr>
              </a:solidFill>
            </a:endParaRPr>
          </a:p>
        </p:txBody>
      </p:sp>
      <p:sp>
        <p:nvSpPr>
          <p:cNvPr id="9" name="Rectangle 8"/>
          <p:cNvSpPr/>
          <p:nvPr/>
        </p:nvSpPr>
        <p:spPr>
          <a:xfrm>
            <a:off x="4511824" y="4221089"/>
            <a:ext cx="4572000" cy="646331"/>
          </a:xfrm>
          <a:prstGeom prst="rect">
            <a:avLst/>
          </a:prstGeom>
        </p:spPr>
        <p:txBody>
          <a:bodyPr>
            <a:spAutoFit/>
          </a:bodyPr>
          <a:lstStyle/>
          <a:p>
            <a:pPr algn="ctr"/>
            <a:r>
              <a:rPr lang="sr-Cyrl-RS" b="1" dirty="0">
                <a:solidFill>
                  <a:schemeClr val="accent2">
                    <a:lumMod val="75000"/>
                  </a:schemeClr>
                </a:solidFill>
                <a:latin typeface="Times New Roman" pitchFamily="18" charset="0"/>
                <a:cs typeface="Times New Roman" pitchFamily="18" charset="0"/>
              </a:rPr>
              <a:t>Нека посљедица вашег учења</a:t>
            </a:r>
          </a:p>
          <a:p>
            <a:pPr algn="ctr"/>
            <a:r>
              <a:rPr lang="sr-Cyrl-RS" b="1" dirty="0">
                <a:solidFill>
                  <a:schemeClr val="accent2">
                    <a:lumMod val="75000"/>
                  </a:schemeClr>
                </a:solidFill>
                <a:latin typeface="Times New Roman" pitchFamily="18" charset="0"/>
                <a:cs typeface="Times New Roman" pitchFamily="18" charset="0"/>
              </a:rPr>
              <a:t>буду добре оцјене...</a:t>
            </a:r>
            <a:endParaRPr lang="en-US" b="1" dirty="0">
              <a:solidFill>
                <a:schemeClr val="accent2">
                  <a:lumMod val="7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632</TotalTime>
  <Words>402</Words>
  <Application>Microsoft Office PowerPoint</Application>
  <PresentationFormat>Custom</PresentationFormat>
  <Paragraphs>69</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Посљедичне реченице</vt:lpstr>
      <vt:lpstr>Посљедичне реченице</vt:lpstr>
      <vt:lpstr>Задатак је био тако лак  да сам га одмах ријешила.  Била је толика гужва да нисмо могли да уђемо унутра.  Зид је био висок, тако да га нисмо могли добро видјети.  </vt:lpstr>
      <vt:lpstr>Зависносложена посљедична реченица увијек изражава међуоднос узрока и посљедице: у главној реченици је исказан узрок, а у зависној посљедица. </vt:lpstr>
      <vt:lpstr>Закључак</vt:lpstr>
      <vt:lpstr>Вјежба</vt:lpstr>
      <vt:lpstr>Вјежба</vt:lpstr>
      <vt:lpstr>Домаћа задаћа</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Racunar</cp:lastModifiedBy>
  <cp:revision>80</cp:revision>
  <dcterms:created xsi:type="dcterms:W3CDTF">2020-05-17T12:22:46Z</dcterms:created>
  <dcterms:modified xsi:type="dcterms:W3CDTF">2020-05-19T18:48:57Z</dcterms:modified>
</cp:coreProperties>
</file>