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00B3F0-A9BC-48CE-8EB6-ECE96506990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6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1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7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6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9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54D2318-CE40-42F6-962A-4C6D6CF697DB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3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476AC1-EB7F-4BEF-90D9-5764B50DAF8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7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2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7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8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Оплођење, трудноћа и порођај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5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</a:rPr>
              <a:t>Лучење хормона код мушкарца и жене и припреме за оплођење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Жена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BA" sz="2000" b="1" dirty="0" smtClean="0">
                <a:solidFill>
                  <a:schemeClr val="bg1"/>
                </a:solidFill>
              </a:rPr>
              <a:t>Образац лучења хормона ЦИКЛИЧАН</a:t>
            </a:r>
          </a:p>
          <a:p>
            <a:r>
              <a:rPr lang="sr-Cyrl-BA" sz="2000" b="1" dirty="0" smtClean="0">
                <a:solidFill>
                  <a:schemeClr val="bg1"/>
                </a:solidFill>
              </a:rPr>
              <a:t>Хормони који учествују у оогенези и сазријевању јајних ћелија (</a:t>
            </a:r>
            <a:r>
              <a:rPr lang="sr-Latn-BA" sz="2000" b="1" dirty="0" smtClean="0">
                <a:solidFill>
                  <a:schemeClr val="bg1"/>
                </a:solidFill>
              </a:rPr>
              <a:t>LH, FSH, Estrogeni)</a:t>
            </a:r>
            <a:endParaRPr lang="sr-Latn-BA" sz="2000" b="1" dirty="0">
              <a:solidFill>
                <a:schemeClr val="bg1"/>
              </a:solidFill>
            </a:endParaRPr>
          </a:p>
          <a:p>
            <a:r>
              <a:rPr lang="sr-Cyrl-BA" sz="2000" b="1" dirty="0" smtClean="0">
                <a:solidFill>
                  <a:schemeClr val="bg1"/>
                </a:solidFill>
              </a:rPr>
              <a:t>Менструални циклус и менструално крварење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Мушкарац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Cyrl-BA" sz="2000" b="1" dirty="0" smtClean="0">
                <a:solidFill>
                  <a:schemeClr val="bg1"/>
                </a:solidFill>
              </a:rPr>
              <a:t>Образац лучења хормона ТОНИЧАН</a:t>
            </a:r>
          </a:p>
          <a:p>
            <a:r>
              <a:rPr lang="sr-Cyrl-BA" sz="2000" b="1" dirty="0" smtClean="0">
                <a:solidFill>
                  <a:schemeClr val="bg1"/>
                </a:solidFill>
              </a:rPr>
              <a:t>Хормони који учествују у сперматогенези и сазријевању сперматозоида су (</a:t>
            </a:r>
            <a:r>
              <a:rPr lang="sr-Latn-BA" sz="2000" b="1" dirty="0" smtClean="0">
                <a:solidFill>
                  <a:schemeClr val="bg1"/>
                </a:solidFill>
              </a:rPr>
              <a:t>LH, FSH, Testosteron)</a:t>
            </a:r>
          </a:p>
        </p:txBody>
      </p:sp>
    </p:spTree>
    <p:extLst>
      <p:ext uri="{BB962C8B-B14F-4D97-AF65-F5344CB8AC3E}">
        <p14:creationId xmlns:p14="http://schemas.microsoft.com/office/powerpoint/2010/main" val="387312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Оплођење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BA" b="1" dirty="0" smtClean="0"/>
              <a:t>Ерекција (процес испуњавања сунђерастог ткива пениса крвљу) </a:t>
            </a:r>
          </a:p>
          <a:p>
            <a:r>
              <a:rPr lang="sr-Cyrl-BA" b="1" dirty="0" smtClean="0"/>
              <a:t>Коитус или сношај (спајање мушког и женског полног органа)</a:t>
            </a:r>
          </a:p>
          <a:p>
            <a:r>
              <a:rPr lang="sr-Cyrl-BA" b="1" dirty="0" smtClean="0"/>
              <a:t>Полни однос у виду ритмучних покрета полних органа мушкарца и жене који доводи до ејакулације</a:t>
            </a:r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Cyrl-BA" b="1" dirty="0" smtClean="0"/>
              <a:t>Ејакулација (Избацивање сперме у унутрашњост вагине у млазевима)</a:t>
            </a:r>
          </a:p>
          <a:p>
            <a:r>
              <a:rPr lang="sr-Cyrl-BA" b="1" dirty="0" smtClean="0"/>
              <a:t>Пливање сперматозоида кроз цервикс, материцу и јајовод </a:t>
            </a:r>
          </a:p>
          <a:p>
            <a:r>
              <a:rPr lang="sr-Cyrl-BA" b="1" dirty="0" smtClean="0"/>
              <a:t>Први сперматозоид који доплива до јајне ћелије оплодиће ју</a:t>
            </a:r>
          </a:p>
          <a:p>
            <a:r>
              <a:rPr lang="sr-Cyrl-BA" b="1" dirty="0" smtClean="0"/>
              <a:t>Оплођена јајна ћелија зове се зигот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260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Имплантација (смјештање ембриона у утерус)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b="1" dirty="0" smtClean="0">
                <a:solidFill>
                  <a:schemeClr val="bg1"/>
                </a:solidFill>
              </a:rPr>
              <a:t>У прва 24 часа послије оплођења почиње браздање или цијепање зигота</a:t>
            </a:r>
          </a:p>
          <a:p>
            <a:r>
              <a:rPr lang="sr-Cyrl-BA" b="1" dirty="0" smtClean="0">
                <a:solidFill>
                  <a:schemeClr val="bg1"/>
                </a:solidFill>
              </a:rPr>
              <a:t>У исто вријеме почиње и кретање ембриона кроз јајовод, ритмичним покретима мишићног зида јајовода</a:t>
            </a:r>
          </a:p>
          <a:p>
            <a:r>
              <a:rPr lang="sr-Cyrl-BA" b="1" dirty="0" smtClean="0">
                <a:solidFill>
                  <a:schemeClr val="bg1"/>
                </a:solidFill>
              </a:rPr>
              <a:t>Први дан дијељења, митотичким диобама, настаје двоћелиски ембрион, други дан настаје четвороћелијски ембрион</a:t>
            </a:r>
          </a:p>
          <a:p>
            <a:r>
              <a:rPr lang="sr-Cyrl-BA" b="1" dirty="0" smtClean="0">
                <a:solidFill>
                  <a:schemeClr val="bg1"/>
                </a:solidFill>
              </a:rPr>
              <a:t>Сваки наредни дан повећава се број ћелија у ембриону</a:t>
            </a:r>
            <a:endParaRPr lang="sr-Cyrl-BA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b="1" dirty="0" smtClean="0">
                <a:solidFill>
                  <a:schemeClr val="bg1"/>
                </a:solidFill>
              </a:rPr>
              <a:t>Четврти дан настаје морула, ембрион који има изглед малине</a:t>
            </a:r>
          </a:p>
          <a:p>
            <a:r>
              <a:rPr lang="sr-Cyrl-BA" b="1" dirty="0" smtClean="0">
                <a:solidFill>
                  <a:schemeClr val="bg1"/>
                </a:solidFill>
              </a:rPr>
              <a:t>Пети дан настаје творевина која се зове бластоциста и која се, након сто нађе одговарајуће мјесто, имплантира у зид материце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5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8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Трудноћа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BA" b="1" dirty="0" smtClean="0">
                <a:solidFill>
                  <a:schemeClr val="bg1"/>
                </a:solidFill>
              </a:rPr>
              <a:t>Пстељица (плацента) и пупчана врпца се образују на мјесту урастања заметка </a:t>
            </a:r>
          </a:p>
          <a:p>
            <a:r>
              <a:rPr lang="sr-Cyrl-BA" b="1" dirty="0" smtClean="0">
                <a:solidFill>
                  <a:schemeClr val="bg1"/>
                </a:solidFill>
              </a:rPr>
              <a:t>Улога ових органа је првенствено у исхрани плода као и размјени кисеоника између мајке и плода </a:t>
            </a:r>
          </a:p>
          <a:p>
            <a:r>
              <a:rPr lang="sr-Cyrl-BA" b="1" dirty="0" smtClean="0">
                <a:solidFill>
                  <a:schemeClr val="bg1"/>
                </a:solidFill>
              </a:rPr>
              <a:t>Плод у материци плива у плодовој води која га штити од потреса и удараца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</a:rPr>
              <a:t>Трудноћа је стање које почиње оплођењем. Траје девет мјесеци (око 280 дана) и завршава се сложеним процесом-порођајем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Порођај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Порођај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BA" b="1" dirty="0">
                <a:solidFill>
                  <a:schemeClr val="tx1"/>
                </a:solidFill>
              </a:rPr>
              <a:t>п</a:t>
            </a:r>
            <a:r>
              <a:rPr lang="sr-Cyrl-BA" b="1" dirty="0" smtClean="0">
                <a:solidFill>
                  <a:schemeClr val="tx1"/>
                </a:solidFill>
              </a:rPr>
              <a:t>редставља избацивање плода из тијела мајке </a:t>
            </a:r>
          </a:p>
          <a:p>
            <a:r>
              <a:rPr lang="sr-Cyrl-BA" b="1" dirty="0" smtClean="0">
                <a:solidFill>
                  <a:schemeClr val="tx1"/>
                </a:solidFill>
              </a:rPr>
              <a:t>Почиње окретањем бебе главицом према доле, према грлићу материсе (цервиксу), и вршењем притиска на грлић материце</a:t>
            </a:r>
          </a:p>
          <a:p>
            <a:r>
              <a:rPr lang="sr-Cyrl-BA" b="1" dirty="0" smtClean="0">
                <a:solidFill>
                  <a:schemeClr val="tx1"/>
                </a:solidFill>
              </a:rPr>
              <a:t>Притисак бебине главице покреће низ рецептора који на овај начин примају надражај и шаљу информацију до мозда како би се покренуо низ жлијезда и хормона којима се покреће мишићни зид материце на вршење контракција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BA" b="1" dirty="0" smtClean="0">
                <a:solidFill>
                  <a:schemeClr val="tx1"/>
                </a:solidFill>
              </a:rPr>
              <a:t>Зид материце почиње да се грчи, наступају контракције које се прво појављују као рјеђе и слабије. Затим постају све јаче и учесталије.</a:t>
            </a:r>
          </a:p>
          <a:p>
            <a:r>
              <a:rPr lang="sr-Cyrl-BA" b="1" dirty="0" smtClean="0">
                <a:solidFill>
                  <a:schemeClr val="tx1"/>
                </a:solidFill>
              </a:rPr>
              <a:t>Беба се из материце избацује истискивањем.</a:t>
            </a:r>
          </a:p>
          <a:p>
            <a:r>
              <a:rPr lang="sr-Cyrl-BA" b="1" dirty="0" smtClean="0">
                <a:solidFill>
                  <a:schemeClr val="tx1"/>
                </a:solidFill>
              </a:rPr>
              <a:t>Након бебе, истискује се и постељица</a:t>
            </a:r>
          </a:p>
          <a:p>
            <a:r>
              <a:rPr lang="sr-Cyrl-BA" b="1" dirty="0" smtClean="0">
                <a:solidFill>
                  <a:schemeClr val="tx1"/>
                </a:solidFill>
              </a:rPr>
              <a:t>Истискивањем постељице приступа се пресјецање пупчане врпце. Овим чином се беба у потпуности одваја од мајке.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030" y="4050524"/>
            <a:ext cx="4825158" cy="2807476"/>
          </a:xfrm>
        </p:spPr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Трудноћа може бити прекинута спонтано или намјерно </a:t>
            </a:r>
          </a:p>
          <a:p>
            <a:r>
              <a:rPr lang="sr-Cyrl-BA" b="1" dirty="0" smtClean="0">
                <a:solidFill>
                  <a:schemeClr val="tx1"/>
                </a:solidFill>
              </a:rPr>
              <a:t>Спонтани прекид трудноће (спонтани побачај) може изазвати више фактора: одређене болести, неправилно развиће ембриона, направилно функционисање постељице, ударци и тд.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1624" y="945556"/>
            <a:ext cx="4825159" cy="2807474"/>
          </a:xfrm>
        </p:spPr>
        <p:txBody>
          <a:bodyPr>
            <a:normAutofit lnSpcReduction="10000"/>
          </a:bodyPr>
          <a:lstStyle/>
          <a:p>
            <a:r>
              <a:rPr lang="sr-Cyrl-BA" b="1" dirty="0" smtClean="0">
                <a:solidFill>
                  <a:schemeClr val="tx1"/>
                </a:solidFill>
              </a:rPr>
              <a:t>Намјерном прекиду трудноће се прибјегава када је из неког разлога угрожено здравље и живот мајке или дјетета</a:t>
            </a:r>
          </a:p>
          <a:p>
            <a:r>
              <a:rPr lang="sr-Cyrl-BA" b="1" dirty="0" smtClean="0">
                <a:solidFill>
                  <a:schemeClr val="tx1"/>
                </a:solidFill>
              </a:rPr>
              <a:t>Побачај увијек представља потенцијалну опасност по мајку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Посебно избјегавати намјерни побачај у циљу прекидања нежељене трудноће.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37" y="3576637"/>
            <a:ext cx="3281363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5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Задатак за самосталан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1"/>
                </a:solidFill>
              </a:rPr>
              <a:t>Поредати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sr-Cyrl-BA" b="1" dirty="0" smtClean="0">
                <a:solidFill>
                  <a:schemeClr val="tx1"/>
                </a:solidFill>
              </a:rPr>
              <a:t>облачиће са процесима који се дешавају </a:t>
            </a:r>
            <a:r>
              <a:rPr lang="sr-Cyrl-BA" b="1" dirty="0" smtClean="0">
                <a:solidFill>
                  <a:schemeClr val="tx1"/>
                </a:solidFill>
              </a:rPr>
              <a:t>по правилном редосљеду </a:t>
            </a:r>
            <a:r>
              <a:rPr lang="sr-Cyrl-BA" b="1" dirty="0">
                <a:solidFill>
                  <a:schemeClr val="tx1"/>
                </a:solidFill>
              </a:rPr>
              <a:t>т</a:t>
            </a:r>
            <a:r>
              <a:rPr lang="sr-Cyrl-BA" b="1" dirty="0" smtClean="0">
                <a:solidFill>
                  <a:schemeClr val="tx1"/>
                </a:solidFill>
              </a:rPr>
              <a:t>ако што ћете их означити редним бројевима </a:t>
            </a:r>
            <a:r>
              <a:rPr lang="sr-Cyrl-BA" b="1" dirty="0" smtClean="0">
                <a:solidFill>
                  <a:schemeClr val="tx1"/>
                </a:solidFill>
              </a:rPr>
              <a:t>од 1. до 8.   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769435" y="4485160"/>
            <a:ext cx="2452194" cy="10346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ејакулација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 rot="1759458">
            <a:off x="3255977" y="3746572"/>
            <a:ext cx="3276753" cy="1037343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Четвероћелијски ембрион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6155473" y="3757961"/>
            <a:ext cx="1527717" cy="80288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коитус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184392" y="5065241"/>
            <a:ext cx="2094178" cy="86174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</a:rPr>
              <a:t>ерекција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 rot="20475081">
            <a:off x="5556475" y="4838141"/>
            <a:ext cx="3155795" cy="1439622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Спајање сперматозоида и јајне ћелије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8240751" y="3622103"/>
            <a:ext cx="2765503" cy="76032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бластоциста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1081148" y="3529262"/>
            <a:ext cx="1757431" cy="735981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морула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8973032" y="4639604"/>
            <a:ext cx="2671520" cy="98130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двоћелијски ембрион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34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961</TotalTime>
  <Words>512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Оплођење, трудноћа и порођај</vt:lpstr>
      <vt:lpstr>Лучење хормона код мушкарца и жене и припреме за оплођење</vt:lpstr>
      <vt:lpstr>Оплођење</vt:lpstr>
      <vt:lpstr>Имплантација (смјештање ембриона у утерус)</vt:lpstr>
      <vt:lpstr>PowerPoint Presentation</vt:lpstr>
      <vt:lpstr>Трудноћа</vt:lpstr>
      <vt:lpstr>Порођај</vt:lpstr>
      <vt:lpstr>PowerPoint Presentation</vt:lpstr>
      <vt:lpstr>Задатак за самосталан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Оплођење, трудноћа и порођај</dc:title>
  <dc:creator>Bojana</dc:creator>
  <cp:lastModifiedBy>Bojana</cp:lastModifiedBy>
  <cp:revision>34</cp:revision>
  <dcterms:created xsi:type="dcterms:W3CDTF">2020-04-29T08:24:43Z</dcterms:created>
  <dcterms:modified xsi:type="dcterms:W3CDTF">2020-05-04T08:25:11Z</dcterms:modified>
</cp:coreProperties>
</file>