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notesMasterIdLst>
    <p:notesMasterId r:id="rId10"/>
  </p:notesMasterIdLst>
  <p:sldIdLst>
    <p:sldId id="268" r:id="rId2"/>
    <p:sldId id="308" r:id="rId3"/>
    <p:sldId id="309" r:id="rId4"/>
    <p:sldId id="310" r:id="rId5"/>
    <p:sldId id="311" r:id="rId6"/>
    <p:sldId id="313" r:id="rId7"/>
    <p:sldId id="275" r:id="rId8"/>
    <p:sldId id="31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CCFF"/>
    <a:srgbClr val="00B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amni stil 2 – Naglašavanje 5/naglašav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Svetli stil 1 – Naglašav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Umereni stil 1 – Naglašav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36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44EA2-9521-4086-B3FE-EC6CEADD106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4465-0C5F-482D-832D-E3D3E89E34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47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10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790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6777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55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44010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1302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49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720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367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323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043059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594979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96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325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162397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731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7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3" t="18179" r="1956" b="19523"/>
          <a:stretch/>
        </p:blipFill>
        <p:spPr bwMode="auto">
          <a:xfrm>
            <a:off x="0" y="5115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2272067" y="2689508"/>
            <a:ext cx="36675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33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sr-Cyrl-RS" sz="3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Cyrl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9B7EAE7B-0902-4784-9CF4-A54C949D2311}"/>
              </a:ext>
            </a:extLst>
          </p:cNvPr>
          <p:cNvSpPr txBox="1"/>
          <p:nvPr/>
        </p:nvSpPr>
        <p:spPr>
          <a:xfrm>
            <a:off x="639150" y="972311"/>
            <a:ext cx="77670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ДИЈЕЉЕЊЕ</a:t>
            </a:r>
          </a:p>
          <a:p>
            <a:pPr algn="ctr"/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82768" y="2525538"/>
            <a:ext cx="914400" cy="91440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wo boy reading book and learning mathematics | Premium Vecto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2322" y="1550352"/>
            <a:ext cx="2459355" cy="2042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405" y="476633"/>
            <a:ext cx="8362835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Приликом дијељења дијелимо најприје стотине, затим десетице и на крају јединице.</a:t>
            </a:r>
          </a:p>
          <a:p>
            <a:pPr>
              <a:lnSpc>
                <a:spcPct val="150000"/>
              </a:lnSpc>
            </a:pP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965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:    5 =                                 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ctr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15</a:t>
            </a: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sr-Latn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При дијељењу стотина остале су 4 стотине и њих изражавамо                десетицама, а при дијељењу десетица остала је једна десетица и њу изражавамо јединицама.</a:t>
            </a:r>
          </a:p>
          <a:p>
            <a:pPr>
              <a:lnSpc>
                <a:spcPct val="150000"/>
              </a:lnSpc>
            </a:pP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sr-Cyrl-R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7847493"/>
              </p:ext>
            </p:extLst>
          </p:nvPr>
        </p:nvGraphicFramePr>
        <p:xfrm>
          <a:off x="569682" y="1328346"/>
          <a:ext cx="1639614" cy="2404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538">
                  <a:extLst>
                    <a:ext uri="{9D8B030D-6E8A-4147-A177-3AD203B41FA5}">
                      <a16:colId xmlns="" xmlns:a16="http://schemas.microsoft.com/office/drawing/2014/main" val="1171550917"/>
                    </a:ext>
                  </a:extLst>
                </a:gridCol>
                <a:gridCol w="546538">
                  <a:extLst>
                    <a:ext uri="{9D8B030D-6E8A-4147-A177-3AD203B41FA5}">
                      <a16:colId xmlns="" xmlns:a16="http://schemas.microsoft.com/office/drawing/2014/main" val="3970398541"/>
                    </a:ext>
                  </a:extLst>
                </a:gridCol>
                <a:gridCol w="546538">
                  <a:extLst>
                    <a:ext uri="{9D8B030D-6E8A-4147-A177-3AD203B41FA5}">
                      <a16:colId xmlns="" xmlns:a16="http://schemas.microsoft.com/office/drawing/2014/main" val="321502214"/>
                    </a:ext>
                  </a:extLst>
                </a:gridCol>
              </a:tblGrid>
              <a:tr h="393257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1615770"/>
                  </a:ext>
                </a:extLst>
              </a:tr>
              <a:tr h="1987897">
                <a:tc>
                  <a:txBody>
                    <a:bodyPr/>
                    <a:lstStyle/>
                    <a:p>
                      <a:pPr algn="ctr"/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sr-Cyrl-R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sr-Latn-BA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-4</a:t>
                      </a:r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sr-Cyrl-RS" dirty="0" smtClean="0">
                          <a:solidFill>
                            <a:srgbClr val="00B0F0"/>
                          </a:solidFill>
                        </a:rPr>
                        <a:t>Ф</a:t>
                      </a:r>
                      <a:r>
                        <a:rPr lang="sr-Latn-BA" dirty="0" smtClean="0">
                          <a:solidFill>
                            <a:srgbClr val="00B0F0"/>
                          </a:solidFill>
                        </a:rPr>
                        <a:t>//__/////</a:t>
                      </a:r>
                      <a:endParaRPr lang="sr-Cyrl-RS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l"/>
                      <a:endParaRPr lang="sr-Cyrl-RS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l"/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-1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sr-Latn-B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r-Cyrl-R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R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797829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5453144"/>
              </p:ext>
            </p:extLst>
          </p:nvPr>
        </p:nvGraphicFramePr>
        <p:xfrm>
          <a:off x="3406819" y="1352129"/>
          <a:ext cx="1518420" cy="741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589">
                  <a:extLst>
                    <a:ext uri="{9D8B030D-6E8A-4147-A177-3AD203B41FA5}">
                      <a16:colId xmlns="" xmlns:a16="http://schemas.microsoft.com/office/drawing/2014/main" val="613641787"/>
                    </a:ext>
                  </a:extLst>
                </a:gridCol>
                <a:gridCol w="491885">
                  <a:extLst>
                    <a:ext uri="{9D8B030D-6E8A-4147-A177-3AD203B41FA5}">
                      <a16:colId xmlns="" xmlns:a16="http://schemas.microsoft.com/office/drawing/2014/main" val="611620050"/>
                    </a:ext>
                  </a:extLst>
                </a:gridCol>
                <a:gridCol w="554946">
                  <a:extLst>
                    <a:ext uri="{9D8B030D-6E8A-4147-A177-3AD203B41FA5}">
                      <a16:colId xmlns="" xmlns:a16="http://schemas.microsoft.com/office/drawing/2014/main" val="3690086774"/>
                    </a:ext>
                  </a:extLst>
                </a:gridCol>
              </a:tblGrid>
              <a:tr h="376191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46729"/>
                  </a:ext>
                </a:extLst>
              </a:tr>
              <a:tr h="365560">
                <a:tc>
                  <a:txBody>
                    <a:bodyPr/>
                    <a:lstStyle/>
                    <a:p>
                      <a:pPr algn="ctr"/>
                      <a:r>
                        <a:rPr lang="sr-Latn-BA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1911236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89181" y="2335700"/>
            <a:ext cx="34495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27183" y="2566554"/>
            <a:ext cx="517760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35701" y="3083416"/>
            <a:ext cx="454047" cy="98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892151" y="2049692"/>
            <a:ext cx="44314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9682" y="2863119"/>
            <a:ext cx="10003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53633" y="3450338"/>
            <a:ext cx="10003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96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3" t="18179" r="1956" b="19523"/>
          <a:stretch/>
        </p:blipFill>
        <p:spPr bwMode="auto">
          <a:xfrm>
            <a:off x="-15971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589" y="517108"/>
            <a:ext cx="841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Израчунајмо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416 : 3 </a:t>
            </a:r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2242206"/>
              </p:ext>
            </p:extLst>
          </p:nvPr>
        </p:nvGraphicFramePr>
        <p:xfrm>
          <a:off x="650125" y="1027912"/>
          <a:ext cx="259126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755">
                  <a:extLst>
                    <a:ext uri="{9D8B030D-6E8A-4147-A177-3AD203B41FA5}">
                      <a16:colId xmlns="" xmlns:a16="http://schemas.microsoft.com/office/drawing/2014/main" val="3741536203"/>
                    </a:ext>
                  </a:extLst>
                </a:gridCol>
                <a:gridCol w="863755">
                  <a:extLst>
                    <a:ext uri="{9D8B030D-6E8A-4147-A177-3AD203B41FA5}">
                      <a16:colId xmlns="" xmlns:a16="http://schemas.microsoft.com/office/drawing/2014/main" val="1286703306"/>
                    </a:ext>
                  </a:extLst>
                </a:gridCol>
                <a:gridCol w="863755">
                  <a:extLst>
                    <a:ext uri="{9D8B030D-6E8A-4147-A177-3AD203B41FA5}">
                      <a16:colId xmlns="" xmlns:a16="http://schemas.microsoft.com/office/drawing/2014/main" val="1631532396"/>
                    </a:ext>
                  </a:extLst>
                </a:gridCol>
              </a:tblGrid>
              <a:tr h="44955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2838680"/>
                  </a:ext>
                </a:extLst>
              </a:tr>
              <a:tr h="2896316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l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sr-Cyrl-R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l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-2</a:t>
                      </a:r>
                    </a:p>
                    <a:p>
                      <a:pPr algn="ctr"/>
                      <a:r>
                        <a:rPr lang="sr-Latn-B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sr-Cyrl-R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/>
                      <a:endParaRPr lang="sr-Cyrl-R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sr-Cyrl-R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sr-Cyrl-R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498381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8370749"/>
              </p:ext>
            </p:extLst>
          </p:nvPr>
        </p:nvGraphicFramePr>
        <p:xfrm>
          <a:off x="5052925" y="900416"/>
          <a:ext cx="1935609" cy="106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203">
                  <a:extLst>
                    <a:ext uri="{9D8B030D-6E8A-4147-A177-3AD203B41FA5}">
                      <a16:colId xmlns="" xmlns:a16="http://schemas.microsoft.com/office/drawing/2014/main" val="1066282032"/>
                    </a:ext>
                  </a:extLst>
                </a:gridCol>
                <a:gridCol w="645203">
                  <a:extLst>
                    <a:ext uri="{9D8B030D-6E8A-4147-A177-3AD203B41FA5}">
                      <a16:colId xmlns="" xmlns:a16="http://schemas.microsoft.com/office/drawing/2014/main" val="373397560"/>
                    </a:ext>
                  </a:extLst>
                </a:gridCol>
                <a:gridCol w="645203">
                  <a:extLst>
                    <a:ext uri="{9D8B030D-6E8A-4147-A177-3AD203B41FA5}">
                      <a16:colId xmlns="" xmlns:a16="http://schemas.microsoft.com/office/drawing/2014/main" val="1225742878"/>
                    </a:ext>
                  </a:extLst>
                </a:gridCol>
              </a:tblGrid>
              <a:tr h="571409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2412978"/>
                  </a:ext>
                </a:extLst>
              </a:tr>
              <a:tr h="490776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363974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8232" y="1431509"/>
            <a:ext cx="105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3  =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31547" y="2270235"/>
            <a:ext cx="555819" cy="1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759610" y="2956443"/>
            <a:ext cx="555819" cy="1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512725" y="3706881"/>
            <a:ext cx="1605407" cy="12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41155" y="2323634"/>
            <a:ext cx="4054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Упореди остатак и дјелилац!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мање?</a:t>
            </a:r>
          </a:p>
          <a:p>
            <a:r>
              <a:rPr lang="sr-Cyrl-R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Остатак увијек мора бити мањи од дјелиоца</a:t>
            </a:r>
            <a:r>
              <a:rPr lang="sr-Cyrl-R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2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401" y="445769"/>
            <a:ext cx="820041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Дијелимо без таблице мјесних вриједности: </a:t>
            </a:r>
          </a:p>
          <a:p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R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r-Cyrl-RS" sz="2400" dirty="0" smtClean="0">
                <a:solidFill>
                  <a:srgbClr val="FF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sr-Cyrl-RS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endParaRPr lang="en-US" sz="24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9</a:t>
            </a:r>
            <a:r>
              <a:rPr lang="sr-Cyrl-RS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- 24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just"/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(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 ОСТАТАК)</a:t>
            </a:r>
          </a:p>
          <a:p>
            <a:pPr algn="just"/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565574" y="2105367"/>
            <a:ext cx="3900278" cy="666652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305095" y="905038"/>
            <a:ext cx="4329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Провјеру вршимо множењем </a:t>
            </a:r>
            <a:r>
              <a:rPr lang="sr-Cyrl-R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sz="24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додавањем остатка.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 2   =   414  + 2 =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416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8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3" t="18179" r="1956" b="19523"/>
          <a:stretch/>
        </p:blipFill>
        <p:spPr bwMode="auto">
          <a:xfrm>
            <a:off x="35778" y="-12729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8081" y="468972"/>
            <a:ext cx="8200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Израчунај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таблице мјесних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вриједности (3.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у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уџбенику на стр. 125).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846" y="1468977"/>
            <a:ext cx="78947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29                                   </a:t>
            </a:r>
            <a:r>
              <a:rPr lang="sr-Cyrl-R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-16                                                        </a:t>
            </a:r>
            <a:endParaRPr lang="sr-Cyrl-RS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73                                                29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+ 1  = 23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= 23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-72 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25214" y="2308072"/>
            <a:ext cx="106574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21757" y="2984807"/>
            <a:ext cx="106574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454632" y="2630184"/>
            <a:ext cx="4607121" cy="765862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3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1166" y="460354"/>
            <a:ext cx="82666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sr-Cyrl-R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Провјера: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 : 5 = 38                                            38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+ 1=  190 + 1= 191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 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41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- 40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5578" y="1929699"/>
            <a:ext cx="4666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5396" y="2629688"/>
            <a:ext cx="530773" cy="73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10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785192" y="2859923"/>
            <a:ext cx="268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12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008" y="769357"/>
            <a:ext cx="79711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Растави број 732 на 7 дијелова тако да шест дијелова буде једнако, а седми да буде за 4 већи 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у уџбенику на стр. 125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sr-Cyrl-R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sr-Cyrl-R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Провјера:</a:t>
            </a:r>
          </a:p>
          <a:p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104 · 7 + 4 =  728 + 4 = 732  </a:t>
            </a:r>
          </a:p>
          <a:p>
            <a:r>
              <a:rPr lang="sr-Cyrl-R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R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sr-Cyrl-R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104 </a:t>
            </a:r>
          </a:p>
          <a:p>
            <a:r>
              <a:rPr lang="sr-Cyrl-R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-7</a:t>
            </a:r>
            <a:endParaRPr lang="sr-Cyrl-R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32</a:t>
            </a:r>
          </a:p>
          <a:p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- 28</a:t>
            </a:r>
          </a:p>
          <a:p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sr-Latn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sr-Cyrl-R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Cyrl-RS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једнаких дијелова је по 104, а седми је 104 + 4 = 108 или</a:t>
            </a:r>
          </a:p>
          <a:p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732 = 6 ∙ 104 + 108</a:t>
            </a:r>
            <a:endParaRPr lang="sr-Cyrl-R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229710" y="2341659"/>
            <a:ext cx="523416" cy="119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276764" y="2677743"/>
            <a:ext cx="523416" cy="119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491418" y="3309685"/>
            <a:ext cx="523416" cy="119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961230" y="2054831"/>
            <a:ext cx="4449844" cy="14198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92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3" t="18179" r="1956" b="19523"/>
          <a:stretch/>
        </p:blipFill>
        <p:spPr bwMode="auto">
          <a:xfrm>
            <a:off x="-15977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785192" y="592398"/>
            <a:ext cx="415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964" y="1292773"/>
            <a:ext cx="7561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уџбенику на страни 125. урадити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 задатак.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518080"/>
      </p:ext>
    </p:extLst>
  </p:cSld>
  <p:clrMapOvr>
    <a:masterClrMapping/>
  </p:clrMapOvr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650</TotalTime>
  <Words>437</Words>
  <Application>Microsoft Office PowerPoint</Application>
  <PresentationFormat>On-screen Show (16:9)</PresentationFormat>
  <Paragraphs>133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Tračak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Dajana Gluvic</cp:lastModifiedBy>
  <cp:revision>340</cp:revision>
  <dcterms:created xsi:type="dcterms:W3CDTF">2020-03-15T23:36:35Z</dcterms:created>
  <dcterms:modified xsi:type="dcterms:W3CDTF">2020-05-15T10:36:41Z</dcterms:modified>
</cp:coreProperties>
</file>