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79" r:id="rId4"/>
    <p:sldId id="280" r:id="rId5"/>
    <p:sldId id="281" r:id="rId6"/>
    <p:sldId id="282" r:id="rId7"/>
    <p:sldId id="283" r:id="rId8"/>
    <p:sldId id="291" r:id="rId9"/>
    <p:sldId id="288" r:id="rId10"/>
    <p:sldId id="289" r:id="rId11"/>
    <p:sldId id="292" r:id="rId12"/>
    <p:sldId id="290" r:id="rId13"/>
  </p:sldIdLst>
  <p:sldSz cx="9144000" cy="5143500" type="screen16x9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8" autoAdjust="0"/>
    <p:restoredTop sz="88254" autoAdjust="0"/>
  </p:normalViewPr>
  <p:slideViewPr>
    <p:cSldViewPr>
      <p:cViewPr varScale="1">
        <p:scale>
          <a:sx n="93" d="100"/>
          <a:sy n="93" d="100"/>
        </p:scale>
        <p:origin x="109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B3C3D-2965-4143-8976-30282B26AD9D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99EE8-F1A1-4373-A15D-742277D17065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0670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99EE8-F1A1-4373-A15D-742277D17065}" type="slidenum">
              <a:rPr lang="bs-Latn-BA" smtClean="0"/>
              <a:pPr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2171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EB4E-1DCF-4AE1-8C0D-9D1D638784EC}" type="datetimeFigureOut">
              <a:rPr lang="sr-Latn-CS" smtClean="0"/>
              <a:pPr/>
              <a:t>27.4.2020.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647-3380-4229-8F81-8FB2037EB5E8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2000" y="666856"/>
            <a:ext cx="79200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СРПСКИ ЈЕЗИК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РАЗРЕД</a:t>
            </a:r>
            <a:endParaRPr kumimoji="0" lang="bs-Latn-B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2000" y="1994811"/>
            <a:ext cx="7920000" cy="135421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Cyrl-B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sr-Cyrl-BA" sz="3200" b="1" dirty="0" smtClean="0">
                <a:latin typeface="+mj-lt"/>
                <a:ea typeface="+mj-ea"/>
                <a:cs typeface="+mj-cs"/>
              </a:rPr>
              <a:t>Велико слово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Писање географских </a:t>
            </a:r>
            <a:r>
              <a:rPr lang="sr-Cyrl-RS" sz="2400" dirty="0" smtClean="0">
                <a:latin typeface="+mj-lt"/>
                <a:ea typeface="+mj-ea"/>
                <a:cs typeface="+mj-cs"/>
              </a:rPr>
              <a:t>назива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 </a:t>
            </a:r>
            <a:endParaRPr kumimoji="0" lang="bs-Latn-B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5084" y="-18"/>
            <a:ext cx="2468916" cy="271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4348" y="1185244"/>
            <a:ext cx="2196000" cy="7668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Егејско Море</a:t>
            </a:r>
          </a:p>
          <a:p>
            <a:pPr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Велика Морава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83868" y="1185244"/>
            <a:ext cx="2772000" cy="79508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Вишеградско језеро</a:t>
            </a:r>
          </a:p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Жути Поток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571472" y="1595556"/>
            <a:ext cx="2448000" cy="35719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7" name="Flowchart: Terminator 16"/>
          <p:cNvSpPr/>
          <p:nvPr/>
        </p:nvSpPr>
        <p:spPr>
          <a:xfrm>
            <a:off x="3131177" y="1214428"/>
            <a:ext cx="2988000" cy="35719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9" name="Flowchart: Terminator 18"/>
          <p:cNvSpPr/>
          <p:nvPr/>
        </p:nvSpPr>
        <p:spPr>
          <a:xfrm>
            <a:off x="6306776" y="1607243"/>
            <a:ext cx="1980000" cy="35719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29388" y="1185244"/>
            <a:ext cx="2196000" cy="7950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Попово Поље</a:t>
            </a:r>
          </a:p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Фрушка гора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14348" y="3441148"/>
          <a:ext cx="77153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552941"/>
                <a:gridCol w="1382593"/>
                <a:gridCol w="1232451"/>
                <a:gridCol w="1616297"/>
                <a:gridCol w="1288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слово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град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животиња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ријека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планина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биљка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4348" y="291128"/>
            <a:ext cx="1359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ЗАДАЦИ:</a:t>
            </a:r>
            <a:endParaRPr lang="en-US" sz="24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14348" y="766344"/>
            <a:ext cx="7920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1. Заокружи тачно написане ријечи.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14348" y="2655330"/>
            <a:ext cx="7920000" cy="7386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2. „На слово, на слово”. Исправно попуни табелу пазећи на употребу великог и малог слова.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4348" y="1185244"/>
            <a:ext cx="2196000" cy="7668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Егејско Море</a:t>
            </a:r>
          </a:p>
          <a:p>
            <a:pPr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Велика Морава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83868" y="1185244"/>
            <a:ext cx="2772000" cy="79508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Вишеградско језеро</a:t>
            </a:r>
          </a:p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Жути Поток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571472" y="1595556"/>
            <a:ext cx="2448000" cy="35719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7" name="Flowchart: Terminator 16"/>
          <p:cNvSpPr/>
          <p:nvPr/>
        </p:nvSpPr>
        <p:spPr>
          <a:xfrm>
            <a:off x="3131177" y="1214428"/>
            <a:ext cx="2988000" cy="35719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9" name="Flowchart: Terminator 18"/>
          <p:cNvSpPr/>
          <p:nvPr/>
        </p:nvSpPr>
        <p:spPr>
          <a:xfrm>
            <a:off x="6306776" y="1607243"/>
            <a:ext cx="1980000" cy="357190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29388" y="1185244"/>
            <a:ext cx="2196000" cy="7950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Попово Поље</a:t>
            </a:r>
          </a:p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Фрушка гора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79425"/>
              </p:ext>
            </p:extLst>
          </p:nvPr>
        </p:nvGraphicFramePr>
        <p:xfrm>
          <a:off x="714348" y="3441148"/>
          <a:ext cx="77153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552941"/>
                <a:gridCol w="1382593"/>
                <a:gridCol w="1232451"/>
                <a:gridCol w="1616297"/>
                <a:gridCol w="1288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слово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град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животиња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ријека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планина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биљка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Модрича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миш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Моштаница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Мајевица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мрква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Бијељина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бик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Босна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Бјелашница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босиљак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4348" y="291128"/>
            <a:ext cx="1359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ЗАДАЦИ:</a:t>
            </a:r>
            <a:endParaRPr lang="en-US" sz="24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14348" y="766344"/>
            <a:ext cx="7920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1. Заокружи тачно написане ријечи.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14348" y="2655330"/>
            <a:ext cx="7920000" cy="7386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2. „На слово, на слово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”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-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 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Исправно попуни табелу пазећи на употребу великог и малог слова.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024399"/>
            <a:ext cx="3924944" cy="14773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BA" sz="2400" dirty="0">
                <a:latin typeface="+mj-lt"/>
                <a:ea typeface="+mj-ea"/>
                <a:cs typeface="+mj-cs"/>
              </a:rPr>
              <a:t>З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адатак за самосталан рад: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sr-Cyrl-BA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sr-Cyrl-BA" sz="2400" dirty="0">
                <a:latin typeface="+mj-lt"/>
                <a:ea typeface="+mj-ea"/>
                <a:cs typeface="+mj-cs"/>
              </a:rPr>
              <a:t> 1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. </a:t>
            </a:r>
            <a:r>
              <a:rPr lang="sr-Cyrl-BA" sz="2400" dirty="0">
                <a:latin typeface="+mj-lt"/>
                <a:ea typeface="+mj-ea"/>
                <a:cs typeface="+mj-cs"/>
              </a:rPr>
              <a:t>задатак 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у књизи „Радни лист“ на стр. 64.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5645"/>
          <a:stretch/>
        </p:blipFill>
        <p:spPr>
          <a:xfrm>
            <a:off x="4425800" y="411510"/>
            <a:ext cx="4536504" cy="39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92000" y="359452"/>
            <a:ext cx="7560000" cy="4284000"/>
            <a:chOff x="792000" y="576576"/>
            <a:chExt cx="7560000" cy="4284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Flowchart: Connector 16"/>
            <p:cNvSpPr/>
            <p:nvPr/>
          </p:nvSpPr>
          <p:spPr>
            <a:xfrm>
              <a:off x="792000" y="576576"/>
              <a:ext cx="7560000" cy="42840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50214" y="3605159"/>
              <a:ext cx="5256000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sr-Cyrl-BA" sz="2400" dirty="0" smtClean="0"/>
                <a:t>називи </a:t>
              </a:r>
              <a:r>
                <a:rPr lang="sr-Cyrl-RS" sz="2400" dirty="0" smtClean="0"/>
                <a:t>мора, језера, ријека, потока, планина, брда и </a:t>
              </a:r>
              <a:r>
                <a:rPr lang="sr-Cyrl-BA" sz="2400" dirty="0" smtClean="0"/>
                <a:t>поља</a:t>
              </a:r>
              <a:endParaRPr lang="bs-Latn-BA" sz="2400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98214" y="3373772"/>
            <a:ext cx="7560000" cy="1057588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BA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BA" sz="3200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54"/>
          <p:cNvGrpSpPr/>
          <p:nvPr/>
        </p:nvGrpSpPr>
        <p:grpSpPr>
          <a:xfrm>
            <a:off x="2409736" y="535861"/>
            <a:ext cx="4320000" cy="2625819"/>
            <a:chOff x="2412000" y="881376"/>
            <a:chExt cx="4320000" cy="1764000"/>
          </a:xfrm>
          <a:solidFill>
            <a:srgbClr val="FFC000"/>
          </a:solidFill>
        </p:grpSpPr>
        <p:sp>
          <p:nvSpPr>
            <p:cNvPr id="24" name="Flowchart: Connector 23"/>
            <p:cNvSpPr/>
            <p:nvPr/>
          </p:nvSpPr>
          <p:spPr>
            <a:xfrm>
              <a:off x="2412000" y="881376"/>
              <a:ext cx="4320000" cy="17640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26000" y="1910431"/>
              <a:ext cx="3492000" cy="312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sr-Cyrl-BA" sz="2400" dirty="0" smtClean="0"/>
                <a:t>називи насеља</a:t>
              </a:r>
              <a:endParaRPr lang="bs-Latn-BA" sz="2400" b="1" dirty="0"/>
            </a:p>
          </p:txBody>
        </p:sp>
      </p:grpSp>
      <p:sp>
        <p:nvSpPr>
          <p:cNvPr id="26" name="Flowchart: Connector 25"/>
          <p:cNvSpPr>
            <a:spLocks/>
          </p:cNvSpPr>
          <p:nvPr/>
        </p:nvSpPr>
        <p:spPr>
          <a:xfrm>
            <a:off x="3059832" y="627535"/>
            <a:ext cx="2808312" cy="112364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400"/>
              </a:lnSpc>
            </a:pPr>
            <a:r>
              <a:rPr lang="sr-Cyrl-BA" sz="2400" dirty="0" smtClean="0">
                <a:solidFill>
                  <a:schemeClr val="tx1"/>
                </a:solidFill>
              </a:rPr>
              <a:t>Поновимо како се пишу...</a:t>
            </a:r>
            <a:endParaRPr lang="bs-Latn-B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"/>
            <a:ext cx="219635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000" y="190500"/>
            <a:ext cx="2184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loud Callout 12"/>
          <p:cNvSpPr/>
          <p:nvPr/>
        </p:nvSpPr>
        <p:spPr>
          <a:xfrm>
            <a:off x="4672391" y="190734"/>
            <a:ext cx="2340000" cy="1158366"/>
          </a:xfrm>
          <a:prstGeom prst="cloudCallout">
            <a:avLst>
              <a:gd name="adj1" fmla="val 57057"/>
              <a:gd name="adj2" fmla="val 322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>
            <a:spAutoFit/>
          </a:bodyPr>
          <a:lstStyle/>
          <a:p>
            <a:pPr algn="ctr"/>
            <a:r>
              <a:rPr lang="sr-Cyrl-BA" sz="2000" dirty="0" smtClean="0">
                <a:solidFill>
                  <a:schemeClr val="tx1"/>
                </a:solidFill>
              </a:rPr>
              <a:t>Лијепо се смијеши!</a:t>
            </a:r>
            <a:endParaRPr lang="bs-Latn-BA" sz="2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37000" y="190734"/>
            <a:ext cx="2340000" cy="1158366"/>
          </a:xfrm>
          <a:prstGeom prst="cloudCallout">
            <a:avLst>
              <a:gd name="adj1" fmla="val -61551"/>
              <a:gd name="adj2" fmla="val 425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>
            <a:spAutoFit/>
          </a:bodyPr>
          <a:lstStyle/>
          <a:p>
            <a:pPr algn="ctr"/>
            <a:r>
              <a:rPr lang="sr-Cyrl-BA" sz="2000" dirty="0" smtClean="0">
                <a:solidFill>
                  <a:schemeClr val="tx1"/>
                </a:solidFill>
              </a:rPr>
              <a:t>Баш је симпатичан!</a:t>
            </a:r>
            <a:endParaRPr lang="bs-Latn-BA" sz="20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69752" y="1320878"/>
            <a:ext cx="2664000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10800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Зовем се Катарина и живим</a:t>
            </a:r>
            <a:r>
              <a:rPr kumimoji="0" lang="sr-Cyrl-B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 Козарској Дубици.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12892" y="2099073"/>
            <a:ext cx="2088000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0800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Ја сам Петар и рођен</a:t>
            </a:r>
            <a:r>
              <a:rPr kumimoji="0" lang="sr-Cyrl-B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сам у Бањој Луци.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je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0" y="-18"/>
            <a:ext cx="4104000" cy="1466495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67544" y="696243"/>
            <a:ext cx="4556574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Каћа каже: „Моја мама ради у мјесту које се зове</a:t>
            </a: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...”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84224" y="1481547"/>
            <a:ext cx="4608000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Перо каже: „А мој тата је</a:t>
            </a:r>
            <a:r>
              <a:rPr kumimoji="0" lang="sr-Cyrl-B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радио у мјесту кроз које теку Босна, Спреча и Усора, а то је</a:t>
            </a: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...”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2000" y="3922185"/>
            <a:ext cx="7920000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Ријеши анаграме (преметељке) и напиши велико слово гдје је потребно. У анаграмима се крију географски називи.</a:t>
            </a:r>
            <a:endParaRPr kumimoji="0" lang="sr-Cyrl-B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8622" y="2176800"/>
            <a:ext cx="2448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400" b="1" dirty="0">
                <a:latin typeface="+mj-lt"/>
                <a:ea typeface="+mj-ea"/>
                <a:cs typeface="+mj-cs"/>
              </a:rPr>
              <a:t>и</a:t>
            </a:r>
            <a:r>
              <a:rPr lang="sr-Cyrl-RS" sz="2400" b="1" dirty="0" smtClean="0">
                <a:latin typeface="+mj-lt"/>
                <a:ea typeface="+mj-ea"/>
                <a:cs typeface="+mj-cs"/>
              </a:rPr>
              <a:t>сотчон рсајавео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97198" y="2796988"/>
            <a:ext cx="1800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јобдо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03828" y="2629178"/>
            <a:ext cx="2448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noProof="0" dirty="0" smtClean="0">
                <a:latin typeface="+mj-lt"/>
                <a:ea typeface="+mj-ea"/>
                <a:cs typeface="+mj-cs"/>
              </a:rPr>
              <a:t>Источно Сарајево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588224" y="2880380"/>
            <a:ext cx="1800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Добој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2000" y="2928940"/>
            <a:ext cx="7560000" cy="7386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Напишите правилно имена села гдје живе њихови бака и дједа.</a:t>
            </a:r>
            <a:endParaRPr kumimoji="0" lang="sr-Cyrl-B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96944" y="3786196"/>
            <a:ext cx="455011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н</a:t>
            </a: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ова</a:t>
            </a:r>
            <a:r>
              <a:rPr kumimoji="0" lang="sr-Cyrl-B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топола и бронзани мајдан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1692469"/>
            <a:ext cx="8820472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мркоњићградђакљубињепужтребињесатдобојновиградизворник</a:t>
            </a: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2000" y="428610"/>
            <a:ext cx="6084000" cy="11079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Пронађите имена насељених мјеста у којима су Каћа и Перо били на спортским такмичењима и правилно их напишите.</a:t>
            </a:r>
            <a:endParaRPr kumimoji="0" lang="sr-Cyrl-B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5536" y="2016284"/>
            <a:ext cx="7962678" cy="738664"/>
            <a:chOff x="811108" y="2016284"/>
            <a:chExt cx="7547106" cy="738664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811108" y="2016284"/>
              <a:ext cx="13320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BA" sz="2400" b="1" dirty="0" smtClean="0">
                  <a:latin typeface="+mj-lt"/>
                  <a:ea typeface="+mj-ea"/>
                  <a:cs typeface="+mj-cs"/>
                </a:rPr>
                <a:t>Мркоњић Град</a:t>
              </a:r>
              <a:endPara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2262929" y="2200950"/>
              <a:ext cx="10918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BA" sz="2400" b="1" dirty="0" smtClean="0">
                  <a:latin typeface="+mj-lt"/>
                  <a:ea typeface="+mj-ea"/>
                  <a:cs typeface="+mj-cs"/>
                </a:rPr>
                <a:t>Љубиње</a:t>
              </a:r>
              <a:endPara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54750" y="2200950"/>
              <a:ext cx="1296000" cy="3708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BA" sz="2400" b="1" dirty="0" smtClean="0">
                  <a:latin typeface="+mj-lt"/>
                  <a:ea typeface="+mj-ea"/>
                  <a:cs typeface="+mj-cs"/>
                </a:rPr>
                <a:t>Требиње</a:t>
              </a:r>
              <a:endPara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770571" y="2200950"/>
              <a:ext cx="90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BA" sz="2400" b="1" dirty="0" smtClean="0">
                  <a:latin typeface="+mj-lt"/>
                  <a:ea typeface="+mj-ea"/>
                  <a:cs typeface="+mj-cs"/>
                </a:rPr>
                <a:t>Добој</a:t>
              </a:r>
              <a:endPara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5790392" y="2016284"/>
              <a:ext cx="12240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BA" sz="2400" b="1" dirty="0" smtClean="0">
                  <a:latin typeface="+mj-lt"/>
                  <a:ea typeface="+mj-ea"/>
                  <a:cs typeface="+mj-cs"/>
                </a:rPr>
                <a:t>Нови Град</a:t>
              </a:r>
              <a:endPara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7134214" y="2200950"/>
              <a:ext cx="1224000" cy="3708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BA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Зворник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73324" y="4274120"/>
            <a:ext cx="4597352" cy="369332"/>
            <a:chOff x="2643174" y="4274120"/>
            <a:chExt cx="4597352" cy="369332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2643174" y="4274120"/>
              <a:ext cx="187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BA" sz="2400" b="1" dirty="0" smtClean="0">
                  <a:latin typeface="+mj-lt"/>
                  <a:ea typeface="+mj-ea"/>
                  <a:cs typeface="+mj-cs"/>
                </a:rPr>
                <a:t>Нова Топола</a:t>
              </a:r>
              <a:endPara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4684526" y="4274120"/>
              <a:ext cx="255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Cyrl-BA" sz="2400" b="1" dirty="0" smtClean="0">
                  <a:latin typeface="+mj-lt"/>
                  <a:ea typeface="+mj-ea"/>
                  <a:cs typeface="+mj-cs"/>
                </a:rPr>
                <a:t>Бронзани Мајдан</a:t>
              </a:r>
              <a:endPara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0200" y="0"/>
            <a:ext cx="17538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57158" y="1686821"/>
            <a:ext cx="3960000" cy="13849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Провела сам љетни распуст код баке у новој тополи, селу поред градишке смјештеном у плодном лијевчу пољу.</a:t>
            </a:r>
            <a:endParaRPr kumimoji="0" lang="sr-Cyrl-B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26842" y="1118488"/>
            <a:ext cx="7560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2400" dirty="0" smtClean="0">
                <a:latin typeface="+mj-lt"/>
                <a:ea typeface="+mj-ea"/>
                <a:cs typeface="+mj-cs"/>
              </a:rPr>
              <a:t>  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Напиши велико слово тамо гдје је потребно.</a:t>
            </a:r>
            <a:endParaRPr kumimoji="0" lang="sr-Cyrl-B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26842" y="1686821"/>
            <a:ext cx="3960000" cy="13849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Дио распуста сам била са родитељима у требињу</a:t>
            </a:r>
            <a:r>
              <a:rPr lang="sr-Cyrl-BA" sz="2400" dirty="0">
                <a:latin typeface="+mj-lt"/>
                <a:ea typeface="+mj-ea"/>
                <a:cs typeface="+mj-cs"/>
              </a:rPr>
              <a:t>.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 Одатле смо повремено ишли на јадранском море. </a:t>
            </a:r>
            <a:endParaRPr kumimoji="0" lang="sr-Cyrl-B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28000" y="214296"/>
            <a:ext cx="3888000" cy="7386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Гдје</a:t>
            </a:r>
            <a:r>
              <a:rPr kumimoji="0" lang="sr-Cyrl-B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како је Каћа провела љетни распуст?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57158" y="3237562"/>
            <a:ext cx="3960000" cy="14773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Провела сам љетни распуст код баке у Новој Тополи, селу поред Градишке смјештеном у плодном Лијевчу пољу.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26842" y="3237562"/>
            <a:ext cx="3960000" cy="14773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Дио распуста сам  била са родитељима у Требињу. </a:t>
            </a:r>
            <a:r>
              <a:rPr lang="sr-Cyrl-BA" sz="2400" b="1" dirty="0"/>
              <a:t>Одатле смо повремено ишли на </a:t>
            </a:r>
            <a:r>
              <a:rPr lang="sr-Cyrl-BA" sz="2400" b="1" dirty="0" smtClean="0"/>
              <a:t>Јадранском море.</a:t>
            </a:r>
            <a:r>
              <a:rPr lang="sr-Cyrl-BA" sz="2400" b="1" dirty="0" smtClean="0">
                <a:latin typeface="+mj-lt"/>
                <a:ea typeface="+mj-ea"/>
                <a:cs typeface="+mj-cs"/>
              </a:rPr>
              <a:t> 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8" y="0"/>
            <a:ext cx="130809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9414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7224" y="1000114"/>
            <a:ext cx="59760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8000" tIns="0" rIns="10800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Распуст сам провео код ујака у </a:t>
            </a:r>
            <a:r>
              <a:rPr lang="sr-Latn-BA" sz="2400" b="1" dirty="0" smtClean="0">
                <a:latin typeface="+mj-lt"/>
                <a:ea typeface="+mj-ea"/>
                <a:cs typeface="+mj-cs"/>
              </a:rPr>
              <a:t>__________.</a:t>
            </a:r>
          </a:p>
          <a:p>
            <a:pPr marL="0" marR="0" lvl="0" indent="0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2400" b="1" dirty="0" smtClean="0">
                <a:latin typeface="+mj-lt"/>
                <a:ea typeface="+mj-ea"/>
                <a:cs typeface="+mj-cs"/>
              </a:rPr>
              <a:t>K</a:t>
            </a:r>
            <a:r>
              <a:rPr lang="sr-Cyrl-BA" sz="2400" b="1" dirty="0" smtClean="0">
                <a:latin typeface="+mj-lt"/>
                <a:ea typeface="+mj-ea"/>
                <a:cs typeface="+mj-cs"/>
              </a:rPr>
              <a:t>упао сам се у ____________________.  Остатак распуста сам био у ____________ , проводећи вријеме у природи на ___________ или шетајући поред _________.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1472" y="4416996"/>
            <a:ext cx="841052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2400" dirty="0" smtClean="0">
                <a:latin typeface="+mj-lt"/>
                <a:ea typeface="+mj-ea"/>
                <a:cs typeface="+mj-cs"/>
              </a:rPr>
              <a:t>  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Напиши на линије правилно одговарајућу властиту именицу.</a:t>
            </a:r>
            <a:endParaRPr kumimoji="0" lang="sr-Cyrl-B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43042" y="3571882"/>
            <a:ext cx="1152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билећи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28794" y="3978485"/>
            <a:ext cx="2268000" cy="33855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билећком језеру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52264" y="3571882"/>
            <a:ext cx="1620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бањој луци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86314" y="3978485"/>
            <a:ext cx="1404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бањ брду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333653" y="3571882"/>
            <a:ext cx="1080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врбаса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92000" y="214296"/>
            <a:ext cx="7920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Гдје</a:t>
            </a:r>
            <a:r>
              <a:rPr kumimoji="0" lang="sr-Cyrl-B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како је Перо провео љетни распуст?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 descr="br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000" y="666833"/>
            <a:ext cx="2196000" cy="124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7224" y="1000114"/>
            <a:ext cx="59760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108000" tIns="0" rIns="10800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Распуст сам провео код ујака у </a:t>
            </a:r>
            <a:r>
              <a:rPr lang="sr-Latn-BA" sz="2400" b="1" dirty="0" smtClean="0">
                <a:latin typeface="+mj-lt"/>
                <a:ea typeface="+mj-ea"/>
                <a:cs typeface="+mj-cs"/>
              </a:rPr>
              <a:t>__________.</a:t>
            </a:r>
          </a:p>
          <a:p>
            <a:pPr marL="0" marR="0" lvl="0" indent="0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2400" b="1" dirty="0" smtClean="0">
                <a:latin typeface="+mj-lt"/>
                <a:ea typeface="+mj-ea"/>
                <a:cs typeface="+mj-cs"/>
              </a:rPr>
              <a:t>K</a:t>
            </a:r>
            <a:r>
              <a:rPr lang="sr-Cyrl-BA" sz="2400" b="1" dirty="0" smtClean="0">
                <a:latin typeface="+mj-lt"/>
                <a:ea typeface="+mj-ea"/>
                <a:cs typeface="+mj-cs"/>
              </a:rPr>
              <a:t>упао сам се у ____________________.  Остатак распуста сам био у ____________ , проводећи вријеме у природи на ___________ или шетајући поред _________.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1472" y="4416996"/>
            <a:ext cx="841052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2400" dirty="0" smtClean="0">
                <a:latin typeface="+mj-lt"/>
                <a:ea typeface="+mj-ea"/>
                <a:cs typeface="+mj-cs"/>
              </a:rPr>
              <a:t>  </a:t>
            </a:r>
            <a:r>
              <a:rPr lang="sr-Cyrl-BA" sz="2400" dirty="0" smtClean="0">
                <a:latin typeface="+mj-lt"/>
                <a:ea typeface="+mj-ea"/>
                <a:cs typeface="+mj-cs"/>
              </a:rPr>
              <a:t>Напиши на линије правилно одговарајућу властиту именицу.</a:t>
            </a:r>
            <a:endParaRPr kumimoji="0" lang="sr-Cyrl-BA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92000" y="214296"/>
            <a:ext cx="7920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Гдје</a:t>
            </a:r>
            <a:r>
              <a:rPr kumimoji="0" lang="sr-Cyrl-BA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како је Перо провео љетни распуст?</a:t>
            </a:r>
            <a:endParaRPr kumimoji="0" lang="sr-Cyrl-B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 descr="br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000" y="666833"/>
            <a:ext cx="2196000" cy="12453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214566" y="1000302"/>
            <a:ext cx="1152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Билећи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71802" y="1404804"/>
            <a:ext cx="2268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Билећком језеру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03001" y="1797619"/>
            <a:ext cx="1620000" cy="33855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Бањој Луци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24226" y="2607187"/>
            <a:ext cx="1404000" cy="33855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Бањ брду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71538" y="3036191"/>
            <a:ext cx="1080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200" b="1" dirty="0" smtClean="0">
                <a:latin typeface="+mj-lt"/>
                <a:ea typeface="+mj-ea"/>
                <a:cs typeface="+mj-cs"/>
              </a:rPr>
              <a:t>Врбаса</a:t>
            </a:r>
            <a:endParaRPr kumimoji="0" lang="sr-Cyrl-BA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75626"/>
            <a:ext cx="9144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4348" y="766344"/>
            <a:ext cx="7920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1. Заокружи тачно написане ријечи.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4348" y="1185244"/>
            <a:ext cx="2196000" cy="76687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Егејско Море</a:t>
            </a:r>
          </a:p>
          <a:p>
            <a:pPr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Велика Морава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83868" y="1185244"/>
            <a:ext cx="2772000" cy="79508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Вишеградско језеро</a:t>
            </a:r>
          </a:p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Жути Поток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14348" y="2655330"/>
            <a:ext cx="7920000" cy="73866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r-Cyrl-BA" sz="2400" dirty="0" smtClean="0">
                <a:latin typeface="+mj-lt"/>
                <a:ea typeface="+mj-ea"/>
                <a:cs typeface="+mj-cs"/>
              </a:rPr>
              <a:t>2. „На слово, на слово”. Исправно попуни табелу пазећи на употребу великог и малог слова.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14348" y="3441148"/>
          <a:ext cx="771530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552941"/>
                <a:gridCol w="1382593"/>
                <a:gridCol w="1232451"/>
                <a:gridCol w="1616297"/>
                <a:gridCol w="1288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слово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град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животиња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ријека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планина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биљка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6429388" y="1185244"/>
            <a:ext cx="2196000" cy="7950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Попово Поље</a:t>
            </a:r>
          </a:p>
          <a:p>
            <a:pPr>
              <a:lnSpc>
                <a:spcPts val="3100"/>
              </a:lnSpc>
              <a:spcBef>
                <a:spcPct val="0"/>
              </a:spcBef>
              <a:defRPr/>
            </a:pPr>
            <a:r>
              <a:rPr lang="sr-Cyrl-BA" sz="2400" b="1" dirty="0" smtClean="0">
                <a:latin typeface="+mj-lt"/>
                <a:ea typeface="+mj-ea"/>
                <a:cs typeface="+mj-cs"/>
              </a:rPr>
              <a:t>Фрушка гора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291128"/>
            <a:ext cx="1359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ЗАДАЦИ: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545</Words>
  <Application>Microsoft Office PowerPoint</Application>
  <PresentationFormat>On-screen Show (16:9)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наставна јединица:  Храбра мајка, чешка народна прича</dc:title>
  <dc:creator>CBBH</dc:creator>
  <cp:lastModifiedBy>marina_uciteljica@yahoo.com</cp:lastModifiedBy>
  <cp:revision>323</cp:revision>
  <dcterms:created xsi:type="dcterms:W3CDTF">2020-03-17T18:26:44Z</dcterms:created>
  <dcterms:modified xsi:type="dcterms:W3CDTF">2020-04-27T18:34:49Z</dcterms:modified>
</cp:coreProperties>
</file>