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69" r:id="rId14"/>
    <p:sldId id="303" r:id="rId15"/>
    <p:sldId id="304" r:id="rId16"/>
    <p:sldId id="305" r:id="rId17"/>
    <p:sldId id="306" r:id="rId18"/>
    <p:sldId id="307" r:id="rId19"/>
    <p:sldId id="358" r:id="rId20"/>
    <p:sldId id="359" r:id="rId21"/>
    <p:sldId id="360" r:id="rId22"/>
    <p:sldId id="357" r:id="rId23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74" autoAdjust="0"/>
    <p:restoredTop sz="94660"/>
  </p:normalViewPr>
  <p:slideViewPr>
    <p:cSldViewPr>
      <p:cViewPr varScale="1">
        <p:scale>
          <a:sx n="98" d="100"/>
          <a:sy n="98" d="100"/>
        </p:scale>
        <p:origin x="594" y="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51435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16133"/>
            <a:ext cx="3679116" cy="470388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16133"/>
            <a:ext cx="3505200" cy="173466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6" y="2031357"/>
            <a:ext cx="3313355" cy="127662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6" y="3315810"/>
            <a:ext cx="3309803" cy="945472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137621"/>
            <a:ext cx="2133600" cy="563236"/>
          </a:xfrm>
        </p:spPr>
        <p:txBody>
          <a:bodyPr anchor="b"/>
          <a:lstStyle>
            <a:lvl1pPr algn="l">
              <a:defRPr sz="2400"/>
            </a:lvl1pPr>
          </a:lstStyle>
          <a:p>
            <a:fld id="{770C522A-DB37-4907-B98F-B90DD121FFBA}" type="datetimeFigureOut">
              <a:rPr lang="en-US" smtClean="0"/>
              <a:t>3/1/2021</a:t>
            </a:fld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4650889" y="4566213"/>
            <a:ext cx="3505200" cy="613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4289975"/>
            <a:ext cx="2831592" cy="273844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4289975"/>
            <a:ext cx="643666" cy="27384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8090FE1C-516B-4F42-BE82-01ECCA413C51}" type="slidenum">
              <a:rPr lang="en-US" smtClean="0"/>
              <a:t>‹#›</a:t>
            </a:fld>
            <a:endParaRPr lang="en-US"/>
          </a:p>
        </p:txBody>
      </p:sp>
      <p:sp>
        <p:nvSpPr>
          <p:cNvPr id="89" name="Rectangle 88"/>
          <p:cNvSpPr/>
          <p:nvPr/>
        </p:nvSpPr>
        <p:spPr>
          <a:xfrm>
            <a:off x="4650889" y="4566213"/>
            <a:ext cx="3505200" cy="613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C522A-DB37-4907-B98F-B90DD121FFBA}" type="datetimeFigureOut">
              <a:rPr lang="en-US" smtClean="0"/>
              <a:t>3/1/2021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FE1C-516B-4F42-BE82-01ECCA413C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772610"/>
            <a:ext cx="1484453" cy="3585258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772610"/>
            <a:ext cx="5423704" cy="358525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C522A-DB37-4907-B98F-B90DD121FFBA}" type="datetimeFigureOut">
              <a:rPr lang="en-US" smtClean="0"/>
              <a:t>3/1/2021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FE1C-516B-4F42-BE82-01ECCA413C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C522A-DB37-4907-B98F-B90DD121FFBA}" type="datetimeFigureOut">
              <a:rPr lang="en-US" smtClean="0"/>
              <a:t>3/1/2021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FE1C-516B-4F42-BE82-01ECCA413C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175622"/>
            <a:ext cx="6637468" cy="1021556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6" y="3200400"/>
            <a:ext cx="6637467" cy="1140310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C522A-DB37-4907-B98F-B90DD121FFBA}" type="datetimeFigureOut">
              <a:rPr lang="en-US" smtClean="0"/>
              <a:t>3/1/2021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FE1C-516B-4F42-BE82-01ECCA413C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C522A-DB37-4907-B98F-B90DD121FFBA}" type="datetimeFigureOut">
              <a:rPr lang="en-US" smtClean="0"/>
              <a:t>3/1/2021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FE1C-516B-4F42-BE82-01ECCA413C51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1735074"/>
            <a:ext cx="3419856" cy="26197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1735073"/>
            <a:ext cx="3419856" cy="26197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1737007"/>
            <a:ext cx="3057148" cy="47982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231021"/>
            <a:ext cx="3419856" cy="21268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8" y="1737007"/>
            <a:ext cx="3055717" cy="47982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231021"/>
            <a:ext cx="3419856" cy="21268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C522A-DB37-4907-B98F-B90DD121FFBA}" type="datetimeFigureOut">
              <a:rPr lang="en-US" smtClean="0"/>
              <a:t>3/1/2021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FE1C-516B-4F42-BE82-01ECCA413C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C522A-DB37-4907-B98F-B90DD121FFBA}" type="datetimeFigureOut">
              <a:rPr lang="en-US" smtClean="0"/>
              <a:t>3/1/2021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FE1C-516B-4F42-BE82-01ECCA413C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C522A-DB37-4907-B98F-B90DD121FFBA}" type="datetimeFigureOut">
              <a:rPr lang="en-US" smtClean="0"/>
              <a:t>3/1/2021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FE1C-516B-4F42-BE82-01ECCA413C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51435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16133"/>
            <a:ext cx="3679116" cy="470388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16133"/>
            <a:ext cx="3505200" cy="46795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C522A-DB37-4907-B98F-B90DD121FFBA}" type="datetimeFigureOut">
              <a:rPr lang="en-US" smtClean="0"/>
              <a:t>3/1/2021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FE1C-516B-4F42-BE82-01ECCA413C51}" type="slidenum">
              <a:rPr lang="en-US" smtClean="0"/>
              <a:t>‹#›</a:t>
            </a:fld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905572" y="451413"/>
            <a:ext cx="3562257" cy="4236334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642395"/>
            <a:ext cx="3090440" cy="3863051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4566213"/>
            <a:ext cx="3505200" cy="613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4293627"/>
            <a:ext cx="3493664" cy="273844"/>
          </a:xfrm>
        </p:spPr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1993076"/>
            <a:ext cx="3304572" cy="1097365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3102746"/>
            <a:ext cx="3298784" cy="1138428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51435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16133"/>
            <a:ext cx="3679116" cy="470388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16133"/>
            <a:ext cx="3505200" cy="46795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2" y="451413"/>
            <a:ext cx="3562257" cy="4236334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4566213"/>
            <a:ext cx="3505200" cy="613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1995678"/>
            <a:ext cx="3300984" cy="109728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9" y="520346"/>
            <a:ext cx="3359623" cy="4101084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1" y="3099816"/>
            <a:ext cx="3300573" cy="113967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C522A-DB37-4907-B98F-B90DD121FFBA}" type="datetimeFigureOut">
              <a:rPr lang="en-US" smtClean="0"/>
              <a:t>3/1/2021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4293627"/>
            <a:ext cx="3493664" cy="273844"/>
          </a:xfrm>
        </p:spPr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FE1C-516B-4F42-BE82-01ECCA413C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51435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250116"/>
            <a:ext cx="8229600" cy="4639235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16133"/>
            <a:ext cx="3679116" cy="524433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16133"/>
            <a:ext cx="3505200" cy="46795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770748"/>
            <a:ext cx="7024744" cy="8572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3" y="1742739"/>
            <a:ext cx="6777317" cy="26317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168369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770C522A-DB37-4907-B98F-B90DD121FFBA}" type="datetimeFigureOut">
              <a:rPr lang="en-US" smtClean="0"/>
              <a:t>3/1/2021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4389120"/>
            <a:ext cx="350215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168369"/>
            <a:ext cx="1332156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8090FE1C-516B-4F42-BE82-01ECCA413C5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0" y="2031357"/>
            <a:ext cx="3474721" cy="1276620"/>
          </a:xfrm>
        </p:spPr>
        <p:txBody>
          <a:bodyPr>
            <a:normAutofit/>
          </a:bodyPr>
          <a:lstStyle/>
          <a:p>
            <a:pPr algn="ctr"/>
            <a:r>
              <a:rPr lang="sr-Cyrl-BA" sz="2400" b="1" dirty="0" smtClean="0">
                <a:solidFill>
                  <a:schemeClr val="tx1"/>
                </a:solidFill>
              </a:rPr>
              <a:t>КВИЗ-</a:t>
            </a:r>
            <a:r>
              <a:rPr lang="sr-Cyrl-RS" sz="2000" b="1" dirty="0" smtClean="0">
                <a:solidFill>
                  <a:srgbClr val="FF0000"/>
                </a:solidFill>
              </a:rPr>
              <a:t>ПРИВРЕДА БИХ-РС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6" y="4115910"/>
            <a:ext cx="3309803" cy="398940"/>
          </a:xfrm>
        </p:spPr>
        <p:txBody>
          <a:bodyPr/>
          <a:lstStyle/>
          <a:p>
            <a:r>
              <a:rPr lang="sr-Cyrl-RS" dirty="0" smtClean="0"/>
              <a:t>Наставник: Остоја Чергић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2450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9050" y="408354"/>
            <a:ext cx="678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400" dirty="0" smtClean="0">
                <a:latin typeface="Arial" pitchFamily="34" charset="0"/>
                <a:cs typeface="Arial" pitchFamily="34" charset="0"/>
              </a:rPr>
              <a:t>Гдје се у Републици Српској налазе највећа </a:t>
            </a:r>
            <a:r>
              <a:rPr lang="sr-Cyrl-RS" sz="2400" dirty="0" smtClean="0">
                <a:latin typeface="Arial" pitchFamily="34" charset="0"/>
                <a:cs typeface="Arial" pitchFamily="34" charset="0"/>
              </a:rPr>
              <a:t>налазишта руде </a:t>
            </a:r>
            <a:r>
              <a:rPr lang="sr-Cyrl-RS" sz="2400" dirty="0" smtClean="0">
                <a:latin typeface="Arial" pitchFamily="34" charset="0"/>
                <a:cs typeface="Arial" pitchFamily="34" charset="0"/>
              </a:rPr>
              <a:t>гвожђа</a:t>
            </a:r>
            <a:r>
              <a:rPr lang="pl-PL" sz="2400" dirty="0" smtClean="0">
                <a:latin typeface="Arial" pitchFamily="34" charset="0"/>
                <a:cs typeface="Arial" pitchFamily="34" charset="0"/>
              </a:rPr>
              <a:t>?</a:t>
            </a:r>
            <a:endParaRPr lang="pl-PL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94209" y="3700417"/>
            <a:ext cx="15888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2000" dirty="0" smtClean="0">
                <a:latin typeface="Arial" pitchFamily="34" charset="0"/>
                <a:cs typeface="Arial" pitchFamily="34" charset="0"/>
              </a:rPr>
              <a:t>У Бијељини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94209" y="4036241"/>
            <a:ext cx="44828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2000" dirty="0" smtClean="0">
                <a:latin typeface="Arial" pitchFamily="34" charset="0"/>
                <a:cs typeface="Arial" pitchFamily="34" charset="0"/>
              </a:rPr>
              <a:t>У Љубији </a:t>
            </a:r>
            <a:r>
              <a:rPr lang="sr-Cyrl-BA" sz="2000" dirty="0" smtClean="0">
                <a:latin typeface="Arial" pitchFamily="34" charset="0"/>
                <a:cs typeface="Arial" pitchFamily="34" charset="0"/>
              </a:rPr>
              <a:t>и </a:t>
            </a:r>
            <a:r>
              <a:rPr lang="sr-Cyrl-BA" sz="2000" dirty="0" smtClean="0">
                <a:latin typeface="Arial" pitchFamily="34" charset="0"/>
                <a:cs typeface="Arial" pitchFamily="34" charset="0"/>
              </a:rPr>
              <a:t>Омарској </a:t>
            </a:r>
            <a:r>
              <a:rPr lang="sr-Cyrl-BA" sz="2000" dirty="0" smtClean="0">
                <a:latin typeface="Arial" pitchFamily="34" charset="0"/>
                <a:cs typeface="Arial" pitchFamily="34" charset="0"/>
              </a:rPr>
              <a:t>код Приједора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09600" y="3815926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10479" y="4154748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934200" y="31465"/>
            <a:ext cx="1241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9. питање</a:t>
            </a:r>
            <a:endParaRPr lang="en-US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488273" y="4095750"/>
            <a:ext cx="5150527" cy="3358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5318" y="1219005"/>
            <a:ext cx="4118836" cy="288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218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400797"/>
            <a:ext cx="7239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400" dirty="0" smtClean="0">
                <a:latin typeface="Arial" pitchFamily="34" charset="0"/>
                <a:cs typeface="Arial" pitchFamily="34" charset="0"/>
              </a:rPr>
              <a:t>Који је највећи </a:t>
            </a:r>
            <a:r>
              <a:rPr lang="sr-Cyrl-BA" sz="2400" dirty="0" smtClean="0">
                <a:latin typeface="Arial" pitchFamily="34" charset="0"/>
                <a:cs typeface="Arial" pitchFamily="34" charset="0"/>
              </a:rPr>
              <a:t>рудник олова и цинка у </a:t>
            </a:r>
            <a:r>
              <a:rPr lang="sr-Cyrl-BA" sz="2400" dirty="0" smtClean="0">
                <a:latin typeface="Arial" pitchFamily="34" charset="0"/>
                <a:cs typeface="Arial" pitchFamily="34" charset="0"/>
              </a:rPr>
              <a:t>Републици Српској</a:t>
            </a:r>
            <a:r>
              <a:rPr lang="sr-Cyrl-RS" sz="2400" dirty="0" smtClean="0">
                <a:latin typeface="Arial" pitchFamily="34" charset="0"/>
                <a:cs typeface="Arial" pitchFamily="34" charset="0"/>
              </a:rPr>
              <a:t>?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90600" y="3700417"/>
            <a:ext cx="2551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2000" dirty="0" smtClean="0">
                <a:latin typeface="Arial" pitchFamily="34" charset="0"/>
                <a:cs typeface="Arial" pitchFamily="34" charset="0"/>
              </a:rPr>
              <a:t> 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43000" y="4036241"/>
            <a:ext cx="2743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000" dirty="0" smtClean="0">
                <a:latin typeface="Arial" pitchFamily="34" charset="0"/>
                <a:cs typeface="Arial" pitchFamily="34" charset="0"/>
              </a:rPr>
              <a:t>Миљевина код Фоче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09600" y="3815926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10479" y="4154748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81800" y="31465"/>
            <a:ext cx="1369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10. питање</a:t>
            </a:r>
            <a:endParaRPr lang="en-US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380999" y="3700417"/>
            <a:ext cx="4191001" cy="42213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r-Cyrl-R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Сасе код Сребренице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8600" y="958588"/>
            <a:ext cx="4077538" cy="2823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73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1000" y="373577"/>
            <a:ext cx="678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sr-Cyrl-BA" sz="2400" dirty="0" smtClean="0">
                <a:latin typeface="Arial" pitchFamily="34" charset="0"/>
                <a:cs typeface="Arial" pitchFamily="34" charset="0"/>
              </a:rPr>
              <a:t>Која врста угља се ископава у </a:t>
            </a:r>
            <a:r>
              <a:rPr lang="sr-Cyrl-BA" sz="2400" dirty="0" smtClean="0">
                <a:latin typeface="Arial" pitchFamily="34" charset="0"/>
                <a:cs typeface="Arial" pitchFamily="34" charset="0"/>
              </a:rPr>
              <a:t>Креки код </a:t>
            </a:r>
            <a:r>
              <a:rPr lang="sr-Cyrl-BA" sz="2400" dirty="0" smtClean="0">
                <a:latin typeface="Arial" pitchFamily="34" charset="0"/>
                <a:cs typeface="Arial" pitchFamily="34" charset="0"/>
              </a:rPr>
              <a:t>Тузле? 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90600" y="3700417"/>
            <a:ext cx="16286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2000" dirty="0" smtClean="0">
                <a:latin typeface="Arial" pitchFamily="34" charset="0"/>
                <a:cs typeface="Arial" pitchFamily="34" charset="0"/>
              </a:rPr>
              <a:t>Мрког угља 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71802" y="4036241"/>
            <a:ext cx="20677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2000" dirty="0">
                <a:latin typeface="Arial" pitchFamily="34" charset="0"/>
                <a:cs typeface="Arial" pitchFamily="34" charset="0"/>
              </a:rPr>
              <a:t> О</a:t>
            </a:r>
            <a:r>
              <a:rPr lang="sr-Cyrl-BA" sz="2000" dirty="0" smtClean="0">
                <a:latin typeface="Arial" pitchFamily="34" charset="0"/>
                <a:cs typeface="Arial" pitchFamily="34" charset="0"/>
              </a:rPr>
              <a:t>лова и цинка 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75418" y="4367146"/>
            <a:ext cx="11996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RS" sz="2000" dirty="0" smtClean="0">
                <a:latin typeface="Arial" pitchFamily="34" charset="0"/>
                <a:cs typeface="Arial" pitchFamily="34" charset="0"/>
              </a:rPr>
              <a:t> Л</a:t>
            </a:r>
            <a:r>
              <a:rPr lang="sr-Cyrl-BA" sz="2000" dirty="0" smtClean="0">
                <a:latin typeface="Arial" pitchFamily="34" charset="0"/>
                <a:cs typeface="Arial" pitchFamily="34" charset="0"/>
              </a:rPr>
              <a:t>игнита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09600" y="3815926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10479" y="4154748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10479" y="4516059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81800" y="31465"/>
            <a:ext cx="1352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11. </a:t>
            </a:r>
            <a:r>
              <a:rPr lang="sr-Cyrl-BA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питање</a:t>
            </a:r>
            <a:endParaRPr lang="en-US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838200" y="4371057"/>
            <a:ext cx="3093127" cy="41440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1400" y="863680"/>
            <a:ext cx="4648200" cy="309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06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399476"/>
            <a:ext cx="678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400" dirty="0" smtClean="0">
                <a:latin typeface="Arial" pitchFamily="34" charset="0"/>
                <a:cs typeface="Arial" pitchFamily="34" charset="0"/>
              </a:rPr>
              <a:t>По налазишту које врсте угља су познати </a:t>
            </a:r>
            <a:r>
              <a:rPr lang="sr-Cyrl-BA" sz="2400" dirty="0" smtClean="0">
                <a:latin typeface="Arial" pitchFamily="34" charset="0"/>
                <a:cs typeface="Arial" pitchFamily="34" charset="0"/>
              </a:rPr>
              <a:t>Станари </a:t>
            </a:r>
            <a:r>
              <a:rPr lang="sr-Cyrl-BA" sz="2400" dirty="0" smtClean="0">
                <a:latin typeface="Arial" pitchFamily="34" charset="0"/>
                <a:cs typeface="Arial" pitchFamily="34" charset="0"/>
              </a:rPr>
              <a:t>код </a:t>
            </a:r>
            <a:r>
              <a:rPr lang="sr-Cyrl-BA" sz="2400" dirty="0" smtClean="0">
                <a:latin typeface="Arial" pitchFamily="34" charset="0"/>
                <a:cs typeface="Arial" pitchFamily="34" charset="0"/>
              </a:rPr>
              <a:t>Добоја?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90601" y="3689968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000" dirty="0">
                <a:latin typeface="Arial" pitchFamily="34" charset="0"/>
                <a:cs typeface="Arial" pitchFamily="34" charset="0"/>
              </a:rPr>
              <a:t>Л</a:t>
            </a:r>
            <a:r>
              <a:rPr lang="sr-Cyrl-RS" sz="2000" dirty="0" smtClean="0">
                <a:latin typeface="Arial" pitchFamily="34" charset="0"/>
                <a:cs typeface="Arial" pitchFamily="34" charset="0"/>
              </a:rPr>
              <a:t>игнита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02532" y="4036241"/>
            <a:ext cx="10397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RS" sz="2000" dirty="0" smtClean="0">
                <a:latin typeface="Arial" pitchFamily="34" charset="0"/>
                <a:cs typeface="Arial" pitchFamily="34" charset="0"/>
              </a:rPr>
              <a:t>Гвожђа</a:t>
            </a:r>
            <a:endParaRPr lang="en-US" sz="2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73105" y="4381440"/>
            <a:ext cx="19383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R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sr-Cyrl-RS" sz="2000" dirty="0" smtClean="0">
                <a:latin typeface="Arial" pitchFamily="34" charset="0"/>
                <a:cs typeface="Arial" pitchFamily="34" charset="0"/>
              </a:rPr>
              <a:t>олова и цинка</a:t>
            </a:r>
            <a:endParaRPr lang="en-US" sz="2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09600" y="3815926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10479" y="4154748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10479" y="4516059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81800" y="31465"/>
            <a:ext cx="1369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12. </a:t>
            </a:r>
            <a:r>
              <a:rPr lang="sr-Cyrl-BA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питање</a:t>
            </a:r>
            <a:endParaRPr lang="en-US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983532" y="3714750"/>
            <a:ext cx="1683468" cy="37532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0" y="1339088"/>
            <a:ext cx="4816391" cy="302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661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400797"/>
            <a:ext cx="7467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400" dirty="0" smtClean="0">
                <a:latin typeface="Arial" pitchFamily="34" charset="0"/>
                <a:cs typeface="Arial" pitchFamily="34" charset="0"/>
              </a:rPr>
              <a:t>На којој ријеци се налази хидроелектрана Јабланица?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86443" y="3704242"/>
            <a:ext cx="9113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2000" dirty="0" smtClean="0">
                <a:latin typeface="Arial" pitchFamily="34" charset="0"/>
                <a:cs typeface="Arial" pitchFamily="34" charset="0"/>
              </a:rPr>
              <a:t>Врбас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37053" y="3997804"/>
            <a:ext cx="11860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2000" dirty="0" smtClean="0">
                <a:latin typeface="Arial" pitchFamily="34" charset="0"/>
                <a:cs typeface="Arial" pitchFamily="34" charset="0"/>
              </a:rPr>
              <a:t>Неретви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92347" y="4400549"/>
            <a:ext cx="9076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2000" dirty="0" smtClean="0">
                <a:latin typeface="Arial" pitchFamily="34" charset="0"/>
                <a:cs typeface="Arial" pitchFamily="34" charset="0"/>
              </a:rPr>
              <a:t>Босни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09600" y="3815926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10479" y="4154748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10479" y="4516059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81800" y="31465"/>
            <a:ext cx="1369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</a:t>
            </a:r>
            <a:r>
              <a:rPr lang="sr-Cyrl-R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sr-Cyrl-BA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sr-Cyrl-BA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питање</a:t>
            </a:r>
            <a:endParaRPr lang="en-US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488274" y="4019550"/>
            <a:ext cx="3143622" cy="42030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1400" y="1363058"/>
            <a:ext cx="4831674" cy="2580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915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400797"/>
            <a:ext cx="678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400" dirty="0" smtClean="0">
                <a:latin typeface="Arial" pitchFamily="34" charset="0"/>
                <a:cs typeface="Arial" pitchFamily="34" charset="0"/>
              </a:rPr>
              <a:t>На којој ријеци се налази </a:t>
            </a:r>
            <a:r>
              <a:rPr lang="sr-Cyrl-BA" sz="2400" dirty="0">
                <a:latin typeface="Arial" pitchFamily="34" charset="0"/>
                <a:cs typeface="Arial" pitchFamily="34" charset="0"/>
              </a:rPr>
              <a:t>х</a:t>
            </a:r>
            <a:r>
              <a:rPr lang="sr-Cyrl-BA" sz="2400" dirty="0" smtClean="0">
                <a:latin typeface="Arial" pitchFamily="34" charset="0"/>
                <a:cs typeface="Arial" pitchFamily="34" charset="0"/>
              </a:rPr>
              <a:t>идроелектрана Вишеград?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90600" y="3695640"/>
            <a:ext cx="13965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sr-Cyrl-BA" sz="2000" dirty="0" smtClean="0">
                <a:latin typeface="Arial" pitchFamily="34" charset="0"/>
                <a:cs typeface="Arial" pitchFamily="34" charset="0"/>
              </a:rPr>
              <a:t>На Д</a:t>
            </a:r>
            <a:r>
              <a:rPr lang="sr-Cyrl-BA" sz="2000" dirty="0" smtClean="0">
                <a:latin typeface="Arial" pitchFamily="34" charset="0"/>
                <a:cs typeface="Arial" pitchFamily="34" charset="0"/>
              </a:rPr>
              <a:t>рини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90600" y="4036241"/>
            <a:ext cx="22159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sr-Cyrl-BA" sz="2000" dirty="0" smtClean="0">
                <a:latin typeface="Arial" pitchFamily="34" charset="0"/>
                <a:cs typeface="Arial" pitchFamily="34" charset="0"/>
              </a:rPr>
              <a:t>На Требишњици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09600" y="3815926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10479" y="4154748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81800" y="31465"/>
            <a:ext cx="1369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</a:t>
            </a:r>
            <a:r>
              <a:rPr lang="sr-Cyrl-R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</a:t>
            </a:r>
            <a:r>
              <a:rPr lang="sr-Cyrl-BA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sr-Cyrl-BA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питање</a:t>
            </a:r>
            <a:endParaRPr lang="en-US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488273" y="3714750"/>
            <a:ext cx="3245527" cy="381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3800" y="1300815"/>
            <a:ext cx="4838700" cy="2684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087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400797"/>
            <a:ext cx="7086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400" dirty="0" smtClean="0">
                <a:latin typeface="Arial" pitchFamily="34" charset="0"/>
                <a:cs typeface="Arial" pitchFamily="34" charset="0"/>
              </a:rPr>
              <a:t>Како се дијели индустрија према </a:t>
            </a:r>
            <a:r>
              <a:rPr lang="sr-Cyrl-BA" sz="2400" dirty="0" smtClean="0">
                <a:latin typeface="Arial" pitchFamily="34" charset="0"/>
                <a:cs typeface="Arial" pitchFamily="34" charset="0"/>
              </a:rPr>
              <a:t>предмету </a:t>
            </a:r>
            <a:r>
              <a:rPr lang="sr-Cyrl-BA" sz="2400" dirty="0" smtClean="0">
                <a:latin typeface="Arial" pitchFamily="34" charset="0"/>
                <a:cs typeface="Arial" pitchFamily="34" charset="0"/>
              </a:rPr>
              <a:t>рада? 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90600" y="3695640"/>
            <a:ext cx="8800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RS" sz="2000" dirty="0" smtClean="0">
                <a:latin typeface="Arial" pitchFamily="34" charset="0"/>
                <a:cs typeface="Arial" pitchFamily="34" charset="0"/>
              </a:rPr>
              <a:t>Лаку  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89438" y="4036241"/>
            <a:ext cx="9185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2000" dirty="0" smtClean="0">
                <a:latin typeface="Arial" pitchFamily="34" charset="0"/>
                <a:cs typeface="Arial" pitchFamily="34" charset="0"/>
              </a:rPr>
              <a:t>Тешку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90600" y="4385394"/>
            <a:ext cx="37081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2000" dirty="0" smtClean="0">
                <a:latin typeface="Arial" pitchFamily="34" charset="0"/>
                <a:cs typeface="Arial" pitchFamily="34" charset="0"/>
              </a:rPr>
              <a:t>Екстрактивну и прерађивачку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09600" y="3815926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10479" y="4154748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10479" y="4516059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81800" y="31465"/>
            <a:ext cx="1369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</a:t>
            </a:r>
            <a:r>
              <a:rPr lang="sr-Cyrl-R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5</a:t>
            </a:r>
            <a:r>
              <a:rPr lang="sr-Cyrl-BA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sr-Cyrl-BA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питање</a:t>
            </a:r>
            <a:endParaRPr lang="en-US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488273" y="4445726"/>
            <a:ext cx="4921927" cy="3358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2800" y="1229979"/>
            <a:ext cx="5181600" cy="2789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987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378641"/>
            <a:ext cx="678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sr-Cyrl-BA" sz="2400" dirty="0" smtClean="0">
                <a:latin typeface="Arial" pitchFamily="34" charset="0"/>
                <a:cs typeface="Arial" pitchFamily="34" charset="0"/>
              </a:rPr>
              <a:t>Прехрамбена индустрија </a:t>
            </a:r>
            <a:r>
              <a:rPr lang="sr-Cyrl-BA" sz="2400" dirty="0" smtClean="0">
                <a:latin typeface="Arial" pitchFamily="34" charset="0"/>
                <a:cs typeface="Arial" pitchFamily="34" charset="0"/>
              </a:rPr>
              <a:t>чини грану...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35445" y="3714750"/>
            <a:ext cx="21130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2000" dirty="0" smtClean="0">
                <a:latin typeface="Arial" pitchFamily="34" charset="0"/>
                <a:cs typeface="Arial" pitchFamily="34" charset="0"/>
              </a:rPr>
              <a:t>Лаке индустрије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35445" y="4100526"/>
            <a:ext cx="22926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2000" dirty="0" smtClean="0">
                <a:latin typeface="Arial" pitchFamily="34" charset="0"/>
                <a:cs typeface="Arial" pitchFamily="34" charset="0"/>
              </a:rPr>
              <a:t>Тешке индустрије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09600" y="3815926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09600" y="4223796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81800" y="31465"/>
            <a:ext cx="1369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</a:t>
            </a:r>
            <a:r>
              <a:rPr lang="sr-Cyrl-R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6</a:t>
            </a:r>
            <a:r>
              <a:rPr lang="sr-Cyrl-BA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sr-Cyrl-BA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питање</a:t>
            </a:r>
            <a:endParaRPr lang="en-US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488273" y="3714750"/>
            <a:ext cx="3778927" cy="38577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3800" y="834724"/>
            <a:ext cx="4585107" cy="2865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310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72579" y="443354"/>
            <a:ext cx="7391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400" dirty="0" smtClean="0">
                <a:latin typeface="Arial" pitchFamily="34" charset="0"/>
                <a:cs typeface="Arial" pitchFamily="34" charset="0"/>
              </a:rPr>
              <a:t>Производњу којег метала обухвата </a:t>
            </a:r>
            <a:r>
              <a:rPr lang="sr-Cyrl-BA" sz="2400" dirty="0">
                <a:latin typeface="Arial" pitchFamily="34" charset="0"/>
                <a:cs typeface="Arial" pitchFamily="34" charset="0"/>
              </a:rPr>
              <a:t>о</a:t>
            </a:r>
            <a:r>
              <a:rPr lang="sr-Cyrl-BA" sz="2400" dirty="0" smtClean="0">
                <a:latin typeface="Arial" pitchFamily="34" charset="0"/>
                <a:cs typeface="Arial" pitchFamily="34" charset="0"/>
              </a:rPr>
              <a:t>бојена металургија?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13522" y="3695640"/>
            <a:ext cx="11807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sr-Cyrl-BA" sz="2000" dirty="0" smtClean="0">
                <a:latin typeface="Arial" pitchFamily="34" charset="0"/>
                <a:cs typeface="Arial" pitchFamily="34" charset="0"/>
              </a:rPr>
              <a:t>Гвожђа</a:t>
            </a:r>
            <a:r>
              <a:rPr lang="sr-Cyrl-BA" sz="2000" b="1" dirty="0" smtClean="0">
                <a:latin typeface="Arial" pitchFamily="34" charset="0"/>
                <a:cs typeface="Arial" pitchFamily="34" charset="0"/>
              </a:rPr>
              <a:t> 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61285" y="4369612"/>
            <a:ext cx="18059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2000" dirty="0" smtClean="0">
                <a:latin typeface="Arial" pitchFamily="34" charset="0"/>
                <a:cs typeface="Arial" pitchFamily="34" charset="0"/>
              </a:rPr>
              <a:t>Алуминијума 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09600" y="3815926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10479" y="4516059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81800" y="31465"/>
            <a:ext cx="1369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RS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17</a:t>
            </a:r>
            <a:r>
              <a:rPr lang="sr-Cyrl-BA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sr-Cyrl-BA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питање</a:t>
            </a:r>
            <a:endParaRPr lang="en-US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488273" y="4445726"/>
            <a:ext cx="3493169" cy="3358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00" y="1274351"/>
            <a:ext cx="4953000" cy="2701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8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410977"/>
            <a:ext cx="7391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400" dirty="0" smtClean="0">
                <a:latin typeface="Arial" pitchFamily="34" charset="0"/>
                <a:cs typeface="Arial" pitchFamily="34" charset="0"/>
              </a:rPr>
              <a:t>У којем граду се налази највећа </a:t>
            </a:r>
            <a:r>
              <a:rPr lang="sr-Cyrl-BA" sz="2400" dirty="0" smtClean="0">
                <a:latin typeface="Arial" pitchFamily="34" charset="0"/>
                <a:cs typeface="Arial" pitchFamily="34" charset="0"/>
              </a:rPr>
              <a:t>жељезара у </a:t>
            </a:r>
            <a:r>
              <a:rPr lang="sr-Cyrl-BA" sz="2400" dirty="0" smtClean="0">
                <a:latin typeface="Arial" pitchFamily="34" charset="0"/>
                <a:cs typeface="Arial" pitchFamily="34" charset="0"/>
              </a:rPr>
              <a:t>БиХ?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13522" y="3695640"/>
            <a:ext cx="14793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2000" dirty="0" smtClean="0">
                <a:latin typeface="Arial" pitchFamily="34" charset="0"/>
                <a:cs typeface="Arial" pitchFamily="34" charset="0"/>
              </a:rPr>
              <a:t>Приједору</a:t>
            </a:r>
            <a:r>
              <a:rPr lang="sr-Cyrl-BA" sz="2000" b="1" dirty="0" smtClean="0">
                <a:latin typeface="Arial" pitchFamily="34" charset="0"/>
                <a:cs typeface="Arial" pitchFamily="34" charset="0"/>
              </a:rPr>
              <a:t> 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14401" y="4036241"/>
            <a:ext cx="16350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2000" dirty="0" smtClean="0">
                <a:latin typeface="Arial" pitchFamily="34" charset="0"/>
                <a:cs typeface="Arial" pitchFamily="34" charset="0"/>
              </a:rPr>
              <a:t>Бањој Луци 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61285" y="4385394"/>
            <a:ext cx="10860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000" dirty="0" smtClean="0">
                <a:latin typeface="Arial" pitchFamily="34" charset="0"/>
                <a:cs typeface="Arial" pitchFamily="34" charset="0"/>
              </a:rPr>
              <a:t>Зеници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09600" y="3815926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10479" y="4154748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10479" y="4516059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81800" y="31465"/>
            <a:ext cx="1369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RS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18</a:t>
            </a:r>
            <a:r>
              <a:rPr lang="sr-Cyrl-BA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sr-Cyrl-BA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питање</a:t>
            </a:r>
            <a:endParaRPr lang="en-US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488273" y="4445726"/>
            <a:ext cx="3493169" cy="3358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0" y="882017"/>
            <a:ext cx="4849847" cy="2933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336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88273" y="404667"/>
            <a:ext cx="75127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400" dirty="0" smtClean="0">
                <a:latin typeface="Arial" pitchFamily="34" charset="0"/>
                <a:cs typeface="Arial" pitchFamily="34" charset="0"/>
              </a:rPr>
              <a:t>Како дијелимо привредне дјелатности ?  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91165" y="3700417"/>
            <a:ext cx="26925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2000" dirty="0" smtClean="0">
                <a:latin typeface="Arial" pitchFamily="34" charset="0"/>
                <a:cs typeface="Arial" pitchFamily="34" charset="0"/>
              </a:rPr>
              <a:t>Основне и споредне 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91164" y="4400550"/>
            <a:ext cx="21798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2000" dirty="0" smtClean="0">
                <a:latin typeface="Arial" pitchFamily="34" charset="0"/>
                <a:cs typeface="Arial" pitchFamily="34" charset="0"/>
              </a:rPr>
              <a:t>Радне и пасивне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91165" y="4036241"/>
            <a:ext cx="28900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2000" dirty="0" smtClean="0">
                <a:latin typeface="Arial" pitchFamily="34" charset="0"/>
                <a:cs typeface="Arial" pitchFamily="34" charset="0"/>
              </a:rPr>
              <a:t>Производне и услужне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09600" y="3815926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610479" y="4154748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610479" y="4516059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6934200" y="31465"/>
            <a:ext cx="1241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1. питање</a:t>
            </a:r>
            <a:endParaRPr lang="en-US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488273" y="4036241"/>
            <a:ext cx="6064927" cy="47981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1187" y="1028277"/>
            <a:ext cx="4315555" cy="2787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658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410977"/>
            <a:ext cx="7391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400" dirty="0" smtClean="0">
                <a:latin typeface="Arial" pitchFamily="34" charset="0"/>
                <a:cs typeface="Arial" pitchFamily="34" charset="0"/>
              </a:rPr>
              <a:t>На којој ријеци се налазе ријечне </a:t>
            </a:r>
            <a:r>
              <a:rPr lang="sr-Cyrl-BA" sz="2400" dirty="0" smtClean="0">
                <a:latin typeface="Arial" pitchFamily="34" charset="0"/>
                <a:cs typeface="Arial" pitchFamily="34" charset="0"/>
              </a:rPr>
              <a:t>луке у </a:t>
            </a:r>
            <a:r>
              <a:rPr lang="sr-Cyrl-BA" sz="2400" dirty="0" smtClean="0">
                <a:latin typeface="Arial" pitchFamily="34" charset="0"/>
                <a:cs typeface="Arial" pitchFamily="34" charset="0"/>
              </a:rPr>
              <a:t>БиХ?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69705" y="3836185"/>
            <a:ext cx="10114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sr-Cyrl-BA" sz="2000" dirty="0" smtClean="0">
                <a:latin typeface="Arial" pitchFamily="34" charset="0"/>
                <a:cs typeface="Arial" pitchFamily="34" charset="0"/>
              </a:rPr>
              <a:t>Сани  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90600" y="4385394"/>
            <a:ext cx="7950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2000" dirty="0" smtClean="0">
                <a:latin typeface="Arial" pitchFamily="34" charset="0"/>
                <a:cs typeface="Arial" pitchFamily="34" charset="0"/>
              </a:rPr>
              <a:t>Сави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10479" y="3951695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10479" y="4516059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81800" y="31465"/>
            <a:ext cx="1369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RS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19</a:t>
            </a:r>
            <a:r>
              <a:rPr lang="sr-Cyrl-BA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sr-Cyrl-BA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питање</a:t>
            </a:r>
            <a:endParaRPr lang="en-US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488273" y="4445726"/>
            <a:ext cx="3493169" cy="3358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5201" y="869036"/>
            <a:ext cx="4449202" cy="3104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498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199" y="410977"/>
            <a:ext cx="76945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400" dirty="0" smtClean="0">
                <a:latin typeface="Arial" pitchFamily="34" charset="0"/>
                <a:cs typeface="Arial" pitchFamily="34" charset="0"/>
              </a:rPr>
              <a:t>Која планина, од понуђених планина, представља </a:t>
            </a:r>
            <a:r>
              <a:rPr lang="sr-Cyrl-BA" sz="2400" dirty="0" smtClean="0">
                <a:latin typeface="Arial" pitchFamily="34" charset="0"/>
                <a:cs typeface="Arial" pitchFamily="34" charset="0"/>
              </a:rPr>
              <a:t>Национални парк ?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13522" y="3695640"/>
            <a:ext cx="14998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sr-Cyrl-BA" sz="2000" dirty="0" smtClean="0">
                <a:latin typeface="Arial" pitchFamily="34" charset="0"/>
                <a:cs typeface="Arial" pitchFamily="34" charset="0"/>
              </a:rPr>
              <a:t>Клековача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14401" y="4036241"/>
            <a:ext cx="13516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sr-Cyrl-BA" sz="2000" dirty="0" smtClean="0">
                <a:latin typeface="Arial" pitchFamily="34" charset="0"/>
                <a:cs typeface="Arial" pitchFamily="34" charset="0"/>
              </a:rPr>
              <a:t>Просара 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90600" y="4385394"/>
            <a:ext cx="10185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2000" dirty="0" smtClean="0">
                <a:latin typeface="Arial" pitchFamily="34" charset="0"/>
                <a:cs typeface="Arial" pitchFamily="34" charset="0"/>
              </a:rPr>
              <a:t>Козара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09600" y="3815926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10479" y="4154748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10479" y="4516059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81800" y="31465"/>
            <a:ext cx="1369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RS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</a:t>
            </a:r>
            <a:r>
              <a:rPr lang="sr-Cyrl-BA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sr-Cyrl-BA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питање</a:t>
            </a:r>
            <a:endParaRPr lang="en-US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488272" y="4445726"/>
            <a:ext cx="2456737" cy="3358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1298144"/>
            <a:ext cx="5236395" cy="2686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837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5A49140B-1378-4889-B0B9-7FD627E762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r-Cyrl-BA" b="1" dirty="0"/>
              <a:t>Домаћа задаћа</a:t>
            </a:r>
          </a:p>
        </p:txBody>
      </p:sp>
      <p:sp>
        <p:nvSpPr>
          <p:cNvPr id="3" name="Čuvar mesta za sadržaj 2">
            <a:extLst>
              <a:ext uri="{FF2B5EF4-FFF2-40B4-BE49-F238E27FC236}">
                <a16:creationId xmlns:a16="http://schemas.microsoft.com/office/drawing/2014/main" xmlns="" id="{940051D6-69F7-43C6-AC49-D00E1DC46C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3493" y="1742739"/>
            <a:ext cx="6957507" cy="2631733"/>
          </a:xfrm>
        </p:spPr>
        <p:txBody>
          <a:bodyPr>
            <a:normAutofit/>
          </a:bodyPr>
          <a:lstStyle/>
          <a:p>
            <a:r>
              <a:rPr lang="sr-Cyrl-BA" dirty="0"/>
              <a:t>За домаћу задаћу </a:t>
            </a:r>
            <a:r>
              <a:rPr lang="sr-Cyrl-BA" dirty="0" smtClean="0"/>
              <a:t>преузети </a:t>
            </a:r>
            <a:r>
              <a:rPr lang="sr-Cyrl-BA" dirty="0"/>
              <a:t>квиз са сајта РПЗ-а </a:t>
            </a:r>
            <a:r>
              <a:rPr lang="sr-Cyrl-BA" dirty="0" smtClean="0"/>
              <a:t>и </a:t>
            </a:r>
            <a:r>
              <a:rPr lang="sr-Cyrl-BA" dirty="0"/>
              <a:t>ријешити задатке самостално.</a:t>
            </a:r>
          </a:p>
          <a:p>
            <a:r>
              <a:rPr lang="sr-Cyrl-BA" dirty="0"/>
              <a:t>Питања и тачне одговоре написати у </a:t>
            </a:r>
            <a:r>
              <a:rPr lang="sr-Cyrl-BA"/>
              <a:t>свеске </a:t>
            </a:r>
            <a:r>
              <a:rPr lang="sr-Cyrl-BA" smtClean="0"/>
              <a:t>за географију и </a:t>
            </a:r>
            <a:r>
              <a:rPr lang="sr-Cyrl-BA" dirty="0"/>
              <a:t>прослиједити свом наставнику.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5761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400797"/>
            <a:ext cx="815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400" dirty="0" smtClean="0">
                <a:latin typeface="Arial" pitchFamily="34" charset="0"/>
                <a:cs typeface="Arial" pitchFamily="34" charset="0"/>
              </a:rPr>
              <a:t>У примарни сектор привреде спада ? 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76428" y="3700417"/>
            <a:ext cx="15242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RS" sz="2000" dirty="0" smtClean="0">
                <a:latin typeface="Arial" pitchFamily="34" charset="0"/>
                <a:cs typeface="Arial" pitchFamily="34" charset="0"/>
              </a:rPr>
              <a:t>Енергетика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76429" y="4400550"/>
            <a:ext cx="15052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sr-Cyrl-BA" sz="2000" dirty="0" smtClean="0">
                <a:latin typeface="Arial" pitchFamily="34" charset="0"/>
                <a:cs typeface="Arial" pitchFamily="34" charset="0"/>
              </a:rPr>
              <a:t>Саобраћај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76428" y="4036241"/>
            <a:ext cx="21477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000" dirty="0" smtClean="0">
                <a:latin typeface="Arial" pitchFamily="34" charset="0"/>
                <a:cs typeface="Arial" pitchFamily="34" charset="0"/>
              </a:rPr>
              <a:t>Пољопривреда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09600" y="3815926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10479" y="4154748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10479" y="4516059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934200" y="31465"/>
            <a:ext cx="1241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2. питање</a:t>
            </a:r>
            <a:endParaRPr lang="en-US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488273" y="4036241"/>
            <a:ext cx="3397927" cy="47981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3800" y="940851"/>
            <a:ext cx="4608830" cy="3044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431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399476"/>
            <a:ext cx="678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400" dirty="0" smtClean="0">
                <a:latin typeface="Arial" pitchFamily="34" charset="0"/>
                <a:cs typeface="Arial" pitchFamily="34" charset="0"/>
              </a:rPr>
              <a:t>Квартарни сектор привреде обухвата?</a:t>
            </a:r>
            <a:endParaRPr lang="it-IT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90600" y="3700417"/>
            <a:ext cx="13187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2000" dirty="0" smtClean="0">
                <a:latin typeface="Arial" pitchFamily="34" charset="0"/>
                <a:cs typeface="Arial" pitchFamily="34" charset="0"/>
              </a:rPr>
              <a:t>Трговину 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90600" y="4400550"/>
            <a:ext cx="14316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2000" dirty="0" smtClean="0">
                <a:latin typeface="Arial" pitchFamily="34" charset="0"/>
                <a:cs typeface="Arial" pitchFamily="34" charset="0"/>
              </a:rPr>
              <a:t>Рударство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90600" y="4036241"/>
            <a:ext cx="14292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2000" dirty="0" smtClean="0">
                <a:latin typeface="Arial" pitchFamily="34" charset="0"/>
                <a:cs typeface="Arial" pitchFamily="34" charset="0"/>
              </a:rPr>
              <a:t>Здравство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09600" y="3815926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10479" y="4154748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10479" y="4516059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934200" y="31465"/>
            <a:ext cx="1241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3. питање</a:t>
            </a:r>
            <a:endParaRPr lang="en-US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488273" y="4095750"/>
            <a:ext cx="2483527" cy="3358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9371" y="953099"/>
            <a:ext cx="4406516" cy="2868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677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403941"/>
            <a:ext cx="678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400" dirty="0" smtClean="0">
                <a:latin typeface="Arial" pitchFamily="34" charset="0"/>
                <a:cs typeface="Arial" pitchFamily="34" charset="0"/>
              </a:rPr>
              <a:t>У којем периоду се </a:t>
            </a:r>
            <a:r>
              <a:rPr lang="sr-Cyrl-BA" sz="2400" dirty="0">
                <a:latin typeface="Arial" pitchFamily="34" charset="0"/>
                <a:cs typeface="Arial" pitchFamily="34" charset="0"/>
              </a:rPr>
              <a:t>п</a:t>
            </a:r>
            <a:r>
              <a:rPr lang="sr-Cyrl-BA" sz="2400" dirty="0" smtClean="0">
                <a:latin typeface="Arial" pitchFamily="34" charset="0"/>
                <a:cs typeface="Arial" pitchFamily="34" charset="0"/>
              </a:rPr>
              <a:t>ривреда </a:t>
            </a:r>
            <a:r>
              <a:rPr lang="sr-Cyrl-BA" sz="2400" dirty="0" smtClean="0">
                <a:latin typeface="Arial" pitchFamily="34" charset="0"/>
                <a:cs typeface="Arial" pitchFamily="34" charset="0"/>
              </a:rPr>
              <a:t>у БиХ </a:t>
            </a:r>
            <a:r>
              <a:rPr lang="sr-Cyrl-BA" sz="2400" dirty="0" smtClean="0">
                <a:latin typeface="Arial" pitchFamily="34" charset="0"/>
                <a:cs typeface="Arial" pitchFamily="34" charset="0"/>
              </a:rPr>
              <a:t>почела </a:t>
            </a:r>
            <a:r>
              <a:rPr lang="sr-Cyrl-BA" sz="2400" dirty="0" smtClean="0">
                <a:latin typeface="Arial" pitchFamily="34" charset="0"/>
                <a:cs typeface="Arial" pitchFamily="34" charset="0"/>
              </a:rPr>
              <a:t>интезивније </a:t>
            </a:r>
            <a:r>
              <a:rPr lang="sr-Cyrl-BA" sz="2400" dirty="0" smtClean="0">
                <a:latin typeface="Arial" pitchFamily="34" charset="0"/>
                <a:cs typeface="Arial" pitchFamily="34" charset="0"/>
              </a:rPr>
              <a:t>развијати?</a:t>
            </a:r>
            <a:endParaRPr lang="pl-PL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14400" y="3700417"/>
            <a:ext cx="3505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000" dirty="0">
                <a:latin typeface="Arial" pitchFamily="34" charset="0"/>
                <a:cs typeface="Arial" pitchFamily="34" charset="0"/>
              </a:rPr>
              <a:t>  </a:t>
            </a:r>
            <a:r>
              <a:rPr lang="sr-Cyrl-BA" sz="2000" dirty="0" smtClean="0">
                <a:latin typeface="Arial" pitchFamily="34" charset="0"/>
                <a:cs typeface="Arial" pitchFamily="34" charset="0"/>
              </a:rPr>
              <a:t>Између два свјетска рата 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90600" y="4400550"/>
            <a:ext cx="31776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2000" dirty="0" smtClean="0">
                <a:latin typeface="Arial" pitchFamily="34" charset="0"/>
                <a:cs typeface="Arial" pitchFamily="34" charset="0"/>
              </a:rPr>
              <a:t>Аустроугарске монархије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90600" y="4036241"/>
            <a:ext cx="23283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RS" sz="2000" dirty="0" smtClean="0">
                <a:latin typeface="Arial" pitchFamily="34" charset="0"/>
                <a:cs typeface="Arial" pitchFamily="34" charset="0"/>
              </a:rPr>
              <a:t>Турске владавине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09600" y="3815926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10479" y="4154748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10479" y="4516059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934200" y="31465"/>
            <a:ext cx="1241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4. питање</a:t>
            </a:r>
            <a:endParaRPr lang="en-US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488273" y="4445726"/>
            <a:ext cx="3778927" cy="3358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9600" y="1336924"/>
            <a:ext cx="4171950" cy="2617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424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4010" y="400797"/>
            <a:ext cx="678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400" dirty="0" smtClean="0">
                <a:latin typeface="Arial" pitchFamily="34" charset="0"/>
                <a:cs typeface="Arial" pitchFamily="34" charset="0"/>
              </a:rPr>
              <a:t>Када почиње транзициона </a:t>
            </a:r>
            <a:r>
              <a:rPr lang="sr-Cyrl-BA" sz="2400" dirty="0" smtClean="0">
                <a:latin typeface="Arial" pitchFamily="34" charset="0"/>
                <a:cs typeface="Arial" pitchFamily="34" charset="0"/>
              </a:rPr>
              <a:t>етапа привреде у </a:t>
            </a:r>
            <a:r>
              <a:rPr lang="sr-Cyrl-BA" sz="2400" dirty="0" smtClean="0">
                <a:latin typeface="Arial" pitchFamily="34" charset="0"/>
                <a:cs typeface="Arial" pitchFamily="34" charset="0"/>
              </a:rPr>
              <a:t>БиХ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?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90600" y="3700417"/>
            <a:ext cx="59435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000" dirty="0" smtClean="0">
                <a:latin typeface="Arial" pitchFamily="34" charset="0"/>
                <a:cs typeface="Arial" pitchFamily="34" charset="0"/>
              </a:rPr>
              <a:t>Почетком деведесетих година прошлог вијека 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90600" y="4400550"/>
            <a:ext cx="32789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sr-Cyrl-BA" sz="2000" dirty="0" smtClean="0">
                <a:latin typeface="Arial" pitchFamily="34" charset="0"/>
                <a:cs typeface="Arial" pitchFamily="34" charset="0"/>
              </a:rPr>
              <a:t>Између два свјетска рата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90600" y="4036241"/>
            <a:ext cx="35443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sr-Cyrl-BA" sz="2000" dirty="0" smtClean="0">
                <a:latin typeface="Arial" pitchFamily="34" charset="0"/>
                <a:cs typeface="Arial" pitchFamily="34" charset="0"/>
              </a:rPr>
              <a:t>Након Другог свјетског рата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09600" y="3815926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10479" y="4154748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10479" y="4516059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934200" y="31465"/>
            <a:ext cx="1241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5. питање</a:t>
            </a:r>
            <a:endParaRPr lang="en-US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472453" y="3732559"/>
            <a:ext cx="6461745" cy="36796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9087" y="948251"/>
            <a:ext cx="4876800" cy="2600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346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409208"/>
            <a:ext cx="678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400" dirty="0" smtClean="0">
                <a:latin typeface="Arial" pitchFamily="34" charset="0"/>
                <a:cs typeface="Arial" pitchFamily="34" charset="0"/>
              </a:rPr>
              <a:t>Уколико је увоз робе у неку земљу већи од    њеног извоза онда је та земља  </a:t>
            </a:r>
            <a:r>
              <a:rPr lang="sr-Cyrl-BA" sz="2400" dirty="0" smtClean="0">
                <a:latin typeface="Arial" pitchFamily="34" charset="0"/>
                <a:cs typeface="Arial" pitchFamily="34" charset="0"/>
              </a:rPr>
              <a:t>у...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69924" y="3969416"/>
            <a:ext cx="14635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2000" dirty="0">
                <a:latin typeface="Arial" pitchFamily="34" charset="0"/>
                <a:cs typeface="Arial" pitchFamily="34" charset="0"/>
              </a:rPr>
              <a:t>Д</a:t>
            </a:r>
            <a:r>
              <a:rPr lang="sr-Cyrl-BA" sz="2000" dirty="0" smtClean="0">
                <a:latin typeface="Arial" pitchFamily="34" charset="0"/>
                <a:cs typeface="Arial" pitchFamily="34" charset="0"/>
              </a:rPr>
              <a:t>ефициту 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92934" y="4308237"/>
            <a:ext cx="14590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sr-Cyrl-BA" sz="2000" dirty="0" smtClean="0">
                <a:latin typeface="Arial" pitchFamily="34" charset="0"/>
                <a:cs typeface="Arial" pitchFamily="34" charset="0"/>
              </a:rPr>
              <a:t>Суфициту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09600" y="4084925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10479" y="4423747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934200" y="31465"/>
            <a:ext cx="1241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6. питање</a:t>
            </a:r>
            <a:endParaRPr lang="en-US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488273" y="4019550"/>
            <a:ext cx="4159927" cy="3358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7287" y="1248616"/>
            <a:ext cx="4038600" cy="2542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916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199" y="389885"/>
            <a:ext cx="78165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400" dirty="0" smtClean="0">
                <a:latin typeface="Arial" pitchFamily="34" charset="0"/>
                <a:cs typeface="Arial" pitchFamily="34" charset="0"/>
              </a:rPr>
              <a:t>У коју грану земљорадње се убраја производња </a:t>
            </a:r>
            <a:r>
              <a:rPr lang="sr-Cyrl-BA" sz="2400" dirty="0" smtClean="0">
                <a:latin typeface="Arial" pitchFamily="34" charset="0"/>
                <a:cs typeface="Arial" pitchFamily="34" charset="0"/>
              </a:rPr>
              <a:t>индустријског </a:t>
            </a:r>
            <a:r>
              <a:rPr lang="sr-Cyrl-BA" sz="2400" dirty="0" smtClean="0">
                <a:latin typeface="Arial" pitchFamily="34" charset="0"/>
                <a:cs typeface="Arial" pitchFamily="34" charset="0"/>
              </a:rPr>
              <a:t>биља?</a:t>
            </a:r>
            <a:endParaRPr lang="vi-VN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81234" y="4045616"/>
            <a:ext cx="37696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sr-Cyrl-BA" sz="2000" dirty="0" smtClean="0">
                <a:latin typeface="Arial" pitchFamily="34" charset="0"/>
                <a:cs typeface="Arial" pitchFamily="34" charset="0"/>
              </a:rPr>
              <a:t>Воћарство и виноградарство</a:t>
            </a:r>
            <a:r>
              <a:rPr lang="vi-VN" sz="2000" dirty="0" smtClean="0">
                <a:latin typeface="Arial" pitchFamily="34" charset="0"/>
                <a:cs typeface="Arial" pitchFamily="34" charset="0"/>
              </a:rPr>
              <a:t> </a:t>
            </a:r>
            <a:endParaRPr lang="vi-VN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81234" y="4381440"/>
            <a:ext cx="14743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sr-Cyrl-BA" sz="2000" dirty="0" smtClean="0">
                <a:latin typeface="Arial" pitchFamily="34" charset="0"/>
                <a:cs typeface="Arial" pitchFamily="34" charset="0"/>
              </a:rPr>
              <a:t> Ратаство</a:t>
            </a:r>
            <a:r>
              <a:rPr lang="vi-VN" sz="2000" dirty="0" smtClean="0">
                <a:latin typeface="Arial" pitchFamily="34" charset="0"/>
                <a:cs typeface="Arial" pitchFamily="34" charset="0"/>
              </a:rPr>
              <a:t> </a:t>
            </a:r>
            <a:endParaRPr lang="vi-VN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09600" y="4161125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10479" y="4499947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934200" y="31465"/>
            <a:ext cx="1241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7. питање</a:t>
            </a:r>
            <a:endParaRPr lang="en-US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488273" y="4400550"/>
            <a:ext cx="4236127" cy="381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0" y="1284575"/>
            <a:ext cx="4419600" cy="287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349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368767"/>
            <a:ext cx="678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400" dirty="0" smtClean="0">
                <a:latin typeface="Arial" pitchFamily="34" charset="0"/>
                <a:cs typeface="Arial" pitchFamily="34" charset="0"/>
              </a:rPr>
              <a:t>Како се назива традиционални </a:t>
            </a:r>
            <a:r>
              <a:rPr lang="sr-Cyrl-BA" sz="2400" dirty="0" smtClean="0">
                <a:latin typeface="Arial" pitchFamily="34" charset="0"/>
                <a:cs typeface="Arial" pitchFamily="34" charset="0"/>
              </a:rPr>
              <a:t>начин пољопривредне </a:t>
            </a:r>
            <a:r>
              <a:rPr lang="sr-Cyrl-BA" sz="2400" dirty="0" smtClean="0">
                <a:latin typeface="Arial" pitchFamily="34" charset="0"/>
                <a:cs typeface="Arial" pitchFamily="34" charset="0"/>
              </a:rPr>
              <a:t>производње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?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93017" y="3700417"/>
            <a:ext cx="23006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000" dirty="0" smtClean="0">
                <a:latin typeface="Arial" pitchFamily="34" charset="0"/>
                <a:cs typeface="Arial" pitchFamily="34" charset="0"/>
              </a:rPr>
              <a:t>Интензивни тип 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93016" y="4036241"/>
            <a:ext cx="21467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2000" dirty="0" smtClean="0">
                <a:latin typeface="Arial" pitchFamily="34" charset="0"/>
                <a:cs typeface="Arial" pitchFamily="34" charset="0"/>
              </a:rPr>
              <a:t>Екстензивни тип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93016" y="4400549"/>
            <a:ext cx="25168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sr-Cyrl-BA" sz="2000" dirty="0" smtClean="0">
                <a:latin typeface="Arial" pitchFamily="34" charset="0"/>
                <a:cs typeface="Arial" pitchFamily="34" charset="0"/>
              </a:rPr>
              <a:t>Механизовани тип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09600" y="3815926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10479" y="4154748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10479" y="4516059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934200" y="31465"/>
            <a:ext cx="1241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8. питање</a:t>
            </a:r>
            <a:endParaRPr lang="en-US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488273" y="4019550"/>
            <a:ext cx="3397927" cy="42030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0943" y="1270907"/>
            <a:ext cx="3953852" cy="2965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924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ustin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593</TotalTime>
  <Words>401</Words>
  <Application>Microsoft Office PowerPoint</Application>
  <PresentationFormat>On-screen Show (16:9)</PresentationFormat>
  <Paragraphs>98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Century Gothic</vt:lpstr>
      <vt:lpstr>Wingdings 2</vt:lpstr>
      <vt:lpstr>Austin</vt:lpstr>
      <vt:lpstr>КВИЗ-ПРИВРЕДА БИХ-РС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Домаћа задаћа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Biby</dc:creator>
  <cp:lastModifiedBy>54. Tanasic Sladjana</cp:lastModifiedBy>
  <cp:revision>216</cp:revision>
  <cp:lastPrinted>2021-03-01T20:29:42Z</cp:lastPrinted>
  <dcterms:created xsi:type="dcterms:W3CDTF">2020-04-29T18:21:27Z</dcterms:created>
  <dcterms:modified xsi:type="dcterms:W3CDTF">2021-03-01T22:45:18Z</dcterms:modified>
</cp:coreProperties>
</file>