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263" y="740230"/>
            <a:ext cx="9510350" cy="3518262"/>
          </a:xfrm>
        </p:spPr>
        <p:txBody>
          <a:bodyPr/>
          <a:lstStyle/>
          <a:p>
            <a:pPr algn="ctr"/>
            <a:r>
              <a:rPr lang="sr-Cyrl-BA" sz="6600" b="1" dirty="0" smtClean="0">
                <a:latin typeface="Algerian" panose="04020705040A02060702" pitchFamily="82" charset="0"/>
              </a:rPr>
              <a:t>СТАРА МАКЕДОНИЈА</a:t>
            </a:r>
            <a:r>
              <a:rPr lang="sr-Cyrl-BA" sz="6600" dirty="0" smtClean="0">
                <a:latin typeface="Algerian" panose="04020705040A02060702" pitchFamily="82" charset="0"/>
              </a:rPr>
              <a:t/>
            </a:r>
            <a:br>
              <a:rPr lang="sr-Cyrl-BA" sz="6600" dirty="0" smtClean="0">
                <a:latin typeface="Algerian" panose="04020705040A02060702" pitchFamily="82" charset="0"/>
              </a:rPr>
            </a:br>
            <a:r>
              <a:rPr lang="sr-Cyrl-BA" sz="6600" dirty="0" smtClean="0">
                <a:latin typeface="Algerian" panose="04020705040A02060702" pitchFamily="82" charset="0"/>
              </a:rPr>
              <a:t>ХЕЛЕНИСТИЧКО ДОБА И ЊЕГОВА КУЛТУРА</a:t>
            </a:r>
            <a:endParaRPr lang="en-US" sz="66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303" y="4258493"/>
            <a:ext cx="9571310" cy="2281644"/>
          </a:xfrm>
        </p:spPr>
        <p:txBody>
          <a:bodyPr>
            <a:normAutofit/>
          </a:bodyPr>
          <a:lstStyle/>
          <a:p>
            <a:pPr algn="ctr"/>
            <a:r>
              <a:rPr lang="sr-Cyrl-BA" dirty="0" smtClean="0">
                <a:latin typeface="Algerian" panose="04020705040A02060702" pitchFamily="82" charset="0"/>
              </a:rPr>
              <a:t>УЏБЕНИК ЗА ИСТОРИЈУ 6 РАЗРЕД           НАСТАВНИК ИСТОРИЈЕ КАТАНИЋ </a:t>
            </a:r>
            <a:r>
              <a:rPr lang="sr-Cyrl-BA" dirty="0">
                <a:latin typeface="Algerian" panose="04020705040A02060702" pitchFamily="82" charset="0"/>
              </a:rPr>
              <a:t>БОЈАН</a:t>
            </a:r>
            <a:endParaRPr lang="en-US" dirty="0">
              <a:latin typeface="Algerian" panose="04020705040A02060702" pitchFamily="82" charset="0"/>
            </a:endParaRPr>
          </a:p>
          <a:p>
            <a:pPr algn="ctr"/>
            <a:r>
              <a:rPr lang="sr-Cyrl-BA" dirty="0" smtClean="0">
                <a:latin typeface="Algerian" panose="04020705040A02060702" pitchFamily="82" charset="0"/>
              </a:rPr>
              <a:t>(</a:t>
            </a:r>
            <a:r>
              <a:rPr lang="sr-Cyrl-BA" dirty="0" smtClean="0">
                <a:latin typeface="Algerian" panose="04020705040A02060702" pitchFamily="82" charset="0"/>
              </a:rPr>
              <a:t>СТРАНице  од  70. до 74</a:t>
            </a:r>
            <a:r>
              <a:rPr lang="sr-Cyrl-BA" smtClean="0">
                <a:latin typeface="Algerian" panose="04020705040A02060702" pitchFamily="82" charset="0"/>
              </a:rPr>
              <a:t>.)                    </a:t>
            </a:r>
            <a:r>
              <a:rPr lang="sr-Cyrl-BA" smtClean="0">
                <a:latin typeface="Algerian" panose="04020705040A02060702" pitchFamily="82" charset="0"/>
              </a:rPr>
              <a:t>ОШ </a:t>
            </a:r>
            <a:r>
              <a:rPr lang="sr-Cyrl-BA" dirty="0" smtClean="0">
                <a:latin typeface="Algerian" panose="04020705040A02060702" pitchFamily="82" charset="0"/>
              </a:rPr>
              <a:t>,,СВЕТИ САВА“ КАКМУЖ ПЕТРОВО                                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3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04800"/>
            <a:ext cx="8946541" cy="6357257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sz="2400" dirty="0"/>
              <a:t>Пелопонески ратови толико су ослабили грчке полисе да су они средином </a:t>
            </a:r>
            <a:r>
              <a:rPr lang="sr-Latn-BA" sz="2400" dirty="0"/>
              <a:t>IV</a:t>
            </a:r>
            <a:r>
              <a:rPr lang="sr-Cyrl-BA" sz="2400" dirty="0"/>
              <a:t> вијека п.н.е морали признати власт сусједне државе, која је продирала са сјевера-Старе </a:t>
            </a:r>
            <a:r>
              <a:rPr lang="sr-Cyrl-BA" sz="2400" dirty="0" smtClean="0"/>
              <a:t>Макеодније.</a:t>
            </a:r>
          </a:p>
          <a:p>
            <a:pPr algn="just"/>
            <a:r>
              <a:rPr lang="sr-Cyrl-BA" sz="2400" b="1" dirty="0" smtClean="0"/>
              <a:t>Нова </a:t>
            </a:r>
            <a:r>
              <a:rPr lang="sr-Cyrl-BA" sz="2400" b="1" dirty="0"/>
              <a:t>држава се налазила у сливу ријека Бистрице, Вардара, и Струме.</a:t>
            </a:r>
            <a:endParaRPr lang="en-US" sz="2400" b="1" dirty="0"/>
          </a:p>
          <a:p>
            <a:pPr algn="just"/>
            <a:r>
              <a:rPr lang="sr-Cyrl-BA" sz="2400" dirty="0"/>
              <a:t>Македонски краљ Филип </a:t>
            </a:r>
            <a:r>
              <a:rPr lang="sr-Latn-BA" sz="2400" dirty="0"/>
              <a:t>II </a:t>
            </a:r>
            <a:r>
              <a:rPr lang="sr-Cyrl-BA" sz="2400" dirty="0"/>
              <a:t> успио је да уједини македонска племена и створи моћну државу, реорганизацијом војске и изградњом морнарице. </a:t>
            </a:r>
          </a:p>
          <a:p>
            <a:pPr algn="just"/>
            <a:r>
              <a:rPr lang="sr-Cyrl-BA" sz="2400" dirty="0" smtClean="0"/>
              <a:t>Он</a:t>
            </a:r>
            <a:r>
              <a:rPr lang="sr-Latn-BA" sz="2400" dirty="0" smtClean="0"/>
              <a:t> </a:t>
            </a:r>
            <a:r>
              <a:rPr lang="sr-Cyrl-BA" sz="2400" dirty="0"/>
              <a:t>је намјеравао да уједини Македонију и Грчку против Персије, а онима који крену у рат обећао је богат плијен.</a:t>
            </a:r>
            <a:endParaRPr lang="en-US" sz="2400" b="1" dirty="0"/>
          </a:p>
          <a:p>
            <a:pPr algn="just"/>
            <a:r>
              <a:rPr lang="sr-Cyrl-BA" sz="2400" dirty="0"/>
              <a:t>Захваљујући новом начину ратовања у сукобу са грчким полисима, Филип </a:t>
            </a:r>
            <a:r>
              <a:rPr lang="sr-Latn-BA" sz="2400" dirty="0"/>
              <a:t>II </a:t>
            </a:r>
            <a:r>
              <a:rPr lang="sr-Cyrl-BA" sz="2400" dirty="0"/>
              <a:t>односи побједу за побједом, те га све грчке државе, послије </a:t>
            </a:r>
            <a:r>
              <a:rPr lang="sr-Cyrl-BA" sz="2400" b="1" dirty="0"/>
              <a:t>битке код Херонеје (338. године п. н. е.) </a:t>
            </a:r>
            <a:r>
              <a:rPr lang="sr-Cyrl-BA" sz="2400" dirty="0"/>
              <a:t>признају за свог владара.</a:t>
            </a:r>
            <a:endParaRPr lang="en-US" sz="2400" b="1" dirty="0"/>
          </a:p>
          <a:p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4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3" y="696686"/>
            <a:ext cx="9353006" cy="5246914"/>
          </a:xfrm>
        </p:spPr>
      </p:pic>
      <p:sp>
        <p:nvSpPr>
          <p:cNvPr id="2" name="TextBox 1"/>
          <p:cNvSpPr txBox="1"/>
          <p:nvPr/>
        </p:nvSpPr>
        <p:spPr>
          <a:xfrm>
            <a:off x="2825496" y="6108192"/>
            <a:ext cx="66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lgerian" panose="04020705040A02060702" pitchFamily="82" charset="0"/>
              </a:rPr>
              <a:t>УСПОН МАКЕДОНСКЕ ДРЖАВЕ ЗА ВРИЈЕМЕ ФИЛИПА</a:t>
            </a:r>
            <a:r>
              <a:rPr lang="sr-Latn-BA" dirty="0" smtClean="0">
                <a:latin typeface="Algerian" panose="04020705040A02060702" pitchFamily="82" charset="0"/>
              </a:rPr>
              <a:t> II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3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08" y="977170"/>
            <a:ext cx="4267200" cy="41635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89" y="2727899"/>
            <a:ext cx="4816682" cy="1402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34" y="977170"/>
            <a:ext cx="5364480" cy="41635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2456" y="5458968"/>
            <a:ext cx="392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latin typeface="Algerian" panose="04020705040A02060702" pitchFamily="82" charset="0"/>
              </a:rPr>
              <a:t>                    </a:t>
            </a:r>
            <a:r>
              <a:rPr lang="sr-Cyrl-BA" dirty="0" smtClean="0">
                <a:latin typeface="Algerian" panose="04020705040A02060702" pitchFamily="82" charset="0"/>
              </a:rPr>
              <a:t>ФИЛИП </a:t>
            </a:r>
            <a:r>
              <a:rPr lang="sr-Latn-BA" dirty="0" smtClean="0">
                <a:latin typeface="Algerian" panose="04020705040A02060702" pitchFamily="82" charset="0"/>
              </a:rPr>
              <a:t>II 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2512" y="5404104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lgerian" panose="04020705040A02060702" pitchFamily="82" charset="0"/>
              </a:rPr>
              <a:t>ПРИКАЗ </a:t>
            </a:r>
            <a:r>
              <a:rPr lang="sr-Cyrl-BA" smtClean="0">
                <a:latin typeface="Algerian" panose="04020705040A02060702" pitchFamily="82" charset="0"/>
              </a:rPr>
              <a:t>ВОЈНЕ ФОРМАЦИЈЕ-ФАЛАНГА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0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39634"/>
            <a:ext cx="9320848" cy="5908765"/>
          </a:xfrm>
        </p:spPr>
        <p:txBody>
          <a:bodyPr/>
          <a:lstStyle/>
          <a:p>
            <a:pPr algn="just"/>
            <a:r>
              <a:rPr lang="sr-Cyrl-RS" dirty="0"/>
              <a:t>Филип </a:t>
            </a:r>
            <a:r>
              <a:rPr lang="sr-Latn-BA" dirty="0"/>
              <a:t>II </a:t>
            </a:r>
            <a:r>
              <a:rPr lang="sr-Cyrl-BA" dirty="0"/>
              <a:t>је убијен 336. године п. н. е. Наслеђује га син </a:t>
            </a:r>
            <a:r>
              <a:rPr lang="sr-Cyrl-BA" b="1" dirty="0"/>
              <a:t>Александар </a:t>
            </a:r>
            <a:r>
              <a:rPr lang="sr-Latn-BA" b="1" dirty="0"/>
              <a:t>III. </a:t>
            </a:r>
            <a:r>
              <a:rPr lang="sr-Cyrl-BA" dirty="0"/>
              <a:t>Преузевши престо одмах је угушио побуне у неким грчким полисима и за кратко вријеме створио моћну војску. Око 35.000 војника под Александровом командом прешли су Дарданеле и поразили Персијанце на ријеци </a:t>
            </a:r>
            <a:r>
              <a:rPr lang="sr-Cyrl-BA" b="1" dirty="0"/>
              <a:t>Граник 334 године п. н. е. </a:t>
            </a:r>
            <a:endParaRPr lang="en-US" b="1" dirty="0"/>
          </a:p>
          <a:p>
            <a:pPr algn="just"/>
            <a:r>
              <a:rPr lang="sr-Cyrl-BA" dirty="0"/>
              <a:t>Године </a:t>
            </a:r>
            <a:r>
              <a:rPr lang="sr-Cyrl-BA" b="1" dirty="0"/>
              <a:t>333 п. н. е. </a:t>
            </a:r>
            <a:r>
              <a:rPr lang="sr-Cyrl-BA" dirty="0"/>
              <a:t>поново се сукобио са Персијанцима код </a:t>
            </a:r>
            <a:r>
              <a:rPr lang="sr-Cyrl-BA" b="1" dirty="0"/>
              <a:t>Иса </a:t>
            </a:r>
            <a:r>
              <a:rPr lang="sr-Cyrl-BA" dirty="0"/>
              <a:t>(у Сирији), нанио им тежак пораз и освојио Феникију, Палестину и Египат. На ушћу Нила саградио је град Алекснадрију. Коначну побједу над персијским царем Даријем </a:t>
            </a:r>
            <a:r>
              <a:rPr lang="sr-Latn-BA" dirty="0"/>
              <a:t>III</a:t>
            </a:r>
            <a:r>
              <a:rPr lang="sr-Cyrl-BA" dirty="0"/>
              <a:t> однио је код </a:t>
            </a:r>
            <a:r>
              <a:rPr lang="sr-Cyrl-BA" b="1" dirty="0"/>
              <a:t>Гаугамеле 331. године п. н. е. </a:t>
            </a:r>
            <a:r>
              <a:rPr lang="sr-Cyrl-BA" dirty="0"/>
              <a:t>Након овога освојио је државу Персију.</a:t>
            </a:r>
            <a:endParaRPr lang="en-US" b="1" dirty="0"/>
          </a:p>
          <a:p>
            <a:pPr algn="just"/>
            <a:r>
              <a:rPr lang="sr-Cyrl-BA" dirty="0"/>
              <a:t>Прерана смрт 323 године п. н. е га је омела у даљим </a:t>
            </a:r>
            <a:r>
              <a:rPr lang="sr-Cyrl-BA" dirty="0" smtClean="0"/>
              <a:t>освајањима</a:t>
            </a:r>
            <a:r>
              <a:rPr lang="sr-Latn-BA" dirty="0" smtClean="0"/>
              <a:t>.</a:t>
            </a:r>
          </a:p>
          <a:p>
            <a:pPr algn="just"/>
            <a:r>
              <a:rPr lang="sr-Cyrl-BA" b="1" dirty="0"/>
              <a:t>Након Александрове смрти, његова се држава распала на више </a:t>
            </a:r>
            <a:r>
              <a:rPr lang="sr-Cyrl-BA" b="1" dirty="0" smtClean="0"/>
              <a:t>држава: </a:t>
            </a:r>
            <a:r>
              <a:rPr lang="sr-Cyrl-BA" b="1" dirty="0"/>
              <a:t>грчко-македонску, сиријску и египатску, као и низ малих државица.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9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57" y="68798"/>
            <a:ext cx="6714309" cy="5547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7" y="3280082"/>
            <a:ext cx="5225141" cy="302187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4" y="91440"/>
            <a:ext cx="5225141" cy="2542032"/>
          </a:xfrm>
        </p:spPr>
      </p:pic>
      <p:sp>
        <p:nvSpPr>
          <p:cNvPr id="2" name="TextBox 1"/>
          <p:cNvSpPr txBox="1"/>
          <p:nvPr/>
        </p:nvSpPr>
        <p:spPr>
          <a:xfrm>
            <a:off x="886968" y="2670048"/>
            <a:ext cx="363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lgerian" panose="04020705040A02060702" pitchFamily="82" charset="0"/>
              </a:rPr>
              <a:t>АЛЕКСАНДАР МАКЕДОНСКИ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76" y="6391656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lgerian" panose="04020705040A02060702" pitchFamily="82" charset="0"/>
              </a:rPr>
              <a:t>БИТКА КОД ГАУГАМЕЛЕ 331. године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8232" y="5916168"/>
            <a:ext cx="464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lgerian" panose="04020705040A02060702" pitchFamily="82" charset="0"/>
              </a:rPr>
              <a:t>ОСВАЈАЊА АЛЕКСАНДРА МАКЕДОНСКОГ 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6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100709" y="279400"/>
            <a:ext cx="8945563" cy="6021388"/>
          </a:xfrm>
        </p:spPr>
        <p:txBody>
          <a:bodyPr/>
          <a:lstStyle/>
          <a:p>
            <a:pPr algn="just"/>
            <a:r>
              <a:rPr lang="sr-Cyrl-RS" b="1" dirty="0"/>
              <a:t>Хеленистичка култура</a:t>
            </a:r>
            <a:endParaRPr lang="en-US" b="1" dirty="0"/>
          </a:p>
          <a:p>
            <a:pPr algn="just"/>
            <a:r>
              <a:rPr lang="sr-Cyrl-RS" dirty="0"/>
              <a:t>Резултат Алекснадорвих похода на исток били су оснивање многих градова, који су постали политички, културни и привредни центри. Најзначајнији је град Александрија, изграђен на делти Нила. У Алекснадрији се налазила највећа библиотека на свијету у којој је било више стотина свитака писаних на папирусу. Чувени научници тог доба били су </a:t>
            </a:r>
            <a:r>
              <a:rPr lang="sr-Cyrl-RS" b="1" dirty="0"/>
              <a:t>Архимед, Еуклид, Ератостен, Птоломеј итд</a:t>
            </a:r>
            <a:r>
              <a:rPr lang="sr-Cyrl-RS" b="1" dirty="0" smtClean="0"/>
              <a:t>.</a:t>
            </a:r>
            <a:endParaRPr lang="sr-Latn-BA" b="1" dirty="0" smtClean="0"/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2937274"/>
            <a:ext cx="5167794" cy="3151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78" y="2955562"/>
            <a:ext cx="5188437" cy="31517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6072" y="6181344"/>
            <a:ext cx="433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lgerian" panose="04020705040A02060702" pitchFamily="82" charset="0"/>
              </a:rPr>
              <a:t>АЛЕКСАНДАР МАКЕДОНКИ У ПРОДОРУ     ПРЕМА ИСТОКУ 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1656" y="6327648"/>
            <a:ext cx="363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lgerian" panose="04020705040A02060702" pitchFamily="82" charset="0"/>
              </a:rPr>
              <a:t>БИБЛИОТЕКА У АЛЕКСАНДРИЈИ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1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83474"/>
            <a:ext cx="8946541" cy="5664925"/>
          </a:xfrm>
        </p:spPr>
        <p:txBody>
          <a:bodyPr>
            <a:normAutofit/>
          </a:bodyPr>
          <a:lstStyle/>
          <a:p>
            <a:r>
              <a:rPr lang="sr-Cyrl-RS" dirty="0"/>
              <a:t>ДОМАЋИ ЗАДАТАК</a:t>
            </a:r>
            <a:endParaRPr lang="en-US" b="1" dirty="0"/>
          </a:p>
          <a:p>
            <a:r>
              <a:rPr lang="sr-Cyrl-RS" u="sng" dirty="0"/>
              <a:t>Одговорити на питања:</a:t>
            </a:r>
            <a:endParaRPr lang="en-US" b="1" u="sng" dirty="0"/>
          </a:p>
          <a:p>
            <a:pPr lvl="0"/>
            <a:r>
              <a:rPr lang="sr-Cyrl-RS" dirty="0"/>
              <a:t>Гдје се формирала македонска држава?</a:t>
            </a:r>
            <a:endParaRPr lang="en-US" b="1" dirty="0"/>
          </a:p>
          <a:p>
            <a:pPr lvl="0"/>
            <a:r>
              <a:rPr lang="sr-Cyrl-RS" dirty="0"/>
              <a:t>Због чега Македонија постаје најјача држава на </a:t>
            </a:r>
            <a:r>
              <a:rPr lang="sr-Cyrl-RS"/>
              <a:t>Балкану</a:t>
            </a:r>
            <a:r>
              <a:rPr lang="sr-Cyrl-RS" smtClean="0"/>
              <a:t>?</a:t>
            </a:r>
            <a:endParaRPr lang="en-US" b="1" dirty="0"/>
          </a:p>
          <a:p>
            <a:pPr lvl="0"/>
            <a:r>
              <a:rPr lang="sr-Cyrl-RS" dirty="0"/>
              <a:t>Објасни појам хеленизам</a:t>
            </a:r>
            <a:r>
              <a:rPr lang="sr-Cyrl-RS" dirty="0" smtClean="0"/>
              <a:t>!</a:t>
            </a:r>
          </a:p>
          <a:p>
            <a:endParaRPr lang="sr-Cyrl-BA" dirty="0" smtClean="0"/>
          </a:p>
          <a:p>
            <a:r>
              <a:rPr lang="sr-Latn-BA" dirty="0" smtClean="0"/>
              <a:t>,,</a:t>
            </a:r>
            <a:r>
              <a:rPr lang="sr-Latn-BA" dirty="0"/>
              <a:t>ALEKSANDAR VELIKI“</a:t>
            </a:r>
            <a:endParaRPr lang="en-US" b="1" dirty="0"/>
          </a:p>
          <a:p>
            <a:r>
              <a:rPr lang="sr-Latn-BA" dirty="0"/>
              <a:t>https://youtu.be/1oK2RT_V2xw</a:t>
            </a:r>
            <a:endParaRPr lang="en-US" b="1" dirty="0"/>
          </a:p>
          <a:p>
            <a:pPr lvl="0"/>
            <a:endParaRPr lang="sr-Latn-BA" dirty="0" smtClean="0"/>
          </a:p>
          <a:p>
            <a:pPr lvl="0"/>
            <a:endParaRPr lang="sr-Cyrl-BA" sz="4000" b="1" i="1" dirty="0" smtClean="0"/>
          </a:p>
          <a:p>
            <a:pPr lvl="0"/>
            <a:r>
              <a:rPr lang="sr-Cyrl-BA" sz="4000" b="1" i="1" dirty="0" smtClean="0"/>
              <a:t>ХВАЛА НА ПАЖЊИ</a:t>
            </a:r>
            <a:endParaRPr lang="en-US" sz="4000" b="1" i="1" dirty="0"/>
          </a:p>
          <a:p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74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</TotalTime>
  <Words>453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Century Gothic</vt:lpstr>
      <vt:lpstr>Wingdings 3</vt:lpstr>
      <vt:lpstr>Ion</vt:lpstr>
      <vt:lpstr>СТАРА МАКЕДОНИЈА ХЕЛЕНИСТИЧКО ДОБА И ЊЕГОВА КУЛТУРА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СТАРА МАКЕДОНИЈА ХЕЛЕНИСТИЧКО ДОБА И ЊЕГОВА КУЛТУРА</dc:title>
  <dc:creator>bojan.katanic88@gmail.com</dc:creator>
  <cp:lastModifiedBy>bojan.katanic88@gmail.com</cp:lastModifiedBy>
  <cp:revision>22</cp:revision>
  <dcterms:created xsi:type="dcterms:W3CDTF">2021-02-22T14:24:02Z</dcterms:created>
  <dcterms:modified xsi:type="dcterms:W3CDTF">2021-02-23T12:58:10Z</dcterms:modified>
</cp:coreProperties>
</file>