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zana Malicevic" initials="SM" lastIdx="1" clrIdx="0">
    <p:extLst>
      <p:ext uri="{19B8F6BF-5375-455C-9EA6-DF929625EA0E}">
        <p15:presenceInfo xmlns:p15="http://schemas.microsoft.com/office/powerpoint/2012/main" userId="S-1-5-21-2364782393-2758837138-1041988279-13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82BAF3-296B-4450-BAF4-153181F12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D39CC4-CA49-40A0-AC10-FF9B9B8C6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3D7236-9AF6-462A-9CFA-AC9DD79FA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1200-D261-4702-ADC9-23EC428374B9}" type="datetimeFigureOut">
              <a:rPr lang="sr-Latn-BA" smtClean="0"/>
              <a:t>27.1.2021.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84FEBE-9E7D-4B76-9975-10A2B5719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34D4B1-ED0E-46B6-8813-E3E9DBDF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F71E-E27B-4E85-87A0-E732D5C0C75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2026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8B64AF-56D3-438C-9FC1-700997C1B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0030E9D-72C1-4F51-9CDE-991B76E51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8E61A8-D512-448C-8E2D-4B653BE9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1200-D261-4702-ADC9-23EC428374B9}" type="datetimeFigureOut">
              <a:rPr lang="sr-Latn-BA" smtClean="0"/>
              <a:t>27.1.2021.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3605F1-90F8-4A86-84B3-9376FB8F9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A195D-8321-4044-A617-5271A141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F71E-E27B-4E85-87A0-E732D5C0C75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57685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B7F918A-58EF-4579-8EC6-9E021F2AD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7224C3-7748-4084-8F9D-4C43C1526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D025DB-BFB3-4037-9F79-404C8ADA0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1200-D261-4702-ADC9-23EC428374B9}" type="datetimeFigureOut">
              <a:rPr lang="sr-Latn-BA" smtClean="0"/>
              <a:t>27.1.2021.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7F995D-F9F2-4AB8-B94F-8DAC9B39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ED398-D05D-4E53-A8A1-308D4C1FD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F71E-E27B-4E85-87A0-E732D5C0C75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562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0695B8-12B3-41FB-9918-62F42CDE0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C7C246-7A36-42A1-AC8E-42789A8D9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7928A7-84FC-482D-938A-A6432F1F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1200-D261-4702-ADC9-23EC428374B9}" type="datetimeFigureOut">
              <a:rPr lang="sr-Latn-BA" smtClean="0"/>
              <a:t>27.1.2021.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A63954-60CB-4BAF-BAF7-51F709760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49E39C-A638-4048-8393-18C9141B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F71E-E27B-4E85-87A0-E732D5C0C75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6791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FD812E-1B79-4581-B230-E41A3DFC8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B7D5B1-AEE5-4011-8E8E-74E57C45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C8E334-A425-41B0-B348-98C139A9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1200-D261-4702-ADC9-23EC428374B9}" type="datetimeFigureOut">
              <a:rPr lang="sr-Latn-BA" smtClean="0"/>
              <a:t>27.1.2021.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2A13CF-68CB-471C-A33D-E66352335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AB1425-9688-4269-BEE5-29FB77E8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F71E-E27B-4E85-87A0-E732D5C0C75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6928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CDF1B2-BBBE-4ECB-AB7A-F86B7ECEA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491A2F-C3A8-4A90-A8F6-10902283B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C12D9EC-0858-41CF-8CDC-9746AECBF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23C2F0-A054-47AF-A852-DB7FB5A7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1200-D261-4702-ADC9-23EC428374B9}" type="datetimeFigureOut">
              <a:rPr lang="sr-Latn-BA" smtClean="0"/>
              <a:t>27.1.2021.</a:t>
            </a:fld>
            <a:endParaRPr lang="sr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29A76A-CC85-4C8B-80F1-9E864377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9EFC60-F94A-44CE-81E5-CDB1B6816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F71E-E27B-4E85-87A0-E732D5C0C75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9728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4A9644-BB47-48A2-A062-CB0FE09B9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01191C-A9F4-4D02-98C5-4BD380E15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6B7D42-8C0C-4C12-9A55-71F7E9211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35C464F-CF2E-4A03-899E-2A8E10053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4BDEE56-79EE-4107-B3BD-9201DB3E3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B526E7D-C020-43C2-B2FD-6BCD7179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1200-D261-4702-ADC9-23EC428374B9}" type="datetimeFigureOut">
              <a:rPr lang="sr-Latn-BA" smtClean="0"/>
              <a:t>27.1.2021.</a:t>
            </a:fld>
            <a:endParaRPr lang="sr-Latn-B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267E32D-AAB4-414E-B642-3DD389F7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98064CC-1289-419D-A8D1-D80E2ADD1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F71E-E27B-4E85-87A0-E732D5C0C75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68083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C41400-76D6-4937-9468-64C9F11A5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EEE2EEA-F54B-4C41-BC33-1C27799E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1200-D261-4702-ADC9-23EC428374B9}" type="datetimeFigureOut">
              <a:rPr lang="sr-Latn-BA" smtClean="0"/>
              <a:t>27.1.2021.</a:t>
            </a:fld>
            <a:endParaRPr lang="sr-Latn-B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C596E1B-1931-45B0-8478-D8DDB53BE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55CAD52-A245-4746-BF2F-9E7FAAEF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F71E-E27B-4E85-87A0-E732D5C0C75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2076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266148-636B-44BD-9F73-11377BE91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1200-D261-4702-ADC9-23EC428374B9}" type="datetimeFigureOut">
              <a:rPr lang="sr-Latn-BA" smtClean="0"/>
              <a:t>27.1.2021.</a:t>
            </a:fld>
            <a:endParaRPr lang="sr-Latn-B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A283F9F-CB26-407D-91FF-CA740318A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957673-DC19-4976-A18D-79621C8F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F71E-E27B-4E85-87A0-E732D5C0C75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58340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5D3C77-C597-4FC0-BED5-E011E3573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9A1860-8960-4CC3-A5B3-67D0EBA56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117B06-FF62-4AAA-95CF-BD242104D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3049D8-4E24-4A5A-8425-658D2F4B8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1200-D261-4702-ADC9-23EC428374B9}" type="datetimeFigureOut">
              <a:rPr lang="sr-Latn-BA" smtClean="0"/>
              <a:t>27.1.2021.</a:t>
            </a:fld>
            <a:endParaRPr lang="sr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CD531E-AC40-414A-AF32-B9A75C1CA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F0DEA9-6EC2-432F-9BCE-D0332468D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F71E-E27B-4E85-87A0-E732D5C0C75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0878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CB3CC4-AE02-4B95-B32B-7FA59B222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9F52308-B7FA-4CA1-B3CF-7AEBA76006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79B3EBD-BCBD-4877-B5A4-E5B30AEB3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7E37A1-45B2-4DDF-9F0B-9F2DFC4C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1200-D261-4702-ADC9-23EC428374B9}" type="datetimeFigureOut">
              <a:rPr lang="sr-Latn-BA" smtClean="0"/>
              <a:t>27.1.2021.</a:t>
            </a:fld>
            <a:endParaRPr lang="sr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07FD88-B349-4C6C-A511-FB32A99EF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F4827-B8E0-4FB7-B10F-64CF217A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F71E-E27B-4E85-87A0-E732D5C0C75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1516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66A06BA-789C-43AC-A6CC-56850CB28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5204A1-095A-4342-A13E-10769AF1B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FAF590-58EE-4EAE-86AE-C47C37715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01200-D261-4702-ADC9-23EC428374B9}" type="datetimeFigureOut">
              <a:rPr lang="sr-Latn-BA" smtClean="0"/>
              <a:t>27.1.2021.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D7D212-708B-4CCE-BA9E-5BE255783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95096C-2580-4CE9-BC98-C26F449B8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9F71E-E27B-4E85-87A0-E732D5C0C75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4607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9AD18-577E-46D2-8427-A7A7DEC32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471"/>
            <a:ext cx="9144000" cy="2088776"/>
          </a:xfrm>
        </p:spPr>
        <p:txBody>
          <a:bodyPr>
            <a:normAutofit fontScale="90000"/>
          </a:bodyPr>
          <a:lstStyle/>
          <a:p>
            <a:r>
              <a:rPr lang="sr-Cyrl-BA" b="1" dirty="0">
                <a:solidFill>
                  <a:schemeClr val="accent1"/>
                </a:solidFill>
              </a:rPr>
              <a:t>ПРИВРЕДА БОСНЕ И </a:t>
            </a:r>
            <a:r>
              <a:rPr lang="sr-Cyrl-BA" b="1" dirty="0" smtClean="0">
                <a:solidFill>
                  <a:schemeClr val="accent1"/>
                </a:solidFill>
              </a:rPr>
              <a:t>ХЕРЦЕГОВИНЕ</a:t>
            </a:r>
            <a:r>
              <a:rPr lang="sr-Cyrl-RS" b="1" dirty="0" smtClean="0">
                <a:solidFill>
                  <a:schemeClr val="accent1"/>
                </a:solidFill>
              </a:rPr>
              <a:t>-ОПШТЕ ОДЛИКЕ</a:t>
            </a:r>
            <a:endParaRPr lang="sr-Latn-BA" b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ADE30FF-D16D-4416-BB62-2B47808C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3418" y="3602038"/>
            <a:ext cx="4282815" cy="2287774"/>
          </a:xfrm>
        </p:spPr>
        <p:txBody>
          <a:bodyPr/>
          <a:lstStyle/>
          <a:p>
            <a:r>
              <a:rPr lang="sr-Cyrl-BA" dirty="0"/>
              <a:t>                                     </a:t>
            </a:r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r>
              <a:rPr lang="sr-Cyrl-BA" dirty="0">
                <a:solidFill>
                  <a:schemeClr val="accent1"/>
                </a:solidFill>
              </a:rPr>
              <a:t>              </a:t>
            </a:r>
            <a:endParaRPr lang="en-US" dirty="0">
              <a:solidFill>
                <a:schemeClr val="accent1"/>
              </a:solidFill>
            </a:endParaRPr>
          </a:p>
          <a:p>
            <a:endParaRPr lang="sr-Latn-BA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2788537"/>
            <a:ext cx="5848350" cy="3914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2788537"/>
            <a:ext cx="5541751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C5197C-BFB1-4AAC-A5A3-CCBE8168F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45" y="109415"/>
            <a:ext cx="11171107" cy="1141047"/>
          </a:xfrm>
        </p:spPr>
        <p:txBody>
          <a:bodyPr>
            <a:normAutofit/>
          </a:bodyPr>
          <a:lstStyle/>
          <a:p>
            <a:r>
              <a:rPr lang="sr-Cyrl-BA" sz="2000" b="1" dirty="0">
                <a:solidFill>
                  <a:schemeClr val="accent1"/>
                </a:solidFill>
              </a:rPr>
              <a:t>Други </a:t>
            </a:r>
            <a:r>
              <a:rPr lang="sr-Cyrl-BA" sz="2000" b="1" dirty="0" smtClean="0">
                <a:solidFill>
                  <a:schemeClr val="accent1"/>
                </a:solidFill>
              </a:rPr>
              <a:t>тип пољопривредне </a:t>
            </a:r>
            <a:r>
              <a:rPr lang="sr-Cyrl-BA" sz="2000" b="1" dirty="0">
                <a:solidFill>
                  <a:schemeClr val="accent1"/>
                </a:solidFill>
              </a:rPr>
              <a:t>производње </a:t>
            </a:r>
            <a:r>
              <a:rPr lang="sr-Cyrl-BA" sz="2000" b="1" dirty="0" smtClean="0">
                <a:solidFill>
                  <a:schemeClr val="accent1"/>
                </a:solidFill>
              </a:rPr>
              <a:t>назива </a:t>
            </a:r>
            <a:r>
              <a:rPr lang="sr-Cyrl-BA" sz="2000" b="1" dirty="0">
                <a:solidFill>
                  <a:schemeClr val="accent1"/>
                </a:solidFill>
              </a:rPr>
              <a:t>се </a:t>
            </a:r>
            <a:r>
              <a:rPr lang="sr-Cyrl-BA" sz="2000" b="1" dirty="0">
                <a:solidFill>
                  <a:schemeClr val="accent5"/>
                </a:solidFill>
              </a:rPr>
              <a:t>екстензиван </a:t>
            </a:r>
            <a:r>
              <a:rPr lang="sr-Cyrl-BA" sz="2000" b="1" dirty="0">
                <a:solidFill>
                  <a:schemeClr val="accent1"/>
                </a:solidFill>
              </a:rPr>
              <a:t>или заостали тип. У БиХ овакав тип производње је заступљен у неразвијеним ,углавном планинским подручјима.</a:t>
            </a:r>
            <a:endParaRPr lang="sr-Latn-BA" sz="2000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9200" y="1250462"/>
            <a:ext cx="6845300" cy="429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9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411DA1-C572-496F-8CA8-758D23961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4" y="1"/>
            <a:ext cx="11613723" cy="3228108"/>
          </a:xfrm>
        </p:spPr>
        <p:txBody>
          <a:bodyPr>
            <a:normAutofit/>
          </a:bodyPr>
          <a:lstStyle/>
          <a:p>
            <a:r>
              <a:rPr lang="sr-Cyrl-BA" sz="3200" b="1" dirty="0" smtClean="0">
                <a:solidFill>
                  <a:schemeClr val="accent1"/>
                </a:solidFill>
              </a:rPr>
              <a:t>На развој пољопривреде утичу  природни и друштвени фактори:</a:t>
            </a:r>
            <a:br>
              <a:rPr lang="sr-Cyrl-BA" sz="3200" b="1" dirty="0" smtClean="0">
                <a:solidFill>
                  <a:schemeClr val="accent1"/>
                </a:solidFill>
              </a:rPr>
            </a:br>
            <a:r>
              <a:rPr lang="sr-Cyrl-BA" sz="3200" b="1" dirty="0" smtClean="0">
                <a:solidFill>
                  <a:schemeClr val="accent1"/>
                </a:solidFill>
              </a:rPr>
              <a:t>Природни фактори : рељеф, клима, вода....</a:t>
            </a:r>
            <a:br>
              <a:rPr lang="sr-Cyrl-BA" sz="3200" b="1" dirty="0" smtClean="0">
                <a:solidFill>
                  <a:schemeClr val="accent1"/>
                </a:solidFill>
              </a:rPr>
            </a:br>
            <a:r>
              <a:rPr lang="sr-Cyrl-BA" sz="3200" b="1" dirty="0" smtClean="0">
                <a:solidFill>
                  <a:schemeClr val="accent1"/>
                </a:solidFill>
              </a:rPr>
              <a:t>Друштвени фактори: природни прираштај, старосна и образовна структура, миграције стн</a:t>
            </a:r>
            <a:r>
              <a:rPr lang="en-US" sz="3200" b="1" dirty="0">
                <a:solidFill>
                  <a:schemeClr val="accent1"/>
                </a:solidFill>
              </a:rPr>
              <a:t>o</a:t>
            </a:r>
            <a:r>
              <a:rPr lang="sr-Cyrl-BA" sz="3200" b="1" dirty="0" smtClean="0">
                <a:solidFill>
                  <a:schemeClr val="accent1"/>
                </a:solidFill>
              </a:rPr>
              <a:t>вништва, тржиште, капитал, примјена агротехничких мјера, величина посједа и др.</a:t>
            </a:r>
            <a:endParaRPr lang="sr-Latn-BA" sz="320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89" y="2771775"/>
            <a:ext cx="997267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3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376C95-471D-4293-9892-5CDB11687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" y="1"/>
            <a:ext cx="11380879" cy="1367820"/>
          </a:xfrm>
        </p:spPr>
        <p:txBody>
          <a:bodyPr>
            <a:normAutofit fontScale="90000"/>
          </a:bodyPr>
          <a:lstStyle/>
          <a:p>
            <a:r>
              <a:rPr lang="sr-Cyrl-BA" sz="3200" b="1" dirty="0">
                <a:solidFill>
                  <a:schemeClr val="accent5"/>
                </a:solidFill>
              </a:rPr>
              <a:t>Ратарство</a:t>
            </a:r>
            <a:r>
              <a:rPr lang="sr-Cyrl-BA" sz="3200" b="1" dirty="0">
                <a:solidFill>
                  <a:schemeClr val="accent1"/>
                </a:solidFill>
              </a:rPr>
              <a:t> је грана земљорадње која се бави производњом жита, поврћа, индустријског и крмног биља. То је најважнија грана пољопривреде у БиХ. Од жита се највише гаје кукуруз и пшеница.</a:t>
            </a:r>
            <a:endParaRPr lang="sr-Latn-BA" sz="3200" b="1" dirty="0">
              <a:solidFill>
                <a:schemeClr val="accent1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F07265BE-7790-4399-9E04-A2AA6AA8F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7" y="1454584"/>
            <a:ext cx="4504158" cy="18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E53E490A-EB0B-4AE0-9EEA-BC1821D43F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68" y="1456698"/>
            <a:ext cx="4661925" cy="18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618C2A-E4FB-4153-88A3-36F555567E8F}"/>
              </a:ext>
            </a:extLst>
          </p:cNvPr>
          <p:cNvSpPr txBox="1"/>
          <p:nvPr/>
        </p:nvSpPr>
        <p:spPr>
          <a:xfrm>
            <a:off x="491207" y="3529131"/>
            <a:ext cx="36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b="1" dirty="0">
                <a:solidFill>
                  <a:schemeClr val="accent1"/>
                </a:solidFill>
              </a:rPr>
              <a:t>Мање важнија планинска жита су:</a:t>
            </a:r>
            <a:endParaRPr lang="sr-Latn-BA" b="1" dirty="0">
              <a:solidFill>
                <a:schemeClr val="accent1"/>
              </a:solidFill>
            </a:endParaRP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xmlns="" id="{F236EEAA-C14C-4D4C-AC45-76B409575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7" y="3985226"/>
            <a:ext cx="2385135" cy="213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xmlns="" id="{078491A3-FCCC-4692-AC45-8A4E55D33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86" y="3985226"/>
            <a:ext cx="2385135" cy="213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xmlns="" id="{AB0F1196-7685-4B38-BAE6-57F660242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164" y="3985224"/>
            <a:ext cx="2933571" cy="214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5DB104-77C3-49FA-9A85-C119441B5276}"/>
              </a:ext>
            </a:extLst>
          </p:cNvPr>
          <p:cNvSpPr txBox="1"/>
          <p:nvPr/>
        </p:nvSpPr>
        <p:spPr>
          <a:xfrm>
            <a:off x="985421" y="6121189"/>
            <a:ext cx="86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chemeClr val="accent1"/>
                </a:solidFill>
              </a:rPr>
              <a:t>РАЖ</a:t>
            </a:r>
            <a:endParaRPr lang="sr-Latn-BA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A618E9-BAFD-483F-8D31-E2D533167C26}"/>
              </a:ext>
            </a:extLst>
          </p:cNvPr>
          <p:cNvSpPr txBox="1"/>
          <p:nvPr/>
        </p:nvSpPr>
        <p:spPr>
          <a:xfrm>
            <a:off x="5193437" y="6207952"/>
            <a:ext cx="102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chemeClr val="accent1"/>
                </a:solidFill>
              </a:rPr>
              <a:t>ЈЕЧАМ</a:t>
            </a:r>
            <a:endParaRPr lang="sr-Latn-BA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D57F33-2B51-4FCF-AED9-69453B926970}"/>
              </a:ext>
            </a:extLst>
          </p:cNvPr>
          <p:cNvSpPr txBox="1"/>
          <p:nvPr/>
        </p:nvSpPr>
        <p:spPr>
          <a:xfrm>
            <a:off x="8842159" y="6207952"/>
            <a:ext cx="102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chemeClr val="accent1"/>
                </a:solidFill>
              </a:rPr>
              <a:t>ЗОБ</a:t>
            </a:r>
            <a:endParaRPr lang="sr-Latn-BA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8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443E9E-8128-4426-A6CF-042D137DD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03" y="-286436"/>
            <a:ext cx="10515600" cy="1628544"/>
          </a:xfrm>
        </p:spPr>
        <p:txBody>
          <a:bodyPr>
            <a:normAutofit/>
          </a:bodyPr>
          <a:lstStyle/>
          <a:p>
            <a:r>
              <a:rPr lang="sr-Cyrl-BA" sz="3200" b="1" dirty="0">
                <a:solidFill>
                  <a:schemeClr val="accent1"/>
                </a:solidFill>
              </a:rPr>
              <a:t>Од индустријских биљака највише се узгајају:</a:t>
            </a:r>
            <a:endParaRPr lang="sr-Latn-BA" sz="3200" b="1" dirty="0">
              <a:solidFill>
                <a:schemeClr val="accent1"/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D86A160D-0003-4BD6-9E1C-F13C6C781A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6" y="736847"/>
            <a:ext cx="3693111" cy="239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E81AA1A9-7B85-4AC5-8143-D7C85CAAA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445" y="736846"/>
            <a:ext cx="3598416" cy="239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xmlns="" id="{8D63F649-A041-4841-B3C5-CF46865E8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460" y="736846"/>
            <a:ext cx="3744640" cy="239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947149-0290-4CCE-BD80-89759FACF0E1}"/>
              </a:ext>
            </a:extLst>
          </p:cNvPr>
          <p:cNvSpPr txBox="1"/>
          <p:nvPr/>
        </p:nvSpPr>
        <p:spPr>
          <a:xfrm>
            <a:off x="399496" y="3222594"/>
            <a:ext cx="309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       </a:t>
            </a:r>
            <a:r>
              <a:rPr lang="sr-Cyrl-BA" b="1" dirty="0" smtClean="0">
                <a:solidFill>
                  <a:schemeClr val="accent1"/>
                </a:solidFill>
              </a:rPr>
              <a:t>УЉ</a:t>
            </a:r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sr-Cyrl-BA" b="1" dirty="0" smtClean="0">
                <a:solidFill>
                  <a:schemeClr val="accent1"/>
                </a:solidFill>
              </a:rPr>
              <a:t>НА </a:t>
            </a:r>
            <a:r>
              <a:rPr lang="sr-Cyrl-BA" b="1" dirty="0">
                <a:solidFill>
                  <a:schemeClr val="accent1"/>
                </a:solidFill>
              </a:rPr>
              <a:t>РЕПИЦА</a:t>
            </a:r>
            <a:endParaRPr lang="sr-Latn-BA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908D7B-F80E-4AF2-B872-2BFD40E1C213}"/>
              </a:ext>
            </a:extLst>
          </p:cNvPr>
          <p:cNvSpPr txBox="1"/>
          <p:nvPr/>
        </p:nvSpPr>
        <p:spPr>
          <a:xfrm>
            <a:off x="4918363" y="3222594"/>
            <a:ext cx="195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>
                <a:solidFill>
                  <a:schemeClr val="accent1"/>
                </a:solidFill>
              </a:rPr>
              <a:t>                  СОЈА</a:t>
            </a:r>
            <a:endParaRPr lang="sr-Latn-BA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BE10D0-74E5-4102-B97F-863FC69C766C}"/>
              </a:ext>
            </a:extLst>
          </p:cNvPr>
          <p:cNvSpPr txBox="1"/>
          <p:nvPr/>
        </p:nvSpPr>
        <p:spPr>
          <a:xfrm>
            <a:off x="9570128" y="3222594"/>
            <a:ext cx="111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chemeClr val="accent1"/>
                </a:solidFill>
              </a:rPr>
              <a:t>ДУВАН</a:t>
            </a:r>
            <a:endParaRPr lang="sr-Latn-BA" b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5C45DE-0AA0-4BC2-8E3F-198A2F2077DF}"/>
              </a:ext>
            </a:extLst>
          </p:cNvPr>
          <p:cNvSpPr txBox="1"/>
          <p:nvPr/>
        </p:nvSpPr>
        <p:spPr>
          <a:xfrm>
            <a:off x="667851" y="3572324"/>
            <a:ext cx="7350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>
                <a:solidFill>
                  <a:schemeClr val="accent1"/>
                </a:solidFill>
              </a:rPr>
              <a:t>Од крмног биља се највише узгајају:</a:t>
            </a:r>
            <a:endParaRPr lang="sr-Latn-BA" sz="3200" b="1" dirty="0">
              <a:solidFill>
                <a:schemeClr val="accent1"/>
              </a:solidFill>
            </a:endParaRPr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xmlns="" id="{306CE51A-4746-45B3-B0D6-2A984CB8A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8" y="4157101"/>
            <a:ext cx="3370009" cy="185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xmlns="" id="{9BADBB15-7E49-411B-80D5-8E5A93227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323" y="4173408"/>
            <a:ext cx="3221587" cy="183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ECCA46-44F2-4D0F-9684-0E0F40D5F644}"/>
              </a:ext>
            </a:extLst>
          </p:cNvPr>
          <p:cNvSpPr txBox="1"/>
          <p:nvPr/>
        </p:nvSpPr>
        <p:spPr>
          <a:xfrm>
            <a:off x="994299" y="6121153"/>
            <a:ext cx="151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chemeClr val="accent1"/>
                </a:solidFill>
              </a:rPr>
              <a:t>ДЈЕТЕЛИНА</a:t>
            </a:r>
            <a:endParaRPr lang="sr-Latn-BA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8E7660A-137A-4A57-A95C-37D20BD08720}"/>
              </a:ext>
            </a:extLst>
          </p:cNvPr>
          <p:cNvSpPr txBox="1"/>
          <p:nvPr/>
        </p:nvSpPr>
        <p:spPr>
          <a:xfrm>
            <a:off x="8222460" y="6223247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b="1" dirty="0">
                <a:solidFill>
                  <a:schemeClr val="accent1"/>
                </a:solidFill>
              </a:rPr>
              <a:t>ЛУЦЕРКА</a:t>
            </a:r>
            <a:endParaRPr lang="sr-Latn-BA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F7053E-47D5-453D-B017-797FCFF6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50" y="365125"/>
            <a:ext cx="10936550" cy="1325563"/>
          </a:xfrm>
        </p:spPr>
        <p:txBody>
          <a:bodyPr>
            <a:normAutofit/>
          </a:bodyPr>
          <a:lstStyle/>
          <a:p>
            <a:r>
              <a:rPr lang="sr-Cyrl-BA" sz="3200" b="1" dirty="0">
                <a:solidFill>
                  <a:schemeClr val="accent1"/>
                </a:solidFill>
              </a:rPr>
              <a:t>Од </a:t>
            </a:r>
            <a:r>
              <a:rPr lang="sr-Cyrl-BA" sz="3200" b="1" dirty="0">
                <a:solidFill>
                  <a:schemeClr val="accent5"/>
                </a:solidFill>
              </a:rPr>
              <a:t>повртних култура</a:t>
            </a:r>
            <a:r>
              <a:rPr lang="sr-Cyrl-BA" sz="3200" b="1" dirty="0">
                <a:solidFill>
                  <a:schemeClr val="accent1"/>
                </a:solidFill>
              </a:rPr>
              <a:t>, 2014. године у БиХ, највише се узгајао:</a:t>
            </a:r>
            <a:endParaRPr lang="sr-Latn-BA" sz="3200" b="1" dirty="0">
              <a:solidFill>
                <a:schemeClr val="accent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12EFD904-5320-4229-A289-3870336628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0" y="1399032"/>
            <a:ext cx="3048000" cy="20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7E9410-D709-4943-8FB7-7A7225DDD739}"/>
              </a:ext>
            </a:extLst>
          </p:cNvPr>
          <p:cNvSpPr txBox="1"/>
          <p:nvPr/>
        </p:nvSpPr>
        <p:spPr>
          <a:xfrm>
            <a:off x="1074198" y="3604334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b="1" dirty="0">
                <a:solidFill>
                  <a:schemeClr val="accent5"/>
                </a:solidFill>
              </a:rPr>
              <a:t>ЦРНИ ЛУК(14%)</a:t>
            </a:r>
            <a:endParaRPr lang="sr-Latn-BA" b="1" dirty="0">
              <a:solidFill>
                <a:schemeClr val="accent5"/>
              </a:solidFill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xmlns="" id="{07F68135-362E-49BE-BB5A-5C5572D25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056" y="1399032"/>
            <a:ext cx="3183016" cy="220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48042F-750D-439D-A486-7419915AB82B}"/>
              </a:ext>
            </a:extLst>
          </p:cNvPr>
          <p:cNvSpPr txBox="1"/>
          <p:nvPr/>
        </p:nvSpPr>
        <p:spPr>
          <a:xfrm>
            <a:off x="4518734" y="3675355"/>
            <a:ext cx="157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chemeClr val="accent5"/>
                </a:solidFill>
              </a:rPr>
              <a:t>КУПУС(26%)</a:t>
            </a:r>
            <a:endParaRPr lang="sr-Latn-BA" b="1" dirty="0">
              <a:solidFill>
                <a:schemeClr val="accent5"/>
              </a:solidFill>
            </a:endParaRP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xmlns="" id="{AC23B01C-D505-4CB2-9734-F9B02423C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455" y="1360192"/>
            <a:ext cx="3048001" cy="210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F608D3-0822-4319-A5FD-C7CB7FD3A303}"/>
              </a:ext>
            </a:extLst>
          </p:cNvPr>
          <p:cNvSpPr txBox="1"/>
          <p:nvPr/>
        </p:nvSpPr>
        <p:spPr>
          <a:xfrm>
            <a:off x="8336132" y="3675355"/>
            <a:ext cx="1752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b="1" dirty="0" smtClean="0">
                <a:solidFill>
                  <a:schemeClr val="accent5"/>
                </a:solidFill>
              </a:rPr>
              <a:t>ПАРАДАЈЗ(13</a:t>
            </a:r>
            <a:r>
              <a:rPr lang="sr-Cyrl-BA" b="1" dirty="0">
                <a:solidFill>
                  <a:schemeClr val="accent5"/>
                </a:solidFill>
              </a:rPr>
              <a:t>%)</a:t>
            </a:r>
            <a:endParaRPr lang="sr-Latn-BA" b="1" dirty="0">
              <a:solidFill>
                <a:schemeClr val="accent5"/>
              </a:solidFill>
            </a:endParaRPr>
          </a:p>
        </p:txBody>
      </p:sp>
      <p:pic>
        <p:nvPicPr>
          <p:cNvPr id="10248" name="Picture 8">
            <a:extLst>
              <a:ext uri="{FF2B5EF4-FFF2-40B4-BE49-F238E27FC236}">
                <a16:creationId xmlns:a16="http://schemas.microsoft.com/office/drawing/2014/main" xmlns="" id="{D97FFDA1-2AD5-43D0-8727-D7A291254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06" y="4273489"/>
            <a:ext cx="3092944" cy="169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D0FAAD-94E0-49D9-BBD9-C407A1C7537F}"/>
              </a:ext>
            </a:extLst>
          </p:cNvPr>
          <p:cNvSpPr txBox="1"/>
          <p:nvPr/>
        </p:nvSpPr>
        <p:spPr>
          <a:xfrm>
            <a:off x="1074198" y="6011801"/>
            <a:ext cx="13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b="1" dirty="0">
                <a:solidFill>
                  <a:schemeClr val="accent5"/>
                </a:solidFill>
              </a:rPr>
              <a:t>МРКВА(9%)</a:t>
            </a:r>
            <a:endParaRPr lang="sr-Latn-BA" b="1" dirty="0">
              <a:solidFill>
                <a:schemeClr val="accent5"/>
              </a:solidFill>
            </a:endParaRPr>
          </a:p>
        </p:txBody>
      </p:sp>
      <p:pic>
        <p:nvPicPr>
          <p:cNvPr id="10250" name="Picture 10">
            <a:extLst>
              <a:ext uri="{FF2B5EF4-FFF2-40B4-BE49-F238E27FC236}">
                <a16:creationId xmlns:a16="http://schemas.microsoft.com/office/drawing/2014/main" xmlns="" id="{931BFC65-B52A-4779-AC79-7901AA6A8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729" y="4272233"/>
            <a:ext cx="2872343" cy="169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C0F295F-D3FE-4E8B-89DC-F438958C888D}"/>
              </a:ext>
            </a:extLst>
          </p:cNvPr>
          <p:cNvSpPr txBox="1"/>
          <p:nvPr/>
        </p:nvSpPr>
        <p:spPr>
          <a:xfrm>
            <a:off x="4483223" y="5905270"/>
            <a:ext cx="184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chemeClr val="accent5"/>
                </a:solidFill>
              </a:rPr>
              <a:t>ПАПРИКА(12%)</a:t>
            </a:r>
            <a:endParaRPr lang="sr-Latn-BA" b="1" dirty="0">
              <a:solidFill>
                <a:schemeClr val="accent5"/>
              </a:solidFill>
            </a:endParaRPr>
          </a:p>
        </p:txBody>
      </p:sp>
      <p:pic>
        <p:nvPicPr>
          <p:cNvPr id="10252" name="Picture 12">
            <a:extLst>
              <a:ext uri="{FF2B5EF4-FFF2-40B4-BE49-F238E27FC236}">
                <a16:creationId xmlns:a16="http://schemas.microsoft.com/office/drawing/2014/main" xmlns="" id="{D69A52F8-7D7C-46E7-AE28-BF4707BD9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454" y="4146836"/>
            <a:ext cx="3092943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5899B9-6E8E-4443-BC8C-A69A9A3346CE}"/>
              </a:ext>
            </a:extLst>
          </p:cNvPr>
          <p:cNvSpPr txBox="1"/>
          <p:nvPr/>
        </p:nvSpPr>
        <p:spPr>
          <a:xfrm>
            <a:off x="8584707" y="6131503"/>
            <a:ext cx="193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chemeClr val="accent5"/>
                </a:solidFill>
              </a:rPr>
              <a:t>КРАСТАВАЦ(8%)</a:t>
            </a:r>
            <a:endParaRPr lang="sr-Latn-BA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5E81ED-73F6-4A49-8635-A638F5E40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3200" b="1" dirty="0">
                <a:solidFill>
                  <a:schemeClr val="accent1"/>
                </a:solidFill>
              </a:rPr>
              <a:t>Сточарство је </a:t>
            </a:r>
            <a:r>
              <a:rPr lang="sr-Cyrl-BA" sz="3200" b="1" dirty="0" smtClean="0">
                <a:solidFill>
                  <a:schemeClr val="accent1"/>
                </a:solidFill>
              </a:rPr>
              <a:t>веома </a:t>
            </a:r>
            <a:r>
              <a:rPr lang="sr-Cyrl-BA" sz="3200" b="1" dirty="0">
                <a:solidFill>
                  <a:schemeClr val="accent1"/>
                </a:solidFill>
              </a:rPr>
              <a:t>значајна пољопривреда </a:t>
            </a:r>
            <a:r>
              <a:rPr lang="sr-Cyrl-BA" sz="3200" b="1" dirty="0" smtClean="0">
                <a:solidFill>
                  <a:schemeClr val="accent1"/>
                </a:solidFill>
              </a:rPr>
              <a:t>грана.Сточарски производи : месо, млијеко, јаја, мед и други се користе за исхрану људи али </a:t>
            </a:r>
            <a:r>
              <a:rPr lang="sr-Cyrl-BA" sz="3200" b="1" dirty="0" smtClean="0">
                <a:solidFill>
                  <a:schemeClr val="accent1"/>
                </a:solidFill>
              </a:rPr>
              <a:t>и као </a:t>
            </a:r>
            <a:r>
              <a:rPr lang="sr-Cyrl-BA" sz="3200" b="1" dirty="0" smtClean="0">
                <a:solidFill>
                  <a:schemeClr val="accent1"/>
                </a:solidFill>
              </a:rPr>
              <a:t>сировине у прехрамбеној индустрији.</a:t>
            </a:r>
            <a:endParaRPr lang="sr-Latn-BA" sz="3200" b="1" dirty="0">
              <a:solidFill>
                <a:schemeClr val="accent1"/>
              </a:solidFill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96E30FF2-DCBB-4D8C-9881-D7C1E0D433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92469"/>
            <a:ext cx="4790242" cy="294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5CD6F774-FBB0-4733-8E68-96BFCAB16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37" y="1983501"/>
            <a:ext cx="4660800" cy="305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77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CE1BA-EDAD-4A46-9E01-B8F3CB99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800100"/>
            <a:ext cx="10528300" cy="890588"/>
          </a:xfrm>
        </p:spPr>
        <p:txBody>
          <a:bodyPr>
            <a:normAutofit fontScale="90000"/>
          </a:bodyPr>
          <a:lstStyle/>
          <a:p>
            <a:r>
              <a:rPr lang="sr-Cyrl-BA" sz="3200" b="1" dirty="0">
                <a:solidFill>
                  <a:schemeClr val="accent1"/>
                </a:solidFill>
              </a:rPr>
              <a:t>Лов и риболов су биле основне дјелатности у човјековој </a:t>
            </a:r>
            <a:r>
              <a:rPr lang="sr-Cyrl-BA" sz="3200" b="1" dirty="0" smtClean="0">
                <a:solidFill>
                  <a:schemeClr val="accent1"/>
                </a:solidFill>
              </a:rPr>
              <a:t>прошлост</a:t>
            </a:r>
            <a:r>
              <a:rPr lang="sr-Cyrl-RS" sz="3200" b="1" dirty="0" smtClean="0">
                <a:solidFill>
                  <a:schemeClr val="accent1"/>
                </a:solidFill>
              </a:rPr>
              <a:t>и</a:t>
            </a:r>
            <a:r>
              <a:rPr lang="sr-Cyrl-BA" sz="3200" b="1" dirty="0" smtClean="0">
                <a:solidFill>
                  <a:schemeClr val="accent1"/>
                </a:solidFill>
              </a:rPr>
              <a:t>. </a:t>
            </a:r>
            <a:r>
              <a:rPr lang="sr-Cyrl-BA" sz="3200" b="1" dirty="0">
                <a:solidFill>
                  <a:schemeClr val="accent1"/>
                </a:solidFill>
              </a:rPr>
              <a:t>БиХ има повољне услове за развој риболова и узгој рибе на ријекама и језерима као и у Неумском заливу. Најзаступљенији су рибњаци пастрмке и </a:t>
            </a:r>
            <a:r>
              <a:rPr lang="sr-Cyrl-BA" sz="3200" b="1" dirty="0" smtClean="0">
                <a:solidFill>
                  <a:schemeClr val="accent1"/>
                </a:solidFill>
              </a:rPr>
              <a:t>шарана.Неки од значајнијих рибњака су  „ Саничани“ код Приједора, „Бардача код Србца. </a:t>
            </a:r>
            <a:endParaRPr lang="sr-Latn-BA" sz="3200" b="1" dirty="0">
              <a:solidFill>
                <a:schemeClr val="accent1"/>
              </a:solidFill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E640F717-F338-478B-82E7-5CFF2B8BE5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02" y="2459579"/>
            <a:ext cx="292608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5B6654-DC2F-4D22-88A8-2A4E9A05259A}"/>
              </a:ext>
            </a:extLst>
          </p:cNvPr>
          <p:cNvSpPr txBox="1"/>
          <p:nvPr/>
        </p:nvSpPr>
        <p:spPr>
          <a:xfrm>
            <a:off x="1244600" y="4105499"/>
            <a:ext cx="190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chemeClr val="accent1"/>
                </a:solidFill>
              </a:rPr>
              <a:t>ПАСТРМКА</a:t>
            </a:r>
            <a:endParaRPr lang="sr-Latn-BA" b="1" dirty="0">
              <a:solidFill>
                <a:schemeClr val="accent1"/>
              </a:solidFill>
            </a:endParaRP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xmlns="" id="{26B82AAA-C1F8-407E-B976-EB69E4193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190" y="2301747"/>
            <a:ext cx="3319067" cy="1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466058-C370-4E5A-A7B7-9931B12CD9AC}"/>
              </a:ext>
            </a:extLst>
          </p:cNvPr>
          <p:cNvSpPr txBox="1"/>
          <p:nvPr/>
        </p:nvSpPr>
        <p:spPr>
          <a:xfrm rot="10800000" flipV="1">
            <a:off x="8215745" y="3578335"/>
            <a:ext cx="130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chemeClr val="accent1"/>
                </a:solidFill>
              </a:rPr>
              <a:t>ШАРАН</a:t>
            </a:r>
            <a:endParaRPr lang="sr-Latn-BA" b="1" dirty="0">
              <a:solidFill>
                <a:schemeClr val="accent1"/>
              </a:solidFill>
            </a:endParaRP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xmlns="" id="{EF3A2AED-7701-4BA5-9918-710F7D5AE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40" y="4105499"/>
            <a:ext cx="4487958" cy="206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DB8C0A-FF84-48BD-AAA7-1FBA438EA009}"/>
              </a:ext>
            </a:extLst>
          </p:cNvPr>
          <p:cNvSpPr txBox="1"/>
          <p:nvPr/>
        </p:nvSpPr>
        <p:spPr>
          <a:xfrm>
            <a:off x="4978400" y="6174484"/>
            <a:ext cx="323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>
                <a:solidFill>
                  <a:schemeClr val="accent1"/>
                </a:solidFill>
              </a:rPr>
              <a:t>     НЕУМСКИ ЗАЛИВ</a:t>
            </a:r>
            <a:endParaRPr lang="en-US" sz="1800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8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1EFAF4-438E-4C20-B0EE-2CBA52AC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2400" b="1" dirty="0">
                <a:solidFill>
                  <a:schemeClr val="accent1"/>
                </a:solidFill>
              </a:rPr>
              <a:t>Производња рибе у БиХ могла би да буде једна од значајнијих привредних дјелатности. Риба је једини прехрамбени производ животињског поријекла који се може извозити у Евопску унију.</a:t>
            </a:r>
            <a:endParaRPr lang="sr-Latn-BA" sz="2400" b="1" dirty="0">
              <a:solidFill>
                <a:schemeClr val="accent1"/>
              </a:solidFill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F59445A1-C54F-4683-8B57-5F41E4CE3E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9" y="1967668"/>
            <a:ext cx="3062795" cy="208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xmlns="" id="{BA5DF8CB-11E7-4E62-BD8C-3BD4D5D76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948" y="1967668"/>
            <a:ext cx="3067051" cy="20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xmlns="" id="{E0698035-0FCE-4CD5-8BF5-CAFF3137D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02" y="2746955"/>
            <a:ext cx="3551069" cy="272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xmlns="" id="{A417C90D-C763-4E9C-B149-C79C56A9E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9" y="4448848"/>
            <a:ext cx="3062796" cy="20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>
            <a:extLst>
              <a:ext uri="{FF2B5EF4-FFF2-40B4-BE49-F238E27FC236}">
                <a16:creationId xmlns:a16="http://schemas.microsoft.com/office/drawing/2014/main" xmlns="" id="{F7D1C497-E251-43E5-B86C-3C37D1890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530" y="4448848"/>
            <a:ext cx="3067050" cy="187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76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A70F5E-4ABA-469A-8827-BA80D273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z="3200" b="1" dirty="0">
                <a:solidFill>
                  <a:schemeClr val="accent1"/>
                </a:solidFill>
              </a:rPr>
              <a:t>Шумарство је </a:t>
            </a:r>
            <a:r>
              <a:rPr lang="sr-Cyrl-BA" sz="3200" b="1" dirty="0" smtClean="0">
                <a:solidFill>
                  <a:schemeClr val="accent1"/>
                </a:solidFill>
              </a:rPr>
              <a:t>веома </a:t>
            </a:r>
            <a:r>
              <a:rPr lang="sr-Cyrl-BA" sz="3200" b="1" dirty="0">
                <a:solidFill>
                  <a:schemeClr val="accent1"/>
                </a:solidFill>
              </a:rPr>
              <a:t>важна привредна дјелатност која се бави узгојем и искоришћавањем шума. У БиХ су највише заступљене букове, храстове и четинарске шуме.</a:t>
            </a:r>
            <a:endParaRPr lang="sr-Latn-BA" sz="3200" b="1" dirty="0">
              <a:solidFill>
                <a:schemeClr val="accent1"/>
              </a:solidFill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C4959987-B4CD-4220-AEF0-4A6ADD48D1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88079"/>
            <a:ext cx="4287396" cy="267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xmlns="" id="{A9EAD7E5-6075-4FE2-A907-0C273E691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616" y="3261762"/>
            <a:ext cx="4574184" cy="252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29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689AF9-DF20-450A-9CE3-692C7F926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b="1" dirty="0">
                <a:solidFill>
                  <a:schemeClr val="accent1"/>
                </a:solidFill>
              </a:rPr>
              <a:t>Шуме су значајне за развој: </a:t>
            </a:r>
            <a:endParaRPr lang="sr-Latn-BA" sz="3200" b="1" dirty="0">
              <a:solidFill>
                <a:schemeClr val="accent1"/>
              </a:solidFill>
            </a:endParaRP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xmlns="" id="{68AEFF7F-36BC-4D44-B7DE-898EA3F792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61" y="1417847"/>
            <a:ext cx="3053919" cy="21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04CABB-3095-4F0B-BCCD-5C9D33CAF885}"/>
              </a:ext>
            </a:extLst>
          </p:cNvPr>
          <p:cNvSpPr txBox="1"/>
          <p:nvPr/>
        </p:nvSpPr>
        <p:spPr>
          <a:xfrm>
            <a:off x="470517" y="3653161"/>
            <a:ext cx="541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chemeClr val="accent1"/>
                </a:solidFill>
              </a:rPr>
              <a:t>ДРВНА ИНДУСТРИЈА</a:t>
            </a:r>
            <a:endParaRPr lang="en-US" sz="1800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xmlns="" id="{C8CB334E-3ABA-450E-BD5B-68779C093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69" y="1417847"/>
            <a:ext cx="3433529" cy="21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C025E5-7166-494C-BDE5-04582C0AB8BD}"/>
              </a:ext>
            </a:extLst>
          </p:cNvPr>
          <p:cNvSpPr txBox="1"/>
          <p:nvPr/>
        </p:nvSpPr>
        <p:spPr>
          <a:xfrm>
            <a:off x="4625266" y="3653161"/>
            <a:ext cx="2588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b="1" dirty="0">
                <a:solidFill>
                  <a:schemeClr val="accent1"/>
                </a:solidFill>
              </a:rPr>
              <a:t>ХЕМИЈСКА ИНДУСТРИЈА</a:t>
            </a:r>
            <a:endParaRPr lang="sr-Latn-BA" b="1" dirty="0">
              <a:solidFill>
                <a:schemeClr val="accent1"/>
              </a:solidFill>
            </a:endParaRPr>
          </a:p>
        </p:txBody>
      </p:sp>
      <p:pic>
        <p:nvPicPr>
          <p:cNvPr id="16390" name="Picture 6">
            <a:extLst>
              <a:ext uri="{FF2B5EF4-FFF2-40B4-BE49-F238E27FC236}">
                <a16:creationId xmlns:a16="http://schemas.microsoft.com/office/drawing/2014/main" xmlns="" id="{4730C419-59CA-4B0B-A740-86E5776C7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519" y="1417847"/>
            <a:ext cx="3364637" cy="21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D205FE-A8CD-43E4-AD0A-88B16AA971CD}"/>
              </a:ext>
            </a:extLst>
          </p:cNvPr>
          <p:cNvSpPr txBox="1"/>
          <p:nvPr/>
        </p:nvSpPr>
        <p:spPr>
          <a:xfrm>
            <a:off x="8620217" y="3653161"/>
            <a:ext cx="273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chemeClr val="accent1"/>
                </a:solidFill>
              </a:rPr>
              <a:t>СПРЕЧАВАЊЕ ЕРОЗИЈА</a:t>
            </a:r>
            <a:endParaRPr lang="sr-Latn-BA" b="1" dirty="0">
              <a:solidFill>
                <a:schemeClr val="accent1"/>
              </a:solidFill>
            </a:endParaRPr>
          </a:p>
        </p:txBody>
      </p:sp>
      <p:pic>
        <p:nvPicPr>
          <p:cNvPr id="16392" name="Picture 8">
            <a:extLst>
              <a:ext uri="{FF2B5EF4-FFF2-40B4-BE49-F238E27FC236}">
                <a16:creationId xmlns:a16="http://schemas.microsoft.com/office/drawing/2014/main" xmlns="" id="{A93EFEDD-9B55-4936-ADF6-58DE6A094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120" y="4115707"/>
            <a:ext cx="2541142" cy="200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45DDF9-8DAE-4E8B-BDBD-9E43FB65EB95}"/>
              </a:ext>
            </a:extLst>
          </p:cNvPr>
          <p:cNvSpPr txBox="1"/>
          <p:nvPr/>
        </p:nvSpPr>
        <p:spPr>
          <a:xfrm flipH="1">
            <a:off x="4422240" y="6218804"/>
            <a:ext cx="2532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>
                <a:solidFill>
                  <a:schemeClr val="accent1"/>
                </a:solidFill>
              </a:rPr>
              <a:t>                   ЗА </a:t>
            </a:r>
            <a:r>
              <a:rPr lang="sr-Cyrl-BA" b="1" dirty="0">
                <a:solidFill>
                  <a:schemeClr val="accent1"/>
                </a:solidFill>
              </a:rPr>
              <a:t>ОДМОР</a:t>
            </a:r>
            <a:endParaRPr lang="sr-Latn-BA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5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7EA4BD-E7EF-44E5-B809-EF4233781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520556"/>
            <a:ext cx="10934700" cy="1379134"/>
          </a:xfrm>
        </p:spPr>
        <p:txBody>
          <a:bodyPr>
            <a:normAutofit fontScale="90000"/>
          </a:bodyPr>
          <a:lstStyle/>
          <a:p>
            <a:r>
              <a:rPr lang="sr-Cyrl-BA" sz="2700" b="1" dirty="0" smtClean="0">
                <a:solidFill>
                  <a:schemeClr val="accent1"/>
                </a:solidFill>
              </a:rPr>
              <a:t>Под појмом привреда подразумијевамо производњу материјалних добара и обављање услуга за подмирење људских потреба</a:t>
            </a:r>
            <a:r>
              <a:rPr lang="en-US" sz="2700" b="1" dirty="0" smtClean="0">
                <a:solidFill>
                  <a:schemeClr val="accent1"/>
                </a:solidFill>
              </a:rPr>
              <a:t>.</a:t>
            </a:r>
            <a:r>
              <a:rPr lang="sr-Cyrl-BA" sz="2700" b="1" dirty="0" smtClean="0">
                <a:solidFill>
                  <a:schemeClr val="accent1"/>
                </a:solidFill>
              </a:rPr>
              <a:t/>
            </a:r>
            <a:br>
              <a:rPr lang="sr-Cyrl-BA" sz="2700" b="1" dirty="0" smtClean="0">
                <a:solidFill>
                  <a:schemeClr val="accent1"/>
                </a:solidFill>
              </a:rPr>
            </a:br>
            <a:r>
              <a:rPr lang="sr-Cyrl-BA" sz="2700" b="1" dirty="0" smtClean="0">
                <a:solidFill>
                  <a:schemeClr val="accent1"/>
                </a:solidFill>
              </a:rPr>
              <a:t>Привреда </a:t>
            </a:r>
            <a:r>
              <a:rPr lang="sr-Cyrl-BA" sz="2700" b="1" dirty="0">
                <a:solidFill>
                  <a:schemeClr val="accent1"/>
                </a:solidFill>
              </a:rPr>
              <a:t>је сложена људска дјелатност коју дијелимо на више начина. Према радним дјелатностима, дијелимо је на </a:t>
            </a:r>
            <a:r>
              <a:rPr lang="sr-Cyrl-BA" sz="2700" b="1" dirty="0">
                <a:solidFill>
                  <a:schemeClr val="accent5"/>
                </a:solidFill>
              </a:rPr>
              <a:t>привредне </a:t>
            </a:r>
            <a:r>
              <a:rPr lang="sr-Cyrl-BA" sz="2700" b="1" dirty="0">
                <a:solidFill>
                  <a:schemeClr val="accent1"/>
                </a:solidFill>
              </a:rPr>
              <a:t>и </a:t>
            </a:r>
            <a:r>
              <a:rPr lang="sr-Cyrl-BA" sz="2700" b="1" dirty="0">
                <a:solidFill>
                  <a:schemeClr val="accent5"/>
                </a:solidFill>
              </a:rPr>
              <a:t>ванпривредне </a:t>
            </a:r>
            <a:r>
              <a:rPr lang="sr-Cyrl-BA" sz="2700" b="1" dirty="0">
                <a:solidFill>
                  <a:schemeClr val="accent1"/>
                </a:solidFill>
              </a:rPr>
              <a:t>дјелатности.</a:t>
            </a:r>
            <a:r>
              <a:rPr lang="sr-Latn-BA" sz="2700" b="1" dirty="0">
                <a:solidFill>
                  <a:schemeClr val="accent1"/>
                </a:solidFill>
              </a:rPr>
              <a:t>  </a:t>
            </a:r>
            <a:r>
              <a:rPr lang="sr-Cyrl-BA" sz="3600" b="1" dirty="0">
                <a:solidFill>
                  <a:schemeClr val="accent1"/>
                </a:solidFill>
              </a:rPr>
              <a:t/>
            </a:r>
            <a:br>
              <a:rPr lang="sr-Cyrl-BA" sz="3600" b="1" dirty="0">
                <a:solidFill>
                  <a:schemeClr val="accent1"/>
                </a:solidFill>
              </a:rPr>
            </a:br>
            <a:endParaRPr lang="sr-Latn-BA" sz="3600" b="1" dirty="0">
              <a:solidFill>
                <a:schemeClr val="accent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3598230-48EC-4785-852D-DEB78681D6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1779105"/>
            <a:ext cx="2683565" cy="153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5175D77F-80C5-4912-BCD4-F86F0203E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1" y="3426378"/>
            <a:ext cx="2683565" cy="153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14828904-4217-4F6C-BE9E-0CEB59EFE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5" y="5073651"/>
            <a:ext cx="2733261" cy="164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7D0F053F-755C-43EC-8F44-B83F5829C3D1}"/>
              </a:ext>
            </a:extLst>
          </p:cNvPr>
          <p:cNvCxnSpPr>
            <a:cxnSpLocks/>
          </p:cNvCxnSpPr>
          <p:nvPr/>
        </p:nvCxnSpPr>
        <p:spPr>
          <a:xfrm>
            <a:off x="3051313" y="2713383"/>
            <a:ext cx="815009" cy="712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0AD61CCE-901F-47C3-B3AA-61F3CC0E63A4}"/>
              </a:ext>
            </a:extLst>
          </p:cNvPr>
          <p:cNvCxnSpPr>
            <a:cxnSpLocks/>
          </p:cNvCxnSpPr>
          <p:nvPr/>
        </p:nvCxnSpPr>
        <p:spPr>
          <a:xfrm flipV="1">
            <a:off x="3051313" y="4412974"/>
            <a:ext cx="815009" cy="208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E06B0891-2C5E-4912-924C-9C75A7D53B68}"/>
              </a:ext>
            </a:extLst>
          </p:cNvPr>
          <p:cNvCxnSpPr>
            <a:cxnSpLocks/>
          </p:cNvCxnSpPr>
          <p:nvPr/>
        </p:nvCxnSpPr>
        <p:spPr>
          <a:xfrm flipV="1">
            <a:off x="3051313" y="5387009"/>
            <a:ext cx="815009" cy="754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564E84B-76D8-424B-B9CC-0FA68789EA8E}"/>
              </a:ext>
            </a:extLst>
          </p:cNvPr>
          <p:cNvSpPr txBox="1"/>
          <p:nvPr/>
        </p:nvSpPr>
        <p:spPr>
          <a:xfrm>
            <a:off x="3952204" y="4182141"/>
            <a:ext cx="151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000" b="1" dirty="0">
                <a:solidFill>
                  <a:schemeClr val="accent5"/>
                </a:solidFill>
              </a:rPr>
              <a:t>ПРИВРЕДНЕ</a:t>
            </a:r>
            <a:endParaRPr lang="sr-Latn-BA" sz="2000" b="1" dirty="0">
              <a:solidFill>
                <a:schemeClr val="accent5"/>
              </a:solidFill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E983CA19-4B1E-4440-B026-5A0EB51F5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895" y="1898375"/>
            <a:ext cx="2769444" cy="152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xmlns="" id="{99A7BB89-D05B-4AC2-9D36-F5E057D21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893" y="3548165"/>
            <a:ext cx="2769445" cy="152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xmlns="" id="{68017A20-59AF-4FF6-9E90-0617B8506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893" y="5073651"/>
            <a:ext cx="2769445" cy="152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9D80E730-F355-4475-AA0C-87A40059A385}"/>
              </a:ext>
            </a:extLst>
          </p:cNvPr>
          <p:cNvCxnSpPr>
            <a:cxnSpLocks/>
          </p:cNvCxnSpPr>
          <p:nvPr/>
        </p:nvCxnSpPr>
        <p:spPr>
          <a:xfrm flipH="1">
            <a:off x="8231714" y="2597285"/>
            <a:ext cx="815009" cy="712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Arrow Connector 2054">
            <a:extLst>
              <a:ext uri="{FF2B5EF4-FFF2-40B4-BE49-F238E27FC236}">
                <a16:creationId xmlns:a16="http://schemas.microsoft.com/office/drawing/2014/main" xmlns="" id="{769C1223-0126-4012-B38A-666A6B1A6994}"/>
              </a:ext>
            </a:extLst>
          </p:cNvPr>
          <p:cNvCxnSpPr>
            <a:cxnSpLocks/>
          </p:cNvCxnSpPr>
          <p:nvPr/>
        </p:nvCxnSpPr>
        <p:spPr>
          <a:xfrm flipH="1" flipV="1">
            <a:off x="8355022" y="4310908"/>
            <a:ext cx="786275" cy="583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Straight Arrow Connector 2062">
            <a:extLst>
              <a:ext uri="{FF2B5EF4-FFF2-40B4-BE49-F238E27FC236}">
                <a16:creationId xmlns:a16="http://schemas.microsoft.com/office/drawing/2014/main" xmlns="" id="{F0B9FC1C-1FF0-4F6B-96CD-C870A27BFC8E}"/>
              </a:ext>
            </a:extLst>
          </p:cNvPr>
          <p:cNvCxnSpPr>
            <a:cxnSpLocks/>
          </p:cNvCxnSpPr>
          <p:nvPr/>
        </p:nvCxnSpPr>
        <p:spPr>
          <a:xfrm flipH="1" flipV="1">
            <a:off x="8231714" y="5387009"/>
            <a:ext cx="794358" cy="892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1" name="TextBox 2070">
            <a:extLst>
              <a:ext uri="{FF2B5EF4-FFF2-40B4-BE49-F238E27FC236}">
                <a16:creationId xmlns:a16="http://schemas.microsoft.com/office/drawing/2014/main" xmlns="" id="{035E8E1D-46F4-4C4D-AEC3-CDB5B14E779B}"/>
              </a:ext>
            </a:extLst>
          </p:cNvPr>
          <p:cNvSpPr txBox="1"/>
          <p:nvPr/>
        </p:nvSpPr>
        <p:spPr>
          <a:xfrm>
            <a:off x="6235700" y="4182141"/>
            <a:ext cx="2056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>
                <a:solidFill>
                  <a:schemeClr val="accent5"/>
                </a:solidFill>
              </a:rPr>
              <a:t>ВАНПРИВРЕДНЕ</a:t>
            </a:r>
            <a:endParaRPr lang="sr-Latn-BA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3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rgbClr val="0070C0"/>
                </a:solidFill>
              </a:rPr>
              <a:t>ДОМАЋА ЗАДАЋА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mtClean="0">
                <a:solidFill>
                  <a:srgbClr val="0070C0"/>
                </a:solidFill>
              </a:rPr>
              <a:t>Попунити радни лист на страници број 44 и 45.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8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6C88D8-977E-4A8F-8514-26BCB048D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365125"/>
            <a:ext cx="11075504" cy="1325563"/>
          </a:xfrm>
        </p:spPr>
        <p:txBody>
          <a:bodyPr>
            <a:noAutofit/>
          </a:bodyPr>
          <a:lstStyle/>
          <a:p>
            <a:r>
              <a:rPr lang="sr-Cyrl-BA" sz="3200" b="1" dirty="0">
                <a:solidFill>
                  <a:schemeClr val="accent1"/>
                </a:solidFill>
              </a:rPr>
              <a:t>Пивредне дјелатности дијелимо на производне и услужне, а њих даље дијелимо на гране привреде. Привредну дјелатност можемо подијелити у </a:t>
            </a:r>
            <a:r>
              <a:rPr lang="sr-Cyrl-BA" sz="3200" b="1" dirty="0">
                <a:solidFill>
                  <a:schemeClr val="accent5"/>
                </a:solidFill>
              </a:rPr>
              <a:t>четири велике групе </a:t>
            </a:r>
            <a:r>
              <a:rPr lang="sr-Cyrl-BA" sz="3200" b="1" dirty="0">
                <a:solidFill>
                  <a:schemeClr val="accent1"/>
                </a:solidFill>
              </a:rPr>
              <a:t>или </a:t>
            </a:r>
            <a:r>
              <a:rPr lang="sr-Cyrl-BA" sz="3200" b="1" dirty="0">
                <a:solidFill>
                  <a:schemeClr val="accent5"/>
                </a:solidFill>
              </a:rPr>
              <a:t>сектора</a:t>
            </a:r>
            <a:r>
              <a:rPr lang="sr-Cyrl-BA" sz="3200" b="1" dirty="0">
                <a:solidFill>
                  <a:schemeClr val="accent1"/>
                </a:solidFill>
              </a:rPr>
              <a:t>.</a:t>
            </a:r>
            <a:endParaRPr lang="sr-Latn-BA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66DEF6F-D482-4873-A038-6F50741634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691815"/>
              </p:ext>
            </p:extLst>
          </p:nvPr>
        </p:nvGraphicFramePr>
        <p:xfrm>
          <a:off x="377687" y="2240919"/>
          <a:ext cx="10976112" cy="3078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028">
                  <a:extLst>
                    <a:ext uri="{9D8B030D-6E8A-4147-A177-3AD203B41FA5}">
                      <a16:colId xmlns:a16="http://schemas.microsoft.com/office/drawing/2014/main" xmlns="" val="2428187253"/>
                    </a:ext>
                  </a:extLst>
                </a:gridCol>
                <a:gridCol w="2744028">
                  <a:extLst>
                    <a:ext uri="{9D8B030D-6E8A-4147-A177-3AD203B41FA5}">
                      <a16:colId xmlns:a16="http://schemas.microsoft.com/office/drawing/2014/main" xmlns="" val="1954389039"/>
                    </a:ext>
                  </a:extLst>
                </a:gridCol>
                <a:gridCol w="2744028">
                  <a:extLst>
                    <a:ext uri="{9D8B030D-6E8A-4147-A177-3AD203B41FA5}">
                      <a16:colId xmlns:a16="http://schemas.microsoft.com/office/drawing/2014/main" xmlns="" val="3806384084"/>
                    </a:ext>
                  </a:extLst>
                </a:gridCol>
                <a:gridCol w="2744028">
                  <a:extLst>
                    <a:ext uri="{9D8B030D-6E8A-4147-A177-3AD203B41FA5}">
                      <a16:colId xmlns:a16="http://schemas.microsoft.com/office/drawing/2014/main" xmlns="" val="2088166224"/>
                    </a:ext>
                  </a:extLst>
                </a:gridCol>
              </a:tblGrid>
              <a:tr h="615611">
                <a:tc>
                  <a:txBody>
                    <a:bodyPr/>
                    <a:lstStyle/>
                    <a:p>
                      <a:r>
                        <a:rPr lang="sr-Cyrl-BA" dirty="0"/>
                        <a:t>ПРИМАРНИ СЕКТОР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ТЕРЦИЈАРНИ СЕКТОР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СЕКУНДАРНИ СЕКТОР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КВАРТАРНИ СЕКТОР</a:t>
                      </a:r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8143202"/>
                  </a:ext>
                </a:extLst>
              </a:tr>
              <a:tr h="615611">
                <a:tc>
                  <a:txBody>
                    <a:bodyPr/>
                    <a:lstStyle/>
                    <a:p>
                      <a:r>
                        <a:rPr lang="sr-Cyrl-BA" dirty="0"/>
                        <a:t>пољопривреда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трговина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индустрија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школство </a:t>
                      </a:r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6356997"/>
                  </a:ext>
                </a:extLst>
              </a:tr>
              <a:tr h="615611">
                <a:tc>
                  <a:txBody>
                    <a:bodyPr/>
                    <a:lstStyle/>
                    <a:p>
                      <a:r>
                        <a:rPr lang="sr-Cyrl-BA" dirty="0"/>
                        <a:t>шумарство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саобраћај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рударство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здравство</a:t>
                      </a:r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9774314"/>
                  </a:ext>
                </a:extLst>
              </a:tr>
              <a:tr h="615611">
                <a:tc>
                  <a:txBody>
                    <a:bodyPr/>
                    <a:lstStyle/>
                    <a:p>
                      <a:r>
                        <a:rPr lang="sr-Cyrl-BA" dirty="0"/>
                        <a:t>лов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туризам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енергетика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култура</a:t>
                      </a:r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0020570"/>
                  </a:ext>
                </a:extLst>
              </a:tr>
              <a:tr h="615611">
                <a:tc>
                  <a:txBody>
                    <a:bodyPr/>
                    <a:lstStyle/>
                    <a:p>
                      <a:r>
                        <a:rPr lang="sr-Cyrl-BA" dirty="0"/>
                        <a:t>риболов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угоститељство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грађевинарство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наука</a:t>
                      </a:r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1126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97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D819F9-7512-443E-8782-71467B6D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355600"/>
            <a:ext cx="10731500" cy="1322388"/>
          </a:xfrm>
        </p:spPr>
        <p:txBody>
          <a:bodyPr>
            <a:normAutofit/>
          </a:bodyPr>
          <a:lstStyle/>
          <a:p>
            <a:r>
              <a:rPr lang="sr-Cyrl-BA" sz="2000" b="1" dirty="0">
                <a:solidFill>
                  <a:schemeClr val="accent1"/>
                </a:solidFill>
              </a:rPr>
              <a:t>Привреда БиХ значајније се почела развијати доласком Аустроугарске монархије. </a:t>
            </a:r>
            <a:r>
              <a:rPr lang="sr-Cyrl-BA" sz="2000" b="1" dirty="0" smtClean="0">
                <a:solidFill>
                  <a:schemeClr val="accent1"/>
                </a:solidFill>
              </a:rPr>
              <a:t>Од 1878. године почиње развој више привредних грана које се базирају на </a:t>
            </a:r>
            <a:r>
              <a:rPr lang="sr-Cyrl-BA" sz="2000" b="1" dirty="0" smtClean="0">
                <a:solidFill>
                  <a:schemeClr val="accent1"/>
                </a:solidFill>
              </a:rPr>
              <a:t>искориштавању </a:t>
            </a:r>
            <a:r>
              <a:rPr lang="sr-Cyrl-BA" sz="2000" b="1" dirty="0" smtClean="0">
                <a:solidFill>
                  <a:schemeClr val="accent1"/>
                </a:solidFill>
              </a:rPr>
              <a:t>шумских и рудних богатстава.</a:t>
            </a:r>
            <a:endParaRPr lang="sr-Latn-BA" sz="2000" b="1" dirty="0">
              <a:solidFill>
                <a:schemeClr val="accent1"/>
              </a:solidFill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5DFCF903-1C22-4F67-8526-6845E03B0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475652"/>
            <a:ext cx="4914899" cy="19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0800000" flipV="1">
            <a:off x="4610100" y="2753161"/>
            <a:ext cx="6997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300" y="3695700"/>
            <a:ext cx="11264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b="1" dirty="0" smtClean="0">
                <a:solidFill>
                  <a:schemeClr val="accent1"/>
                </a:solidFill>
              </a:rPr>
              <a:t>Период између два свјетска рата није обиљежио привредни напредак већ </a:t>
            </a:r>
            <a:r>
              <a:rPr lang="sr-Cyrl-BA" b="1" dirty="0" smtClean="0">
                <a:solidFill>
                  <a:schemeClr val="accent1"/>
                </a:solidFill>
              </a:rPr>
              <a:t>његово </a:t>
            </a:r>
            <a:r>
              <a:rPr lang="sr-Cyrl-BA" b="1" dirty="0" smtClean="0">
                <a:solidFill>
                  <a:schemeClr val="accent1"/>
                </a:solidFill>
              </a:rPr>
              <a:t>стагнирање. Око 80 </a:t>
            </a:r>
            <a:r>
              <a:rPr lang="en-US" b="1" dirty="0" smtClean="0">
                <a:solidFill>
                  <a:schemeClr val="accent1"/>
                </a:solidFill>
              </a:rPr>
              <a:t>%</a:t>
            </a:r>
            <a:r>
              <a:rPr lang="sr-Cyrl-RS" b="1" dirty="0" smtClean="0">
                <a:solidFill>
                  <a:schemeClr val="accent1"/>
                </a:solidFill>
              </a:rPr>
              <a:t> становништва живи на селу и бави се натуралном и примитивном пољопривредном производњом.</a:t>
            </a:r>
          </a:p>
          <a:p>
            <a:endParaRPr lang="sr-Cyrl-RS" b="1" dirty="0">
              <a:solidFill>
                <a:schemeClr val="accent1"/>
              </a:solidFill>
            </a:endParaRPr>
          </a:p>
          <a:p>
            <a:r>
              <a:rPr lang="sr-Cyrl-RS" b="1" dirty="0" smtClean="0">
                <a:solidFill>
                  <a:schemeClr val="accent1"/>
                </a:solidFill>
              </a:rPr>
              <a:t>Након Другог свјетског рата почиње социјалистичка фаза која траје до почетка </a:t>
            </a:r>
            <a:r>
              <a:rPr lang="sr-Cyrl-RS" b="1" dirty="0" smtClean="0">
                <a:solidFill>
                  <a:schemeClr val="accent1"/>
                </a:solidFill>
              </a:rPr>
              <a:t>деведесетих </a:t>
            </a:r>
            <a:r>
              <a:rPr lang="sr-Cyrl-RS" b="1" dirty="0" smtClean="0">
                <a:solidFill>
                  <a:schemeClr val="accent1"/>
                </a:solidFill>
              </a:rPr>
              <a:t>година прошлог вијека.  Период социјализма обиљежио је најбржи развој БиХ и то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sr-Cyrl-RS" b="1" dirty="0" smtClean="0">
                <a:solidFill>
                  <a:schemeClr val="accent1"/>
                </a:solidFill>
              </a:rPr>
              <a:t>је период обнове и изградње, развоја индустрије и урбанизације.</a:t>
            </a:r>
          </a:p>
          <a:p>
            <a:endParaRPr lang="sr-Cyrl-RS" b="1" dirty="0" smtClean="0">
              <a:solidFill>
                <a:schemeClr val="accent1"/>
              </a:solidFill>
            </a:endParaRPr>
          </a:p>
          <a:p>
            <a:r>
              <a:rPr lang="sr-Cyrl-BA" b="1" dirty="0">
                <a:solidFill>
                  <a:schemeClr val="accent5"/>
                </a:solidFill>
              </a:rPr>
              <a:t>Транзициона етапа </a:t>
            </a:r>
            <a:r>
              <a:rPr lang="sr-Cyrl-BA" b="1" dirty="0">
                <a:solidFill>
                  <a:schemeClr val="accent1"/>
                </a:solidFill>
              </a:rPr>
              <a:t>почиње почетком деведесетих година прошлог вијека и почетак је развоја тржишне привреде. Економска транзиција је процес трансформације планске привреде у слободно тржиште и представља промјену начина </a:t>
            </a:r>
            <a:r>
              <a:rPr lang="sr-Cyrl-BA" b="1" dirty="0" smtClean="0">
                <a:solidFill>
                  <a:schemeClr val="accent1"/>
                </a:solidFill>
              </a:rPr>
              <a:t>производње. Рат, низак квалитет производа , планска производња , неконкурентност довели су до знатног привредног </a:t>
            </a:r>
            <a:r>
              <a:rPr lang="sr-Cyrl-BA" b="1" dirty="0" smtClean="0">
                <a:solidFill>
                  <a:schemeClr val="accent1"/>
                </a:solidFill>
              </a:rPr>
              <a:t>пада</a:t>
            </a:r>
            <a:r>
              <a:rPr lang="sr-Cyrl-BA" b="1" dirty="0">
                <a:solidFill>
                  <a:schemeClr val="accent1"/>
                </a:solidFill>
              </a:rPr>
              <a:t>.</a:t>
            </a:r>
            <a:endParaRPr lang="sr-Cyrl-RS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81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78379C-4600-47DA-8F9A-08084977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308"/>
            <a:ext cx="10959547" cy="1325563"/>
          </a:xfrm>
        </p:spPr>
        <p:txBody>
          <a:bodyPr>
            <a:noAutofit/>
          </a:bodyPr>
          <a:lstStyle/>
          <a:p>
            <a:pPr algn="ctr"/>
            <a:r>
              <a:rPr lang="sr-Cyrl-BA" sz="6000" b="1" dirty="0">
                <a:solidFill>
                  <a:schemeClr val="accent1"/>
                </a:solidFill>
              </a:rPr>
              <a:t>ПОЉОПРИВРЕДА БОСНЕ И ХЕРЦЕГОВИНЕ</a:t>
            </a:r>
            <a:endParaRPr lang="sr-Latn-BA" sz="6000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131" y="1927225"/>
            <a:ext cx="6529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9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F8114-D0AD-4E94-B02F-6D650A54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8" y="294104"/>
            <a:ext cx="11771050" cy="1325563"/>
          </a:xfrm>
        </p:spPr>
        <p:txBody>
          <a:bodyPr>
            <a:normAutofit fontScale="90000"/>
          </a:bodyPr>
          <a:lstStyle/>
          <a:p>
            <a:r>
              <a:rPr lang="sr-Cyrl-BA" sz="3200" b="1" dirty="0">
                <a:solidFill>
                  <a:schemeClr val="accent5"/>
                </a:solidFill>
              </a:rPr>
              <a:t>Пољопривреда </a:t>
            </a:r>
            <a:r>
              <a:rPr lang="sr-Cyrl-BA" sz="3200" b="1" dirty="0">
                <a:solidFill>
                  <a:schemeClr val="accent1"/>
                </a:solidFill>
              </a:rPr>
              <a:t>је привредна дјелатност која </a:t>
            </a:r>
            <a:r>
              <a:rPr lang="sr-Cyrl-BA" sz="3200" b="1" dirty="0" smtClean="0">
                <a:solidFill>
                  <a:schemeClr val="accent1"/>
                </a:solidFill>
              </a:rPr>
              <a:t>се </a:t>
            </a:r>
            <a:r>
              <a:rPr lang="sr-Cyrl-BA" sz="3200" b="1" dirty="0">
                <a:solidFill>
                  <a:schemeClr val="accent1"/>
                </a:solidFill>
              </a:rPr>
              <a:t>бави гајењем и </a:t>
            </a:r>
            <a:r>
              <a:rPr lang="sr-Cyrl-BA" sz="3200" b="1" dirty="0" smtClean="0">
                <a:solidFill>
                  <a:schemeClr val="accent1"/>
                </a:solidFill>
              </a:rPr>
              <a:t>искориштавањем </a:t>
            </a:r>
            <a:r>
              <a:rPr lang="sr-Cyrl-BA" sz="3200" b="1" dirty="0">
                <a:solidFill>
                  <a:schemeClr val="accent1"/>
                </a:solidFill>
              </a:rPr>
              <a:t>биљака и животиња са циљем обезбјеђења прехране становништва и сировина за индустрију.</a:t>
            </a:r>
            <a:endParaRPr lang="sr-Latn-BA" sz="32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CFCE943-A51C-4839-80ED-DF523868CF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1829286"/>
            <a:ext cx="5663953" cy="2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167415A4-3F7C-4D47-B641-D3BD97E48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23" y="3950101"/>
            <a:ext cx="57531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14D237-E224-49C2-B17C-831066AF0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252895" y="131419"/>
            <a:ext cx="9335605" cy="827431"/>
          </a:xfrm>
        </p:spPr>
        <p:txBody>
          <a:bodyPr>
            <a:normAutofit fontScale="90000"/>
          </a:bodyPr>
          <a:lstStyle/>
          <a:p>
            <a:r>
              <a:rPr lang="sr-Cyrl-BA" sz="3200" b="1" dirty="0">
                <a:solidFill>
                  <a:schemeClr val="accent1"/>
                </a:solidFill>
              </a:rPr>
              <a:t>Прије настанка пољопривреде људи су </a:t>
            </a:r>
            <a:r>
              <a:rPr lang="sr-Cyrl-BA" sz="3200" b="1" dirty="0" smtClean="0">
                <a:solidFill>
                  <a:schemeClr val="accent1"/>
                </a:solidFill>
              </a:rPr>
              <a:t> </a:t>
            </a:r>
            <a:r>
              <a:rPr lang="sr-Cyrl-BA" sz="3200" b="1" dirty="0">
                <a:solidFill>
                  <a:schemeClr val="accent1"/>
                </a:solidFill>
              </a:rPr>
              <a:t>живјели </a:t>
            </a:r>
            <a:r>
              <a:rPr lang="sr-Cyrl-BA" sz="3200" b="1" dirty="0" smtClean="0">
                <a:solidFill>
                  <a:schemeClr val="accent1"/>
                </a:solidFill>
              </a:rPr>
              <a:t>од</a:t>
            </a:r>
            <a:br>
              <a:rPr lang="sr-Cyrl-BA" sz="3200" b="1" dirty="0" smtClean="0">
                <a:solidFill>
                  <a:schemeClr val="accent1"/>
                </a:solidFill>
              </a:rPr>
            </a:br>
            <a:endParaRPr lang="sr-Latn-BA" sz="3200" b="1" dirty="0">
              <a:solidFill>
                <a:schemeClr val="accent1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C72F2C5D-E991-4346-A695-E987D6634BC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58850"/>
            <a:ext cx="32131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6D0E15-9948-49C3-9251-3CD848B0C46A}"/>
              </a:ext>
            </a:extLst>
          </p:cNvPr>
          <p:cNvSpPr txBox="1"/>
          <p:nvPr/>
        </p:nvSpPr>
        <p:spPr>
          <a:xfrm>
            <a:off x="1054100" y="3480740"/>
            <a:ext cx="126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chemeClr val="accent1"/>
                </a:solidFill>
              </a:rPr>
              <a:t>ЛОВА</a:t>
            </a:r>
            <a:endParaRPr lang="sr-Latn-BA" b="1" dirty="0">
              <a:solidFill>
                <a:schemeClr val="accent1"/>
              </a:solidFill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CC80577B-2B91-4936-963C-D594ED74C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39" y="959202"/>
            <a:ext cx="3085196" cy="235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C4888C-972F-49ED-84A6-E7B00D96098B}"/>
              </a:ext>
            </a:extLst>
          </p:cNvPr>
          <p:cNvSpPr txBox="1"/>
          <p:nvPr/>
        </p:nvSpPr>
        <p:spPr>
          <a:xfrm>
            <a:off x="5003799" y="3372984"/>
            <a:ext cx="142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>
                <a:solidFill>
                  <a:schemeClr val="accent1"/>
                </a:solidFill>
              </a:rPr>
              <a:t>РИБОЛОВА  </a:t>
            </a:r>
            <a:endParaRPr lang="sr-Latn-BA" b="1" dirty="0">
              <a:solidFill>
                <a:schemeClr val="accent1"/>
              </a:solidFill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C248D0D3-EB0F-45A2-8A53-265F725EE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36" y="959201"/>
            <a:ext cx="3433987" cy="23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ECE21A-AF48-4606-82EE-F7BFEE605CF3}"/>
              </a:ext>
            </a:extLst>
          </p:cNvPr>
          <p:cNvSpPr txBox="1"/>
          <p:nvPr/>
        </p:nvSpPr>
        <p:spPr>
          <a:xfrm>
            <a:off x="7899399" y="3319172"/>
            <a:ext cx="3594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chemeClr val="accent1"/>
                </a:solidFill>
              </a:rPr>
              <a:t>СКУПЉАЊЕА ДИВЉИХ </a:t>
            </a:r>
            <a:r>
              <a:rPr lang="sr-Cyrl-BA" b="1" dirty="0" smtClean="0">
                <a:solidFill>
                  <a:schemeClr val="accent1"/>
                </a:solidFill>
              </a:rPr>
              <a:t>      </a:t>
            </a:r>
            <a:r>
              <a:rPr lang="sr-Cyrl-BA" b="1" dirty="0" smtClean="0">
                <a:solidFill>
                  <a:schemeClr val="accent1"/>
                </a:solidFill>
              </a:rPr>
              <a:t>ПЛОДОВА</a:t>
            </a:r>
            <a:endParaRPr lang="sr-Latn-BA" b="1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2895" y="4124583"/>
            <a:ext cx="112406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b="1" dirty="0" smtClean="0">
                <a:solidFill>
                  <a:schemeClr val="accent1"/>
                </a:solidFill>
              </a:rPr>
              <a:t>У неолиту  ( млађе камено доба ), прије око 9000 година, човјек је почео да припитомљава и узгаја поједине врсте животиња па је тако настало </a:t>
            </a:r>
            <a:r>
              <a:rPr lang="sr-Cyrl-BA" b="1" dirty="0" smtClean="0">
                <a:solidFill>
                  <a:schemeClr val="accent1"/>
                </a:solidFill>
              </a:rPr>
              <a:t>сточарство.</a:t>
            </a:r>
            <a:endParaRPr lang="sr-Cyrl-BA" b="1" dirty="0" smtClean="0">
              <a:solidFill>
                <a:schemeClr val="accent1"/>
              </a:solidFill>
            </a:endParaRPr>
          </a:p>
          <a:p>
            <a:endParaRPr lang="sr-Cyrl-BA" b="1" dirty="0">
              <a:solidFill>
                <a:schemeClr val="accent1"/>
              </a:solidFill>
            </a:endParaRPr>
          </a:p>
          <a:p>
            <a:r>
              <a:rPr lang="sr-Cyrl-BA" b="1" dirty="0" smtClean="0">
                <a:solidFill>
                  <a:schemeClr val="accent1"/>
                </a:solidFill>
              </a:rPr>
              <a:t>Култивисањем дивљих биљака настала је </a:t>
            </a:r>
            <a:r>
              <a:rPr lang="sr-Cyrl-BA" b="1" dirty="0" smtClean="0">
                <a:solidFill>
                  <a:schemeClr val="accent1"/>
                </a:solidFill>
              </a:rPr>
              <a:t>земљорадња.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3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9E8DBD-886D-4757-B194-680A4302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64" y="-221673"/>
            <a:ext cx="10830335" cy="1098867"/>
          </a:xfrm>
        </p:spPr>
        <p:txBody>
          <a:bodyPr>
            <a:normAutofit/>
          </a:bodyPr>
          <a:lstStyle/>
          <a:p>
            <a:r>
              <a:rPr lang="sr-Cyrl-BA" sz="2400" b="1" dirty="0">
                <a:solidFill>
                  <a:schemeClr val="accent1"/>
                </a:solidFill>
              </a:rPr>
              <a:t>Према врсти производа, пољопривреда се дијели на </a:t>
            </a:r>
            <a:endParaRPr lang="sr-Latn-BA" sz="2400" b="1" dirty="0">
              <a:solidFill>
                <a:schemeClr val="accent1"/>
              </a:solidFill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175F9103-7E42-4638-BBE0-154B1E9AC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335" y="1148295"/>
            <a:ext cx="3745522" cy="189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7A67C76D-1B96-4983-A4AA-E6B0FE4C50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42" y="991182"/>
            <a:ext cx="3870115" cy="189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39122F-BE7C-442A-8667-49BB5EDFEFB8}"/>
              </a:ext>
            </a:extLst>
          </p:cNvPr>
          <p:cNvSpPr txBox="1"/>
          <p:nvPr/>
        </p:nvSpPr>
        <p:spPr>
          <a:xfrm>
            <a:off x="1509132" y="3080024"/>
            <a:ext cx="216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chemeClr val="accent1"/>
                </a:solidFill>
              </a:rPr>
              <a:t>ЗЕМЉОРАДЊА</a:t>
            </a:r>
            <a:endParaRPr lang="sr-Latn-BA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38010C-E4DA-4BE8-BFA5-47A65D48757B}"/>
              </a:ext>
            </a:extLst>
          </p:cNvPr>
          <p:cNvSpPr txBox="1"/>
          <p:nvPr/>
        </p:nvSpPr>
        <p:spPr>
          <a:xfrm>
            <a:off x="8659562" y="3226420"/>
            <a:ext cx="216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chemeClr val="accent1"/>
                </a:solidFill>
              </a:rPr>
              <a:t>СТОЧАРСТВО</a:t>
            </a:r>
            <a:endParaRPr lang="sr-Latn-BA" b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27CFA4-EA55-47E3-9463-0273A9A6C95A}"/>
              </a:ext>
            </a:extLst>
          </p:cNvPr>
          <p:cNvSpPr txBox="1"/>
          <p:nvPr/>
        </p:nvSpPr>
        <p:spPr>
          <a:xfrm>
            <a:off x="655742" y="3449356"/>
            <a:ext cx="600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solidFill>
                  <a:schemeClr val="accent5"/>
                </a:solidFill>
              </a:rPr>
              <a:t>У ширем смислу пољопривреда обухвата</a:t>
            </a:r>
            <a:r>
              <a:rPr lang="sr-Cyrl-BA" sz="2400" b="1" dirty="0">
                <a:solidFill>
                  <a:schemeClr val="accent1"/>
                </a:solidFill>
              </a:rPr>
              <a:t>:</a:t>
            </a:r>
            <a:endParaRPr lang="sr-Latn-BA" sz="2400" b="1" dirty="0">
              <a:solidFill>
                <a:schemeClr val="accent1"/>
              </a:solidFill>
            </a:endParaRP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xmlns="" id="{77557162-1765-4BB3-8C9B-C97A53445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43" y="3867836"/>
            <a:ext cx="2844201" cy="236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63F1F52-95DC-4482-8EA5-AD073DBE65CD}"/>
              </a:ext>
            </a:extLst>
          </p:cNvPr>
          <p:cNvSpPr txBox="1"/>
          <p:nvPr/>
        </p:nvSpPr>
        <p:spPr>
          <a:xfrm>
            <a:off x="969818" y="6340286"/>
            <a:ext cx="622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chemeClr val="accent1"/>
                </a:solidFill>
              </a:rPr>
              <a:t>ЛОВ</a:t>
            </a:r>
            <a:endParaRPr lang="sr-Latn-BA" b="1" dirty="0">
              <a:solidFill>
                <a:schemeClr val="accent1"/>
              </a:solidFill>
            </a:endParaRPr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xmlns="" id="{6A959936-DD6A-4C7B-8245-8BD39D2CD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45" y="3840845"/>
            <a:ext cx="3212123" cy="236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DDD2051-1F8F-4150-AB43-53F8C239F603}"/>
              </a:ext>
            </a:extLst>
          </p:cNvPr>
          <p:cNvSpPr txBox="1"/>
          <p:nvPr/>
        </p:nvSpPr>
        <p:spPr>
          <a:xfrm>
            <a:off x="4862944" y="6232807"/>
            <a:ext cx="160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РИБАРСТВО</a:t>
            </a:r>
            <a:endParaRPr lang="en-US" sz="1800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86" name="Picture 14">
            <a:extLst>
              <a:ext uri="{FF2B5EF4-FFF2-40B4-BE49-F238E27FC236}">
                <a16:creationId xmlns:a16="http://schemas.microsoft.com/office/drawing/2014/main" xmlns="" id="{ADB53E5C-DCF2-48BD-B367-5A956C717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384" y="3867836"/>
            <a:ext cx="3310715" cy="221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81A1FEE-87B7-4ECE-A434-57F75FC59315}"/>
              </a:ext>
            </a:extLst>
          </p:cNvPr>
          <p:cNvSpPr txBox="1"/>
          <p:nvPr/>
        </p:nvSpPr>
        <p:spPr>
          <a:xfrm rot="10800000" flipV="1">
            <a:off x="9268690" y="6286547"/>
            <a:ext cx="199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chemeClr val="accent1"/>
                </a:solidFill>
              </a:rPr>
              <a:t>ШУМАРСТВО</a:t>
            </a:r>
            <a:endParaRPr lang="sr-Latn-BA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3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702541-446A-4A75-81F0-70BAAB1DD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46364" y="360218"/>
            <a:ext cx="10827682" cy="1757998"/>
          </a:xfrm>
        </p:spPr>
        <p:txBody>
          <a:bodyPr>
            <a:normAutofit/>
          </a:bodyPr>
          <a:lstStyle/>
          <a:p>
            <a:r>
              <a:rPr lang="sr-Cyrl-BA" sz="2000" b="1" dirty="0" smtClean="0">
                <a:solidFill>
                  <a:schemeClr val="accent1"/>
                </a:solidFill>
              </a:rPr>
              <a:t>На развој пољопривреде у свијету па и у БиХ, посебно је утицао развој индустрије. Под тим утицајем је дошло до промјена у интензивирању , модернизацији и механизацији пољопривредне производње. Овака тип пољопривредне производње се назива интезивни тип и он представља савремени начин производње.</a:t>
            </a:r>
            <a:r>
              <a:rPr lang="sr-Cyrl-BA" sz="3200" b="1" dirty="0">
                <a:solidFill>
                  <a:schemeClr val="accent1"/>
                </a:solidFill>
              </a:rPr>
              <a:t/>
            </a:r>
            <a:br>
              <a:rPr lang="sr-Cyrl-BA" sz="3200" b="1" dirty="0">
                <a:solidFill>
                  <a:schemeClr val="accent1"/>
                </a:solidFill>
              </a:rPr>
            </a:br>
            <a:endParaRPr lang="sr-Latn-BA" sz="3200" b="1" dirty="0">
              <a:solidFill>
                <a:schemeClr val="accent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25E49006-1D15-4C35-9B59-B4B72C8C80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39" y="1581331"/>
            <a:ext cx="2649415" cy="192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92F549-6094-4F29-A9C9-42E177F57BD1}"/>
              </a:ext>
            </a:extLst>
          </p:cNvPr>
          <p:cNvSpPr txBox="1"/>
          <p:nvPr/>
        </p:nvSpPr>
        <p:spPr>
          <a:xfrm>
            <a:off x="568036" y="3504411"/>
            <a:ext cx="2222056" cy="374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chemeClr val="accent1"/>
                </a:solidFill>
              </a:rPr>
              <a:t>МЕЛИОРАЦИЈА</a:t>
            </a:r>
            <a:endParaRPr lang="sr-Latn-BA" b="1" dirty="0">
              <a:solidFill>
                <a:schemeClr val="accent1"/>
              </a:solidFill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FCC84CC3-18BF-4574-A577-F525F4EF7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182" y="1567384"/>
            <a:ext cx="2219325" cy="186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45AEDB-C8F3-463F-93EE-52C44A408887}"/>
              </a:ext>
            </a:extLst>
          </p:cNvPr>
          <p:cNvSpPr txBox="1"/>
          <p:nvPr/>
        </p:nvSpPr>
        <p:spPr>
          <a:xfrm>
            <a:off x="3579446" y="3509107"/>
            <a:ext cx="1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 smtClean="0">
                <a:solidFill>
                  <a:schemeClr val="accent1"/>
                </a:solidFill>
              </a:rPr>
              <a:t>  ХЕМИЗАЦИЈА</a:t>
            </a:r>
            <a:endParaRPr lang="sr-Latn-BA" b="1" dirty="0">
              <a:solidFill>
                <a:schemeClr val="accent1"/>
              </a:solidFill>
            </a:endParaRP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0636DA23-24DD-473B-A50A-E491DC63B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553" y="1770853"/>
            <a:ext cx="2508738" cy="173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66CC33-D2E9-4711-952A-6EF502876798}"/>
              </a:ext>
            </a:extLst>
          </p:cNvPr>
          <p:cNvSpPr txBox="1"/>
          <p:nvPr/>
        </p:nvSpPr>
        <p:spPr>
          <a:xfrm>
            <a:off x="6705602" y="3509107"/>
            <a:ext cx="1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>
                <a:solidFill>
                  <a:schemeClr val="accent1"/>
                </a:solidFill>
              </a:rPr>
              <a:t>МЕХАНИЗАЦИЈА</a:t>
            </a:r>
            <a:endParaRPr lang="sr-Latn-BA" b="1" dirty="0">
              <a:solidFill>
                <a:schemeClr val="accent1"/>
              </a:solidFill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xmlns="" id="{B1887283-D07E-45E1-A8E7-BA705E9B3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156" y="1657957"/>
            <a:ext cx="2400298" cy="178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60BB05-339D-4681-B474-F24A2EBD1538}"/>
              </a:ext>
            </a:extLst>
          </p:cNvPr>
          <p:cNvSpPr txBox="1"/>
          <p:nvPr/>
        </p:nvSpPr>
        <p:spPr>
          <a:xfrm>
            <a:off x="9722337" y="3429000"/>
            <a:ext cx="135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BA" b="1" dirty="0">
                <a:solidFill>
                  <a:schemeClr val="accent1"/>
                </a:solidFill>
              </a:rPr>
              <a:t>СЕЛЕКЦИЈА</a:t>
            </a:r>
            <a:endParaRPr lang="sr-Latn-BA" b="1" dirty="0">
              <a:solidFill>
                <a:schemeClr val="accent1"/>
              </a:solidFill>
            </a:endParaRPr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xmlns="" id="{10FCDF6D-EA54-438A-BAD0-8406F7214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429" y="4095229"/>
            <a:ext cx="4093551" cy="171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2702C40-8B23-4D4E-BC63-E2F454DD0E40}"/>
              </a:ext>
            </a:extLst>
          </p:cNvPr>
          <p:cNvSpPr txBox="1"/>
          <p:nvPr/>
        </p:nvSpPr>
        <p:spPr>
          <a:xfrm>
            <a:off x="4010148" y="5861538"/>
            <a:ext cx="376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b="1" dirty="0">
                <a:solidFill>
                  <a:schemeClr val="accent1"/>
                </a:solidFill>
              </a:rPr>
              <a:t>УКРШТАЊЕ БИЉАКА И ЖИВОТИЊА</a:t>
            </a:r>
            <a:endParaRPr lang="sr-Latn-BA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4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665</Words>
  <Application>Microsoft Office PowerPoint</Application>
  <PresentationFormat>Widescreen</PresentationFormat>
  <Paragraphs>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ПРИВРЕДА БОСНЕ И ХЕРЦЕГОВИНЕ-ОПШТЕ ОДЛИКЕ</vt:lpstr>
      <vt:lpstr>Под појмом привреда подразумијевамо производњу материјалних добара и обављање услуга за подмирење људских потреба. Привреда је сложена људска дјелатност коју дијелимо на више начина. Према радним дјелатностима, дијелимо је на привредне и ванпривредне дјелатности.   </vt:lpstr>
      <vt:lpstr>Пивредне дјелатности дијелимо на производне и услужне, а њих даље дијелимо на гране привреде. Привредну дјелатност можемо подијелити у четири велике групе или сектора.</vt:lpstr>
      <vt:lpstr>Привреда БиХ значајније се почела развијати доласком Аустроугарске монархије. Од 1878. године почиње развој више привредних грана које се базирају на искориштавању шумских и рудних богатстава.</vt:lpstr>
      <vt:lpstr>ПОЉОПРИВРЕДА БОСНЕ И ХЕРЦЕГОВИНЕ</vt:lpstr>
      <vt:lpstr>Пољопривреда је привредна дјелатност која се бави гајењем и искориштавањем биљака и животиња са циљем обезбјеђења прехране становништва и сировина за индустрију.</vt:lpstr>
      <vt:lpstr>Прије настанка пољопривреде људи су  живјели од </vt:lpstr>
      <vt:lpstr>Према врсти производа, пољопривреда се дијели на </vt:lpstr>
      <vt:lpstr>На развој пољопривреде у свијету па и у БиХ, посебно је утицао развој индустрије. Под тим утицајем је дошло до промјена у интензивирању , модернизацији и механизацији пољопривредне производње. Овака тип пољопривредне производње се назива интезивни тип и он представља савремени начин производње. </vt:lpstr>
      <vt:lpstr>Други тип пољопривредне производње назива се екстензиван или заостали тип. У БиХ овакав тип производње је заступљен у неразвијеним ,углавном планинским подручјима.</vt:lpstr>
      <vt:lpstr>На развој пољопривреде утичу  природни и друштвени фактори: Природни фактори : рељеф, клима, вода.... Друштвени фактори: природни прираштај, старосна и образовна структура, миграције стнoвништва, тржиште, капитал, примјена агротехничких мјера, величина посједа и др.</vt:lpstr>
      <vt:lpstr>Ратарство је грана земљорадње која се бави производњом жита, поврћа, индустријског и крмног биља. То је најважнија грана пољопривреде у БиХ. Од жита се највише гаје кукуруз и пшеница.</vt:lpstr>
      <vt:lpstr>Од индустријских биљака највише се узгајају:</vt:lpstr>
      <vt:lpstr>Од повртних култура, 2014. године у БиХ, највише се узгајао:</vt:lpstr>
      <vt:lpstr>Сточарство је веома значајна пољопривреда грана.Сточарски производи : месо, млијеко, јаја, мед и други се користе за исхрану људи али и као сировине у прехрамбеној индустрији.</vt:lpstr>
      <vt:lpstr>Лов и риболов су биле основне дјелатности у човјековој прошлости. БиХ има повољне услове за развој риболова и узгој рибе на ријекама и језерима као и у Неумском заливу. Најзаступљенији су рибњаци пастрмке и шарана.Неки од значајнијих рибњака су  „ Саничани“ код Приједора, „Бардача код Србца. </vt:lpstr>
      <vt:lpstr>Производња рибе у БиХ могла би да буде једна од значајнијих привредних дјелатности. Риба је једини прехрамбени производ животињског поријекла који се може извозити у Евопску унију.</vt:lpstr>
      <vt:lpstr>Шумарство је веома важна привредна дјелатност која се бави узгојем и искоришћавањем шума. У БиХ су највише заступљене букове, храстове и четинарске шуме.</vt:lpstr>
      <vt:lpstr>Шуме су значајне за развој: </vt:lpstr>
      <vt:lpstr>ДОМАЋА ЗАДАЋА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ПРИВРЕДА БОСНЕ И ХЕРЦЕГОВИНЕ</dc:title>
  <dc:creator>Suzana Malicevic</dc:creator>
  <cp:lastModifiedBy>54. Tanasic Sladjana</cp:lastModifiedBy>
  <cp:revision>60</cp:revision>
  <dcterms:created xsi:type="dcterms:W3CDTF">2021-01-03T11:35:43Z</dcterms:created>
  <dcterms:modified xsi:type="dcterms:W3CDTF">2021-01-27T08:32:36Z</dcterms:modified>
</cp:coreProperties>
</file>