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3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2C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60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8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69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20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7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58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40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43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40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20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75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42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0A83-5551-4A13-AF5F-0B9751D768F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9528-5C43-4728-B8CF-3ADC36FDC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27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3975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Основи инфрматике за осми разред</a:t>
            </a:r>
            <a:br>
              <a:rPr lang="sr-Cyrl-RS" sz="3200" b="1" dirty="0" smtClean="0"/>
            </a:b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b="1" dirty="0" smtClean="0"/>
              <a:t>Бројни системи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300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Бинарни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 smtClean="0"/>
              <a:t>Бинарни бројни систем има двије цифре:</a:t>
            </a:r>
          </a:p>
          <a:p>
            <a:pPr marL="0" indent="0">
              <a:buNone/>
            </a:pPr>
            <a:r>
              <a:rPr lang="sr-Cyrl-RS" b="1" dirty="0" smtClean="0"/>
              <a:t> 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па је </a:t>
            </a:r>
            <a:r>
              <a:rPr lang="sr-Cyrl-RS" b="1" u="sng" dirty="0" smtClean="0"/>
              <a:t>његова база 2. </a:t>
            </a:r>
            <a:r>
              <a:rPr lang="sr-Cyrl-RS" b="1" dirty="0" smtClean="0"/>
              <a:t>Зато </a:t>
            </a:r>
            <a:r>
              <a:rPr lang="sr-Cyrl-RS" b="1" dirty="0"/>
              <a:t>б</a:t>
            </a:r>
            <a:r>
              <a:rPr lang="sr-Cyrl-RS" b="1" dirty="0" smtClean="0"/>
              <a:t>инарни број 101 записујемо као 101</a:t>
            </a:r>
            <a:r>
              <a:rPr lang="sr-Cyrl-RS" b="1" baseline="-25000" dirty="0" smtClean="0"/>
              <a:t>(2).</a:t>
            </a:r>
          </a:p>
          <a:p>
            <a:pPr marL="0" indent="0">
              <a:buNone/>
            </a:pPr>
            <a:r>
              <a:rPr lang="sr-Cyrl-RS" b="1" dirty="0" smtClean="0"/>
              <a:t>Рачунар ради са подацима који су претворени у бројеве  бинарног бројног система.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sr-Cyrl-RS" b="1" dirty="0" smtClean="0"/>
          </a:p>
          <a:p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357511"/>
            <a:ext cx="146850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657601" y="2362200"/>
            <a:ext cx="1468508" cy="914400"/>
          </a:xfrm>
          <a:prstGeom prst="roundRect">
            <a:avLst/>
          </a:prstGeom>
          <a:noFill/>
          <a:ln w="7620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281940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И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306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Октални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Октални бројни систем има осам (окта) цифара: </a:t>
            </a:r>
          </a:p>
          <a:p>
            <a:pPr marL="0" indent="0" algn="ctr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u="sng" dirty="0" smtClean="0"/>
              <a:t>Зато је база окталног бројног система 8</a:t>
            </a:r>
            <a:r>
              <a:rPr lang="sr-Cyrl-RS" b="1" dirty="0" smtClean="0"/>
              <a:t>.</a:t>
            </a:r>
          </a:p>
          <a:p>
            <a:pPr marL="0" indent="0">
              <a:buNone/>
            </a:pPr>
            <a:r>
              <a:rPr lang="sr-Cyrl-RS" b="1" dirty="0" smtClean="0"/>
              <a:t>Користи се у рачунарима који раде са дужим ријечима. </a:t>
            </a:r>
          </a:p>
          <a:p>
            <a:pPr marL="0" indent="0">
              <a:buNone/>
            </a:pPr>
            <a:r>
              <a:rPr lang="sr-Cyrl-RS" b="1" dirty="0" smtClean="0"/>
              <a:t>Примјер окталног броја: 732</a:t>
            </a:r>
            <a:r>
              <a:rPr lang="sr-Cyrl-RS" b="1" baseline="-25000" dirty="0" smtClean="0"/>
              <a:t>(8</a:t>
            </a:r>
            <a:r>
              <a:rPr lang="sr-Cyrl-RS" b="1" baseline="-25000" dirty="0"/>
              <a:t>)</a:t>
            </a:r>
            <a:r>
              <a:rPr lang="sr-Cyrl-RS" b="1" dirty="0"/>
              <a:t>, </a:t>
            </a:r>
            <a:r>
              <a:rPr lang="sr-Cyrl-RS" b="1" dirty="0" smtClean="0"/>
              <a:t>201</a:t>
            </a:r>
            <a:r>
              <a:rPr lang="sr-Cyrl-RS" b="1" baseline="-25000" dirty="0" smtClean="0"/>
              <a:t>(8)</a:t>
            </a:r>
            <a:r>
              <a:rPr lang="sr-Cyrl-RS" b="1" dirty="0" smtClean="0"/>
              <a:t>,15</a:t>
            </a:r>
            <a:r>
              <a:rPr lang="sr-Cyrl-RS" b="1" baseline="-25000" dirty="0" smtClean="0"/>
              <a:t>(8</a:t>
            </a:r>
            <a:r>
              <a:rPr lang="sr-Cyrl-RS" b="1" baseline="-25000" dirty="0"/>
              <a:t>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4637"/>
            <a:ext cx="57302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19200" y="2819400"/>
            <a:ext cx="5730240" cy="914400"/>
          </a:xfrm>
          <a:prstGeom prst="roundRect">
            <a:avLst/>
          </a:prstGeom>
          <a:noFill/>
          <a:ln w="7620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3102114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/>
              <a:t>   ,     ,     ,     ,      ,      ,     ,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364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Х</a:t>
            </a:r>
            <a:r>
              <a:rPr lang="sr-Cyrl-RS" b="1" dirty="0" smtClean="0"/>
              <a:t>ексадекадни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Хексадекадни бројни систем има шеснаест цифара, зато је </a:t>
            </a:r>
            <a:r>
              <a:rPr lang="sr-Cyrl-RS" b="1" u="sng" dirty="0" smtClean="0"/>
              <a:t>база бројног система 16.</a:t>
            </a:r>
          </a:p>
          <a:p>
            <a:pPr marL="0" indent="0">
              <a:buNone/>
            </a:pPr>
            <a:r>
              <a:rPr lang="sr-Cyrl-RS" b="1" dirty="0" smtClean="0"/>
              <a:t>Цифре су: 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4547616"/>
            <a:ext cx="7040880" cy="9387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3657600"/>
            <a:ext cx="7002378" cy="9144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112520" y="3649448"/>
            <a:ext cx="7117080" cy="1836952"/>
          </a:xfrm>
          <a:prstGeom prst="roundRect">
            <a:avLst/>
          </a:prstGeom>
          <a:noFill/>
          <a:ln w="7620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71600" y="38641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/>
              <a:t>   ,     ,     ,     ,      ,     ,     ,    ,    ,     ,               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4854714"/>
            <a:ext cx="3850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 smtClean="0"/>
              <a:t>     ,     ,    ,       ,    ,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100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Хексадекадни систем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b="1" dirty="0"/>
                  <a:t>У хексадекадном бројном систему, слова: А, </a:t>
                </a:r>
                <a:r>
                  <a:rPr lang="sr-Latn-RS" b="1" dirty="0"/>
                  <a:t>B, C, D, E, F</a:t>
                </a:r>
                <a:r>
                  <a:rPr lang="sr-Cyrl-RS" b="1" dirty="0"/>
                  <a:t> су </a:t>
                </a:r>
                <a:r>
                  <a:rPr lang="sr-Cyrl-RS" b="1" u="sng" dirty="0"/>
                  <a:t>цифре </a:t>
                </a:r>
                <a:r>
                  <a:rPr lang="sr-Cyrl-RS" b="1" dirty="0"/>
                  <a:t>које имају своју </a:t>
                </a:r>
                <a:r>
                  <a:rPr lang="sr-Cyrl-RS" b="1" dirty="0" smtClean="0"/>
                  <a:t>вриједност (10, 11, 12, 13, 14, 15</a:t>
                </a:r>
                <a:r>
                  <a:rPr lang="sr-Cyrl-RS" b="1" dirty="0" smtClean="0"/>
                  <a:t>).</a:t>
                </a:r>
                <a:endParaRPr lang="sr-Cyrl-RS" b="1" dirty="0"/>
              </a:p>
              <a:p>
                <a:pPr marL="0" indent="0">
                  <a:buNone/>
                </a:pPr>
                <a:r>
                  <a:rPr lang="sr-Cyrl-RS" b="1" dirty="0" smtClean="0"/>
                  <a:t>Користи се у рачунарима са 8-битним и 16-битним кодом</a:t>
                </a:r>
                <a:r>
                  <a:rPr lang="sr-Cyrl-RS" b="1" dirty="0" smtClean="0"/>
                  <a:t>. Многи </a:t>
                </a:r>
                <a:r>
                  <a:rPr lang="sr-Cyrl-RS" b="1" dirty="0" smtClean="0"/>
                  <a:t>рачунарски програми боје „обиљежавају“ бројевима овог бројног система.</a:t>
                </a:r>
              </a:p>
              <a:p>
                <a:pPr marL="0" indent="0">
                  <a:buNone/>
                </a:pPr>
                <a:r>
                  <a:rPr lang="sr-Cyrl-RS" b="1" dirty="0" smtClean="0"/>
                  <a:t>На примјер: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RS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  <m:r>
                          <a:rPr lang="sr-Latn-RS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𝐁𝟕</m:t>
                        </m:r>
                      </m:e>
                      <m:sub>
                        <m:r>
                          <a:rPr lang="sr-Cyrl-R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sr-Cyrl-R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𝟏𝟔</m:t>
                        </m:r>
                        <m:r>
                          <a:rPr lang="sr-Cyrl-R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 </m:t>
                        </m:r>
                      </m:sub>
                    </m:sSub>
                  </m:oMath>
                </a14:m>
                <a:r>
                  <a:rPr lang="sr-Cyrl-RS" b="1" dirty="0"/>
                  <a:t>је хексадекадни </a:t>
                </a:r>
                <a:r>
                  <a:rPr lang="sr-Cyrl-RS" b="1" dirty="0" smtClean="0"/>
                  <a:t>број.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224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4000" b="1" dirty="0" smtClean="0"/>
              <a:t>За </a:t>
            </a:r>
            <a:r>
              <a:rPr lang="sr-Cyrl-RS" sz="4000" b="1" dirty="0"/>
              <a:t>домаћи задатак консултујте се са својим предметним </a:t>
            </a:r>
            <a:r>
              <a:rPr lang="sr-Cyrl-RS" sz="4000" b="1" dirty="0" smtClean="0"/>
              <a:t>наставником.</a:t>
            </a:r>
            <a:endParaRPr lang="sr-Cyrl-RS" sz="4000" b="1" i="1" dirty="0"/>
          </a:p>
          <a:p>
            <a:pPr marL="0" indent="0">
              <a:buNone/>
            </a:pPr>
            <a:r>
              <a:rPr lang="sr-Cyrl-RS" sz="4000" b="1" i="1" dirty="0" smtClean="0"/>
              <a:t>    </a:t>
            </a:r>
          </a:p>
          <a:p>
            <a:pPr marL="0" indent="0">
              <a:buNone/>
            </a:pPr>
            <a:r>
              <a:rPr lang="sr-Cyrl-RS" sz="4000" b="1" i="1" dirty="0"/>
              <a:t>	</a:t>
            </a:r>
            <a:r>
              <a:rPr lang="sr-Cyrl-RS" sz="4000" b="1" i="1" dirty="0" smtClean="0"/>
              <a:t>Хвала на пажњи!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9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Шта су бројни системи?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RS" b="1" dirty="0" smtClean="0"/>
          </a:p>
          <a:p>
            <a:pPr marL="0" indent="0" algn="ctr">
              <a:buNone/>
            </a:pPr>
            <a:r>
              <a:rPr lang="sr-Cyrl-RS" b="1" dirty="0" smtClean="0"/>
              <a:t>Бројни систем је систем помоћу кога се представљају бројеви.</a:t>
            </a:r>
            <a:endParaRPr lang="en-US" b="1" dirty="0" smtClean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Састоји се из: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b="1" dirty="0" smtClean="0"/>
              <a:t>Скупа цифара</a:t>
            </a:r>
          </a:p>
          <a:p>
            <a:pPr marL="514350" indent="-514350">
              <a:buFont typeface="+mj-lt"/>
              <a:buAutoNum type="arabicParenR"/>
            </a:pPr>
            <a:r>
              <a:rPr lang="sr-Cyrl-RS" b="1" dirty="0" smtClean="0"/>
              <a:t>Правила за писање цифара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828800"/>
            <a:ext cx="8001000" cy="1752600"/>
          </a:xfrm>
          <a:prstGeom prst="roundRect">
            <a:avLst/>
          </a:prstGeom>
          <a:noFill/>
          <a:ln w="4445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38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Бројни системи се дјеле на: </a:t>
            </a:r>
          </a:p>
          <a:p>
            <a:pPr marL="0" indent="0">
              <a:buNone/>
            </a:pPr>
            <a:endParaRPr lang="sr-Cyrl-RS" b="1" dirty="0" smtClean="0"/>
          </a:p>
          <a:p>
            <a:pPr>
              <a:buFontTx/>
              <a:buChar char="-"/>
            </a:pPr>
            <a:r>
              <a:rPr lang="sr-Cyrl-RS" b="1" dirty="0" smtClean="0"/>
              <a:t>непозиционе и </a:t>
            </a:r>
          </a:p>
          <a:p>
            <a:pPr>
              <a:buFontTx/>
              <a:buChar char="-"/>
            </a:pPr>
            <a:r>
              <a:rPr lang="sr-Cyrl-RS" b="1" dirty="0" smtClean="0"/>
              <a:t>позиционе бројне системе.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Cyrl-RS" b="1" dirty="0" smtClean="0"/>
              <a:t>Подјела бројних система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397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Непозициони бројни системи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Непозициони бројни системи су они код којих </a:t>
            </a:r>
            <a:r>
              <a:rPr lang="sr-Cyrl-RS" b="1" u="sng" dirty="0" smtClean="0"/>
              <a:t>значење поједине цифре не зависи од њеног положаја у записаном броју. </a:t>
            </a:r>
          </a:p>
          <a:p>
            <a:pPr marL="0" indent="0" fontAlgn="t">
              <a:buNone/>
            </a:pPr>
            <a:r>
              <a:rPr lang="sr-Cyrl-RS" b="1" dirty="0" smtClean="0"/>
              <a:t>Најпознатији непозициони систем је систем римских бројева гдје је: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21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2240927"/>
              </p:ext>
            </p:extLst>
          </p:nvPr>
        </p:nvGraphicFramePr>
        <p:xfrm>
          <a:off x="685800" y="3276600"/>
          <a:ext cx="8229600" cy="1645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288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Цифра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Latn-RS" sz="2400" b="1" dirty="0" smtClean="0"/>
                        <a:t>M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Вриједност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100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500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400" b="1" dirty="0" smtClean="0"/>
                    </a:p>
                    <a:p>
                      <a:pPr algn="ctr"/>
                      <a:r>
                        <a:rPr lang="sr-Cyrl-RS" sz="2400" b="1" dirty="0" smtClean="0"/>
                        <a:t>1000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Cyrl-RS" b="1" dirty="0" smtClean="0"/>
              <a:t>Непозициони бројни систем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87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Позициони бројни системи</a:t>
            </a:r>
            <a:endParaRPr lang="en-US" b="1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400" b="1" dirty="0" smtClean="0"/>
              <a:t>У позиционим бројним системима употребаљава се ограничен број цифара, а вриједност цифре зависи од мјеста цифре у записаном броју.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RS" sz="2400" b="1" u="sng" dirty="0" smtClean="0"/>
              <a:t>Сваки позициони систем има базу</a:t>
            </a:r>
            <a:r>
              <a:rPr lang="en-US" sz="2400" b="1" dirty="0" smtClean="0"/>
              <a:t>. </a:t>
            </a:r>
            <a:r>
              <a:rPr lang="sr-Cyrl-RS" sz="2400" b="1" dirty="0" smtClean="0"/>
              <a:t>База је број цифара </a:t>
            </a:r>
            <a:r>
              <a:rPr lang="sr-Cyrl-RS" sz="2400" b="1" dirty="0"/>
              <a:t>у одређеном бројном </a:t>
            </a:r>
            <a:r>
              <a:rPr lang="sr-Cyrl-RS" sz="2400" b="1" dirty="0" smtClean="0"/>
              <a:t>систему. </a:t>
            </a:r>
          </a:p>
          <a:p>
            <a:pPr marL="0" indent="0">
              <a:buNone/>
            </a:pPr>
            <a:endParaRPr lang="sr-Cyrl-RS" sz="2800" b="1" dirty="0"/>
          </a:p>
          <a:p>
            <a:endParaRPr lang="en-U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5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r-Cyrl-RS" b="1" dirty="0"/>
              <a:t>База бројног система се пише:    </a:t>
            </a:r>
            <a:endParaRPr lang="sr-Cyrl-RS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sz="3600" b="1" dirty="0" smtClean="0"/>
              <a:t>БРОЈ</a:t>
            </a:r>
            <a:r>
              <a:rPr lang="sr-Cyrl-RS" sz="3600" b="1" baseline="-25000" dirty="0" smtClean="0"/>
              <a:t>(БАЗА</a:t>
            </a:r>
            <a:r>
              <a:rPr lang="sr-Cyrl-RS" sz="3600" b="1" baseline="-25000" dirty="0"/>
              <a:t>)</a:t>
            </a:r>
            <a:endParaRPr lang="sr-Cyrl-RS" sz="3600" b="1" dirty="0"/>
          </a:p>
          <a:p>
            <a:pPr marL="0" indent="0">
              <a:lnSpc>
                <a:spcPct val="150000"/>
              </a:lnSpc>
              <a:buNone/>
            </a:pPr>
            <a:r>
              <a:rPr lang="sr-Cyrl-RS" b="1" dirty="0"/>
              <a:t>Најпознатији позициони системи </a:t>
            </a:r>
            <a:r>
              <a:rPr lang="sr-Cyrl-RS" b="1" dirty="0" smtClean="0"/>
              <a:t>су: </a:t>
            </a:r>
            <a:r>
              <a:rPr lang="sr-Cyrl-RS" b="1" u="sng" dirty="0"/>
              <a:t>декадни</a:t>
            </a:r>
            <a:r>
              <a:rPr lang="sr-Cyrl-RS" b="1" dirty="0"/>
              <a:t>, </a:t>
            </a:r>
            <a:r>
              <a:rPr lang="sr-Cyrl-RS" b="1" u="sng" dirty="0"/>
              <a:t>бинарни</a:t>
            </a:r>
            <a:r>
              <a:rPr lang="sr-Cyrl-RS" b="1" dirty="0"/>
              <a:t>, </a:t>
            </a:r>
            <a:r>
              <a:rPr lang="sr-Cyrl-RS" b="1" u="sng" dirty="0"/>
              <a:t>октални </a:t>
            </a:r>
            <a:r>
              <a:rPr lang="sr-Cyrl-RS" b="1" dirty="0"/>
              <a:t>и </a:t>
            </a:r>
            <a:r>
              <a:rPr lang="sr-Cyrl-RS" b="1" u="sng" dirty="0"/>
              <a:t>хексадекадни.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62793" y="2667000"/>
            <a:ext cx="2167270" cy="838200"/>
          </a:xfrm>
          <a:prstGeom prst="roundRect">
            <a:avLst/>
          </a:prstGeom>
          <a:noFill/>
          <a:ln w="5715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8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Декадни систем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Бројеви декадног бројни система су цифре:</a:t>
            </a:r>
          </a:p>
          <a:p>
            <a:pPr marL="0" indent="0" algn="ctr">
              <a:buNone/>
            </a:pPr>
            <a:endParaRPr lang="sr-Cyrl-RS" b="1" dirty="0"/>
          </a:p>
          <a:p>
            <a:pPr marL="0" indent="0" algn="ctr">
              <a:buNone/>
            </a:pPr>
            <a:endParaRPr lang="sr-Cyrl-RS" b="1" dirty="0" smtClean="0"/>
          </a:p>
          <a:p>
            <a:pPr marL="0" indent="0" algn="ctr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Ово је бројни систем којег најчешће корисимо. Његова  база је 10, јер има 10 цифара.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989" y="2501888"/>
            <a:ext cx="7002376" cy="9144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41988" y="2438400"/>
            <a:ext cx="7002377" cy="914400"/>
          </a:xfrm>
          <a:prstGeom prst="roundRect">
            <a:avLst/>
          </a:prstGeom>
          <a:noFill/>
          <a:ln w="7620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2667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/>
              <a:t>    ,     ,     ,     ,      ,     ,      ,   ,     ,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3210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Декадни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Погледајмо број 343. Овај број можемо написати и овако: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Пошто је декадни бројни систем позициони, </a:t>
            </a:r>
            <a:r>
              <a:rPr lang="sr-Cyrl-RS" b="1" dirty="0"/>
              <a:t>п</a:t>
            </a:r>
            <a:r>
              <a:rPr lang="sr-Cyrl-RS" b="1" dirty="0" smtClean="0"/>
              <a:t>рва цифра 3 и посљедња цифра 3 немају исту тежину!!!</a:t>
            </a:r>
          </a:p>
          <a:p>
            <a:pPr marL="0" indent="0">
              <a:buNone/>
            </a:pPr>
            <a:r>
              <a:rPr lang="sr-Cyrl-RS" b="1" dirty="0" smtClean="0"/>
              <a:t>Прва цифра има тежину (вриједност ) 3 стотице, а посљедња има вриједност 3 јединице.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440424" y="2590800"/>
                <a:ext cx="8779776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800" b="1" dirty="0" smtClean="0">
                    <a:solidFill>
                      <a:schemeClr val="tx1"/>
                    </a:solidFill>
                  </a:rPr>
                  <a:t>343</a:t>
                </a:r>
                <a:r>
                  <a:rPr lang="sr-Cyrl-RS" sz="2800" b="1" baseline="-25000" dirty="0"/>
                  <a:t>(10</a:t>
                </a:r>
                <a:r>
                  <a:rPr lang="sr-Cyrl-RS" sz="2800" b="1" baseline="-25000" dirty="0" smtClean="0"/>
                  <a:t>)</a:t>
                </a:r>
                <a:r>
                  <a:rPr lang="sr-Cyrl-RS" sz="2800" b="1" dirty="0" smtClean="0">
                    <a:solidFill>
                      <a:schemeClr val="tx1"/>
                    </a:solidFill>
                  </a:rPr>
                  <a:t> = 3 </a:t>
                </a:r>
                <a14:m>
                  <m:oMath xmlns:m="http://schemas.openxmlformats.org/officeDocument/2006/math"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𝟏𝟎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r-Cyrl-RS" sz="2800" b="1" dirty="0" smtClean="0">
                    <a:solidFill>
                      <a:schemeClr val="tx1"/>
                    </a:solidFill>
                  </a:rPr>
                  <a:t>1=</a:t>
                </a:r>
                <a:r>
                  <a:rPr lang="sr-Cyrl-RS" sz="2800" b="1" dirty="0" smtClean="0"/>
                  <a:t/>
                </a:r>
                <a:r>
                  <a:rPr lang="sr-Cyrl-RS" sz="2800" b="1" dirty="0"/>
                  <a:t>3 </a:t>
                </a:r>
                <a14:m>
                  <m:oMath xmlns:m="http://schemas.openxmlformats.org/officeDocument/2006/math">
                    <m:r>
                      <a:rPr lang="sr-Cyrl-RS" sz="28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𝟏𝟎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𝟎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𝟒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𝟏𝟎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++</m:t>
                    </m:r>
                    <m:r>
                      <a:rPr lang="sr-Cyrl-RS" sz="2800" b="1" i="1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sr-Cyrl-RS" sz="28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sr-Cyrl-RS" sz="2800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sr-Cyrl-RS" sz="2800" b="1" dirty="0"/>
                  <a:t>1</a:t>
                </a:r>
                <a:r>
                  <a:rPr lang="sr-Cyrl-RS" sz="2800" b="1" dirty="0" smtClean="0"/>
                  <a:t>=</a:t>
                </a:r>
                <a:r>
                  <a:rPr lang="sr-Cyrl-RS" sz="2800" b="1" dirty="0" smtClean="0">
                    <a:solidFill>
                      <a:schemeClr val="tx1"/>
                    </a:solidFill>
                  </a:rPr>
                  <a:t>   3 </a:t>
                </a:r>
                <a14:m>
                  <m:oMath xmlns:m="http://schemas.openxmlformats.org/officeDocument/2006/math"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p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sr-Cyrl-R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sr-Cyrl-R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24" y="2590800"/>
                <a:ext cx="8779776" cy="963854"/>
              </a:xfrm>
              <a:prstGeom prst="rect">
                <a:avLst/>
              </a:prstGeom>
              <a:blipFill rotWithShape="1">
                <a:blip r:embed="rId2"/>
                <a:stretch>
                  <a:fillRect l="-1388" t="-5696"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457200" y="2438400"/>
            <a:ext cx="8153400" cy="1116254"/>
          </a:xfrm>
          <a:prstGeom prst="roundRect">
            <a:avLst/>
          </a:prstGeom>
          <a:noFill/>
          <a:ln w="57150">
            <a:solidFill>
              <a:srgbClr val="962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4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376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Основи инфрматике за осми разред  Бројни системи</vt:lpstr>
      <vt:lpstr>Шта су бројни системи?</vt:lpstr>
      <vt:lpstr>Подјела бројних система</vt:lpstr>
      <vt:lpstr>Непозициони бројни системи</vt:lpstr>
      <vt:lpstr>Непозициони бројни систем</vt:lpstr>
      <vt:lpstr>Позициони бројни системи</vt:lpstr>
      <vt:lpstr>Slide 7</vt:lpstr>
      <vt:lpstr>Декадни систем</vt:lpstr>
      <vt:lpstr>Декадни систем</vt:lpstr>
      <vt:lpstr>Бинарни систем</vt:lpstr>
      <vt:lpstr>Октални систем</vt:lpstr>
      <vt:lpstr>Хексадекадни систем</vt:lpstr>
      <vt:lpstr>Хексадекадни систем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 Livnjak</dc:creator>
  <cp:lastModifiedBy>S</cp:lastModifiedBy>
  <cp:revision>29</cp:revision>
  <dcterms:created xsi:type="dcterms:W3CDTF">2021-01-14T17:48:15Z</dcterms:created>
  <dcterms:modified xsi:type="dcterms:W3CDTF">2021-01-15T17:14:11Z</dcterms:modified>
</cp:coreProperties>
</file>