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714" y="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18BB42-D6C8-4185-84D0-FACCFCB6A1F1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906DCD-822C-4293-AE0C-89E019A0E3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18BB42-D6C8-4185-84D0-FACCFCB6A1F1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906DCD-822C-4293-AE0C-89E019A0E3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18BB42-D6C8-4185-84D0-FACCFCB6A1F1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906DCD-822C-4293-AE0C-89E019A0E3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18BB42-D6C8-4185-84D0-FACCFCB6A1F1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906DCD-822C-4293-AE0C-89E019A0E3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18BB42-D6C8-4185-84D0-FACCFCB6A1F1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906DCD-822C-4293-AE0C-89E019A0E3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18BB42-D6C8-4185-84D0-FACCFCB6A1F1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906DCD-822C-4293-AE0C-89E019A0E3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18BB42-D6C8-4185-84D0-FACCFCB6A1F1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906DCD-822C-4293-AE0C-89E019A0E3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18BB42-D6C8-4185-84D0-FACCFCB6A1F1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906DCD-822C-4293-AE0C-89E019A0E3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18BB42-D6C8-4185-84D0-FACCFCB6A1F1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906DCD-822C-4293-AE0C-89E019A0E3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18BB42-D6C8-4185-84D0-FACCFCB6A1F1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906DCD-822C-4293-AE0C-89E019A0E3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18BB42-D6C8-4185-84D0-FACCFCB6A1F1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906DCD-822C-4293-AE0C-89E019A0E3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618BB42-D6C8-4185-84D0-FACCFCB6A1F1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906DCD-822C-4293-AE0C-89E019A0E3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987574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МАТЕМАТИКА 5. РАЗРЕД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2139702"/>
            <a:ext cx="871296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Дијељење двоцифреног броја једноцифреним бројем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347614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Дијељење двоцифрених бројева једноцифреним бројем упознали смо у претходном разреду. Поновимо то кроз неколико задатака</a:t>
            </a:r>
            <a:r>
              <a:rPr lang="sr-Latn-RS" sz="2400" dirty="0" smtClean="0"/>
              <a:t>!</a:t>
            </a:r>
            <a:endParaRPr lang="ru-RU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9502"/>
            <a:ext cx="417646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1</a:t>
            </a:r>
            <a:r>
              <a:rPr lang="ru-RU" sz="2800" dirty="0" smtClean="0"/>
              <a:t>. Израчунај: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13159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а) 81 : 9 =</a:t>
            </a:r>
            <a:endParaRPr lang="en-US" sz="2400" dirty="0"/>
          </a:p>
        </p:txBody>
      </p:sp>
      <p:sp>
        <p:nvSpPr>
          <p:cNvPr id="5" name="Okvir za tekst 4"/>
          <p:cNvSpPr txBox="1"/>
          <p:nvPr/>
        </p:nvSpPr>
        <p:spPr>
          <a:xfrm>
            <a:off x="395536" y="1635646"/>
            <a:ext cx="1536318" cy="4385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sr-Cyrl-RS" sz="2400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б) 42 : 7 =</a:t>
            </a:r>
            <a:endParaRPr lang="bs-Latn-BA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2139702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в) 63 : 7 =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2715766"/>
            <a:ext cx="15121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г) 28 : 4 =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3219822"/>
            <a:ext cx="1656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д) 32 : 8 =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3795886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ђ) 72 : 9 =</a:t>
            </a:r>
            <a:endParaRPr lang="bs-Latn-BA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35696" y="113159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rgbClr val="FF0000"/>
                </a:solidFill>
              </a:rPr>
              <a:t>9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35696" y="2139702"/>
            <a:ext cx="6480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rgbClr val="FF0000"/>
                </a:solidFill>
              </a:rPr>
              <a:t>9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835696" y="1635646"/>
            <a:ext cx="4320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6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63688" y="2715766"/>
            <a:ext cx="6480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7</a:t>
            </a:r>
            <a:endParaRPr lang="sr-Cyrl-RS" sz="2400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35696" y="3795886"/>
            <a:ext cx="7200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rgbClr val="FF0000"/>
                </a:solidFill>
              </a:rPr>
              <a:t>8</a:t>
            </a:r>
            <a:endParaRPr lang="en-US" sz="24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835696" y="3219822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rgbClr val="FF0000"/>
                </a:solidFill>
              </a:rPr>
              <a:t>4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16" name="Picture 15" descr="44.png"/>
          <p:cNvPicPr>
            <a:picLocks noChangeAspect="1"/>
          </p:cNvPicPr>
          <p:nvPr/>
        </p:nvPicPr>
        <p:blipFill>
          <a:blip r:embed="rId2" cstate="print"/>
          <a:srcRect l="36225" t="23800" r="33851" b="23001"/>
          <a:stretch>
            <a:fillRect/>
          </a:stretch>
        </p:blipFill>
        <p:spPr>
          <a:xfrm>
            <a:off x="6444208" y="0"/>
            <a:ext cx="2448272" cy="2448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kalendar.png"/>
          <p:cNvPicPr>
            <a:picLocks noChangeAspect="1"/>
          </p:cNvPicPr>
          <p:nvPr/>
        </p:nvPicPr>
        <p:blipFill>
          <a:blip r:embed="rId2" cstate="print">
            <a:lum/>
          </a:blip>
          <a:srcRect l="7476" t="15001" r="60237" b="38800"/>
          <a:stretch>
            <a:fillRect/>
          </a:stretch>
        </p:blipFill>
        <p:spPr>
          <a:xfrm rot="20987625">
            <a:off x="1705902" y="1624862"/>
            <a:ext cx="2495993" cy="20089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339502"/>
            <a:ext cx="59766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2</a:t>
            </a:r>
            <a:r>
              <a:rPr lang="sr-Cyrl-RS" sz="2400" dirty="0" smtClean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.Колико седмица чине 84 дана?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131590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cs typeface="Times New Roman" panose="02020603050405020304" pitchFamily="18" charset="0"/>
              </a:rPr>
              <a:t>84 : 7 =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475656" y="1131590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(70 + 14) : 7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347864" y="113159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/>
              <a:t>=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563888" y="1131590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cs typeface="Times New Roman" panose="02020603050405020304" pitchFamily="18" charset="0"/>
              </a:rPr>
              <a:t>70 : 7 + 14 : 7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436096" y="113159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/>
              <a:t>=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652120" y="1131590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/>
              <a:t>10 + 2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516216" y="113159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/>
              <a:t> =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732240" y="1131590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/>
              <a:t> 12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95536" y="3363838"/>
            <a:ext cx="58326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Одговор: </a:t>
            </a:r>
          </a:p>
          <a:p>
            <a:r>
              <a:rPr lang="ru-RU" sz="2400" dirty="0" smtClean="0"/>
              <a:t>  84 дана</a:t>
            </a:r>
            <a:r>
              <a:rPr lang="sr-Latn-RS" sz="2400" dirty="0" smtClean="0"/>
              <a:t> </a:t>
            </a:r>
            <a:r>
              <a:rPr lang="sr-Cyrl-RS" sz="2400" dirty="0" smtClean="0"/>
              <a:t>чине 12 седмица</a:t>
            </a:r>
            <a:r>
              <a:rPr lang="ru-RU" sz="2400" dirty="0" smtClean="0"/>
              <a:t>.</a:t>
            </a:r>
          </a:p>
          <a:p>
            <a:endParaRPr lang="en-US" dirty="0"/>
          </a:p>
        </p:txBody>
      </p:sp>
      <p:sp>
        <p:nvSpPr>
          <p:cNvPr id="16" name="Cloud 15"/>
          <p:cNvSpPr/>
          <p:nvPr/>
        </p:nvSpPr>
        <p:spPr>
          <a:xfrm rot="21340682">
            <a:off x="5148064" y="1491630"/>
            <a:ext cx="3600400" cy="2376264"/>
          </a:xfrm>
          <a:prstGeom prst="cloud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220072" y="1923678"/>
            <a:ext cx="34563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Подсјетимо се поступка дијељења збира бројем!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  <p:bldP spid="7" grpId="0" build="allAtOnce"/>
      <p:bldP spid="8" grpId="0" build="allAtOnce"/>
      <p:bldP spid="11" grpId="0" build="allAtOnce"/>
      <p:bldP spid="12" grpId="0" build="allAtOnce"/>
      <p:bldP spid="13" grpId="0" build="allAtOnce"/>
      <p:bldP spid="14" grpId="0" build="allAtOnce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rojevi.png"/>
          <p:cNvPicPr>
            <a:picLocks noChangeAspect="1"/>
          </p:cNvPicPr>
          <p:nvPr/>
        </p:nvPicPr>
        <p:blipFill>
          <a:blip r:embed="rId2" cstate="print"/>
          <a:srcRect r="88587"/>
          <a:stretch>
            <a:fillRect/>
          </a:stretch>
        </p:blipFill>
        <p:spPr>
          <a:xfrm>
            <a:off x="0" y="0"/>
            <a:ext cx="827584" cy="48039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35088" y="339502"/>
            <a:ext cx="82089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3. Који број је 4 пута мањи од броја 48?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275606"/>
            <a:ext cx="1296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</a:t>
            </a:r>
            <a:r>
              <a:rPr lang="sr-Cyrl-RS" sz="2400" dirty="0" smtClean="0"/>
              <a:t>8</a:t>
            </a:r>
            <a:r>
              <a:rPr lang="en-US" sz="2400" dirty="0" smtClean="0"/>
              <a:t> : </a:t>
            </a:r>
            <a:r>
              <a:rPr lang="sr-Cyrl-RS" sz="2400" dirty="0" smtClean="0"/>
              <a:t>4</a:t>
            </a:r>
            <a:r>
              <a:rPr lang="en-US" sz="2400" dirty="0" smtClean="0"/>
              <a:t> =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51720" y="127560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/>
              <a:t>12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2787774"/>
            <a:ext cx="69847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Одговор: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Број дванаест је четири пута мањи од броја 48.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5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gracke.png"/>
          <p:cNvPicPr>
            <a:picLocks noChangeAspect="1"/>
          </p:cNvPicPr>
          <p:nvPr/>
        </p:nvPicPr>
        <p:blipFill>
          <a:blip r:embed="rId2" cstate="print"/>
          <a:srcRect l="78350" b="52800"/>
          <a:stretch>
            <a:fillRect/>
          </a:stretch>
        </p:blipFill>
        <p:spPr>
          <a:xfrm rot="21110541">
            <a:off x="611095" y="3564380"/>
            <a:ext cx="873059" cy="1070638"/>
          </a:xfrm>
          <a:prstGeom prst="rect">
            <a:avLst/>
          </a:prstGeom>
        </p:spPr>
      </p:pic>
      <p:pic>
        <p:nvPicPr>
          <p:cNvPr id="8" name="Picture 7" descr="igracke.png"/>
          <p:cNvPicPr>
            <a:picLocks noChangeAspect="1"/>
          </p:cNvPicPr>
          <p:nvPr/>
        </p:nvPicPr>
        <p:blipFill>
          <a:blip r:embed="rId3" cstate="print"/>
          <a:srcRect t="3801" r="61025" b="55600"/>
          <a:stretch>
            <a:fillRect/>
          </a:stretch>
        </p:blipFill>
        <p:spPr>
          <a:xfrm>
            <a:off x="6588224" y="915566"/>
            <a:ext cx="2089176" cy="1224136"/>
          </a:xfrm>
          <a:prstGeom prst="rect">
            <a:avLst/>
          </a:prstGeom>
        </p:spPr>
      </p:pic>
      <p:pic>
        <p:nvPicPr>
          <p:cNvPr id="7" name="Picture 6" descr="igracke.png"/>
          <p:cNvPicPr>
            <a:picLocks noChangeAspect="1"/>
          </p:cNvPicPr>
          <p:nvPr/>
        </p:nvPicPr>
        <p:blipFill>
          <a:blip r:embed="rId4" cstate="print"/>
          <a:srcRect l="57875" t="75200"/>
          <a:stretch>
            <a:fillRect/>
          </a:stretch>
        </p:blipFill>
        <p:spPr>
          <a:xfrm>
            <a:off x="4139952" y="3507854"/>
            <a:ext cx="3491880" cy="1156375"/>
          </a:xfrm>
          <a:prstGeom prst="rect">
            <a:avLst/>
          </a:prstGeom>
        </p:spPr>
      </p:pic>
      <p:pic>
        <p:nvPicPr>
          <p:cNvPr id="6" name="Picture 5" descr="igracke.png"/>
          <p:cNvPicPr>
            <a:picLocks noChangeAspect="1"/>
          </p:cNvPicPr>
          <p:nvPr/>
        </p:nvPicPr>
        <p:blipFill>
          <a:blip r:embed="rId4" cstate="print"/>
          <a:srcRect l="38188" t="26200" r="31888" b="30400"/>
          <a:stretch>
            <a:fillRect/>
          </a:stretch>
        </p:blipFill>
        <p:spPr>
          <a:xfrm>
            <a:off x="2411760" y="1347614"/>
            <a:ext cx="2294965" cy="187220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3528" y="339502"/>
            <a:ext cx="720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4. Четири играчке коштају 88 КМ. Колико кошта једна играчка?                                       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635646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88 : 4</a:t>
            </a:r>
            <a:r>
              <a:rPr lang="sr-Cyrl-BA" sz="2400" dirty="0" smtClean="0"/>
              <a:t> =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163564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/>
              <a:t>22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3075806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Одговор:</a:t>
            </a:r>
            <a:r>
              <a:rPr lang="ru-RU" sz="2400" dirty="0" smtClean="0"/>
              <a:t> </a:t>
            </a:r>
          </a:p>
          <a:p>
            <a:r>
              <a:rPr lang="ru-RU" sz="2400" dirty="0"/>
              <a:t>	</a:t>
            </a:r>
            <a:r>
              <a:rPr lang="ru-RU" sz="2400" dirty="0" smtClean="0"/>
              <a:t>Једна играчка кошта 22 КМ.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5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11510"/>
            <a:ext cx="7920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Задаци за самосталан рад:</a:t>
            </a:r>
            <a:b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27584" y="1275606"/>
            <a:ext cx="7488832" cy="2833217"/>
          </a:xfrm>
          <a:prstGeom prst="rect">
            <a:avLst/>
          </a:prstGeom>
        </p:spPr>
        <p:txBody>
          <a:bodyPr/>
          <a:lstStyle/>
          <a:p>
            <a:r>
              <a:rPr lang="sr-Latn-RS" sz="2400" kern="0" dirty="0" smtClean="0">
                <a:cs typeface="Times New Roman" panose="02020603050405020304" pitchFamily="18" charset="0"/>
              </a:rPr>
              <a:t>1.</a:t>
            </a:r>
            <a:r>
              <a:rPr lang="sr-Cyrl-RS" sz="2400" dirty="0" smtClean="0">
                <a:cs typeface="Times New Roman" panose="02020603050405020304" pitchFamily="18" charset="0"/>
              </a:rPr>
              <a:t> </a:t>
            </a:r>
            <a:r>
              <a:rPr lang="sr-Cyrl-RS" sz="2400" dirty="0">
                <a:cs typeface="Times New Roman" panose="02020603050405020304" pitchFamily="18" charset="0"/>
              </a:rPr>
              <a:t>На линије упиши одговарајуће бројеве.</a:t>
            </a:r>
          </a:p>
          <a:p>
            <a:r>
              <a:rPr lang="sr-Cyrl-RS" sz="2400" dirty="0">
                <a:cs typeface="Times New Roman" panose="02020603050405020304" pitchFamily="18" charset="0"/>
              </a:rPr>
              <a:t>     56 : __ =7</a:t>
            </a:r>
          </a:p>
          <a:p>
            <a:r>
              <a:rPr lang="sr-Cyrl-RS" sz="2400" dirty="0">
                <a:cs typeface="Times New Roman" panose="02020603050405020304" pitchFamily="18" charset="0"/>
              </a:rPr>
              <a:t>     63 : __ = 9</a:t>
            </a:r>
          </a:p>
          <a:p>
            <a:r>
              <a:rPr lang="sr-Cyrl-RS" sz="2400" dirty="0">
                <a:cs typeface="Times New Roman" panose="02020603050405020304" pitchFamily="18" charset="0"/>
              </a:rPr>
              <a:t>     28 : __ = 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r-Latn-RS" sz="2400" kern="0" dirty="0"/>
              <a:t>2</a:t>
            </a:r>
            <a:r>
              <a:rPr kumimoji="0" lang="sr-Cyrl-R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. </a:t>
            </a:r>
            <a:r>
              <a:rPr kumimoji="0" lang="sr-Cyrl-R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Број 66 умањи </a:t>
            </a:r>
            <a:r>
              <a:rPr lang="sr-Cyrl-RS" sz="2400" kern="0" dirty="0" smtClean="0">
                <a:cs typeface="Times New Roman" panose="02020603050405020304" pitchFamily="18" charset="0"/>
              </a:rPr>
              <a:t>три</a:t>
            </a:r>
            <a:r>
              <a:rPr kumimoji="0" lang="sr-Cyrl-R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 пута. Који број си добио?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r-Latn-RS" sz="2400" kern="0" dirty="0">
                <a:cs typeface="Times New Roman" panose="02020603050405020304" pitchFamily="18" charset="0"/>
              </a:rPr>
              <a:t>3</a:t>
            </a:r>
            <a:r>
              <a:rPr kumimoji="0" lang="sr-Cyrl-RS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Times New Roman" panose="02020603050405020304" pitchFamily="18" charset="0"/>
              </a:rPr>
              <a:t>. </a:t>
            </a:r>
            <a:r>
              <a:rPr lang="sr-Cyrl-RS" sz="2400" kern="0" dirty="0" smtClean="0">
                <a:cs typeface="Times New Roman" panose="02020603050405020304" pitchFamily="18" charset="0"/>
              </a:rPr>
              <a:t>Израчунај количник броја 96 и највећег парног једноцифреног броја!</a:t>
            </a:r>
            <a:endParaRPr lang="sr-Cyrl-RS" sz="2400" dirty="0" smtClean="0">
              <a:cs typeface="Times New Roman" panose="02020603050405020304" pitchFamily="18" charset="0"/>
            </a:endParaRPr>
          </a:p>
          <a:p>
            <a:r>
              <a:rPr lang="sr-Cyrl-RS" sz="2400" dirty="0" smtClean="0">
                <a:cs typeface="Times New Roman" panose="02020603050405020304" pitchFamily="18" charset="0"/>
              </a:rPr>
              <a:t>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bs-Latn-BA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8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Theme18</Template>
  <TotalTime>91</TotalTime>
  <Words>236</Words>
  <Application>Microsoft Office PowerPoint</Application>
  <PresentationFormat>On-screen Show (16:9)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Theme18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Dajana</dc:creator>
  <cp:lastModifiedBy>Nada</cp:lastModifiedBy>
  <cp:revision>7</cp:revision>
  <dcterms:created xsi:type="dcterms:W3CDTF">2021-01-19T20:34:08Z</dcterms:created>
  <dcterms:modified xsi:type="dcterms:W3CDTF">2021-01-19T23:29:10Z</dcterms:modified>
</cp:coreProperties>
</file>