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905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 Schoolbook" pitchFamily="18" charset="0"/>
              </a:rPr>
              <a:t>DEUTSCH F</a:t>
            </a:r>
            <a:r>
              <a:rPr lang="de-DE" sz="4400" dirty="0" smtClean="0">
                <a:latin typeface="Century Schoolbook" pitchFamily="18" charset="0"/>
              </a:rPr>
              <a:t>ÜR 9. KLASSE</a:t>
            </a:r>
            <a:endParaRPr lang="en-US" sz="4400" dirty="0">
              <a:latin typeface="Century Schoolboo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905000"/>
          </a:xfrm>
        </p:spPr>
        <p:txBody>
          <a:bodyPr/>
          <a:lstStyle/>
          <a:p>
            <a:r>
              <a:rPr lang="de-DE" dirty="0" smtClean="0">
                <a:latin typeface="Century Schoolbook" pitchFamily="18" charset="0"/>
              </a:rPr>
              <a:t>Thema</a:t>
            </a:r>
          </a:p>
          <a:p>
            <a:r>
              <a:rPr lang="de-DE" dirty="0" smtClean="0">
                <a:latin typeface="Century Schoolbook" pitchFamily="18" charset="0"/>
              </a:rPr>
              <a:t>Lektion 31: Sofie möchte zum Casting</a:t>
            </a:r>
            <a:endParaRPr lang="en-US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SOFIES SEDCARD</a:t>
            </a:r>
            <a:b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Kursbuch, Seite 25</a:t>
            </a:r>
            <a:endParaRPr lang="en-US" sz="24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1066800"/>
            <a:ext cx="4724355" cy="5562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791200" y="19812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Sedcard</a:t>
            </a:r>
            <a:r>
              <a:rPr lang="de-DE" dirty="0" smtClean="0"/>
              <a:t> ≈ Profil ≈ Steckbrief ≈ Biografie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Kenntnisse</a:t>
            </a:r>
            <a:r>
              <a:rPr lang="de-DE" dirty="0" smtClean="0"/>
              <a:t> – was kann sie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Erfahrungen</a:t>
            </a:r>
            <a:r>
              <a:rPr lang="de-DE" dirty="0" smtClean="0"/>
              <a:t> – was hat sie gemacht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ütend - </a:t>
            </a:r>
            <a:r>
              <a:rPr lang="de-DE" dirty="0" smtClean="0"/>
              <a:t>verärgert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96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Übung 1, Lösung  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Sofie möchte zum Casting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3716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Kursbuch, Seite26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 1a: </a:t>
            </a:r>
            <a:r>
              <a:rPr lang="de-DE" dirty="0" smtClean="0">
                <a:latin typeface="Century Schoolbook" pitchFamily="18" charset="0"/>
              </a:rPr>
              <a:t>Sofie geht zum Casting für eine Schau (Show) oder  einen Film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1242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Was hat sie in der Tasche?</a:t>
            </a:r>
          </a:p>
          <a:p>
            <a:r>
              <a:rPr lang="de-DE" dirty="0" smtClean="0">
                <a:latin typeface="Century Schoolbook" pitchFamily="18" charset="0"/>
              </a:rPr>
              <a:t>d</a:t>
            </a:r>
            <a:r>
              <a:rPr lang="de-DE" dirty="0" smtClean="0">
                <a:latin typeface="Century Schoolbook" pitchFamily="18" charset="0"/>
              </a:rPr>
              <a:t>as Top – grau</a:t>
            </a:r>
          </a:p>
          <a:p>
            <a:r>
              <a:rPr lang="de-DE" dirty="0" smtClean="0">
                <a:latin typeface="Century Schoolbook" pitchFamily="18" charset="0"/>
              </a:rPr>
              <a:t>d</a:t>
            </a:r>
            <a:r>
              <a:rPr lang="de-DE" dirty="0" smtClean="0">
                <a:latin typeface="Century Schoolbook" pitchFamily="18" charset="0"/>
              </a:rPr>
              <a:t>ie Wasserflasche – blau</a:t>
            </a:r>
          </a:p>
          <a:p>
            <a:r>
              <a:rPr lang="de-DE" dirty="0" smtClean="0">
                <a:latin typeface="Century Schoolbook" pitchFamily="18" charset="0"/>
              </a:rPr>
              <a:t>der </a:t>
            </a:r>
            <a:r>
              <a:rPr lang="de-DE" dirty="0" smtClean="0">
                <a:latin typeface="Century Schoolbook" pitchFamily="18" charset="0"/>
              </a:rPr>
              <a:t>S</a:t>
            </a:r>
            <a:r>
              <a:rPr lang="de-DE" dirty="0" smtClean="0">
                <a:latin typeface="Century Schoolbook" pitchFamily="18" charset="0"/>
              </a:rPr>
              <a:t>chlüssel - </a:t>
            </a:r>
            <a:r>
              <a:rPr lang="de-DE" dirty="0" smtClean="0">
                <a:latin typeface="Century Schoolbook" pitchFamily="18" charset="0"/>
              </a:rPr>
              <a:t>g</a:t>
            </a:r>
            <a:r>
              <a:rPr lang="de-DE" dirty="0" smtClean="0">
                <a:latin typeface="Century Schoolbook" pitchFamily="18" charset="0"/>
              </a:rPr>
              <a:t>rün...</a:t>
            </a:r>
          </a:p>
          <a:p>
            <a:endParaRPr lang="en-US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Sofies Dinge beschreiben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167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5200" y="137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Unbestimmte Artikel und Adjektiv im Nominativ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288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entury Schoolbook" pitchFamily="18" charset="0"/>
              </a:rPr>
              <a:t>Was ist alles in der Sporttasche</a:t>
            </a:r>
            <a:r>
              <a:rPr lang="de-DE" dirty="0" smtClean="0">
                <a:latin typeface="Century Schoolbook" pitchFamily="18" charset="0"/>
              </a:rPr>
              <a:t>?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286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entury Schoolbook" pitchFamily="18" charset="0"/>
              </a:rPr>
              <a:t>A – ein grau</a:t>
            </a:r>
            <a:r>
              <a:rPr lang="de-DE" sz="2000" dirty="0" smtClean="0">
                <a:solidFill>
                  <a:srgbClr val="00B050"/>
                </a:solidFill>
                <a:latin typeface="Century Schoolbook" pitchFamily="18" charset="0"/>
              </a:rPr>
              <a:t>es </a:t>
            </a:r>
            <a:r>
              <a:rPr lang="de-DE" sz="2000" dirty="0" smtClean="0">
                <a:latin typeface="Century Schoolbook" pitchFamily="18" charset="0"/>
              </a:rPr>
              <a:t>Top</a:t>
            </a:r>
          </a:p>
          <a:p>
            <a:r>
              <a:rPr lang="de-DE" sz="2000" dirty="0" smtClean="0">
                <a:latin typeface="Century Schoolbook" pitchFamily="18" charset="0"/>
              </a:rPr>
              <a:t>B – eine hellblau</a:t>
            </a:r>
            <a:r>
              <a:rPr lang="de-DE" sz="2000" dirty="0" smtClean="0">
                <a:solidFill>
                  <a:srgbClr val="FF0000"/>
                </a:solidFill>
                <a:latin typeface="Century Schoolbook" pitchFamily="18" charset="0"/>
              </a:rPr>
              <a:t>e</a:t>
            </a:r>
            <a:r>
              <a:rPr lang="de-DE" sz="2000" dirty="0" smtClean="0">
                <a:latin typeface="Century Schoolbook" pitchFamily="18" charset="0"/>
              </a:rPr>
              <a:t> Wasserflasche</a:t>
            </a:r>
          </a:p>
          <a:p>
            <a:r>
              <a:rPr lang="de-DE" sz="2000" dirty="0" smtClean="0">
                <a:latin typeface="Century Schoolbook" pitchFamily="18" charset="0"/>
              </a:rPr>
              <a:t>C – ein grün</a:t>
            </a:r>
            <a:r>
              <a:rPr lang="de-DE" sz="2000" dirty="0" smtClean="0">
                <a:solidFill>
                  <a:srgbClr val="0070C0"/>
                </a:solidFill>
                <a:latin typeface="Century Schoolbook" pitchFamily="18" charset="0"/>
              </a:rPr>
              <a:t>er</a:t>
            </a:r>
            <a:r>
              <a:rPr lang="de-DE" sz="2000" dirty="0" smtClean="0">
                <a:latin typeface="Century Schoolbook" pitchFamily="18" charset="0"/>
              </a:rPr>
              <a:t> Schlussel</a:t>
            </a:r>
          </a:p>
          <a:p>
            <a:r>
              <a:rPr lang="de-DE" sz="2000" dirty="0" smtClean="0">
                <a:latin typeface="Century Schoolbook" pitchFamily="18" charset="0"/>
              </a:rPr>
              <a:t>D – ein rot</a:t>
            </a:r>
            <a:r>
              <a:rPr lang="de-DE" sz="2000" dirty="0" smtClean="0">
                <a:solidFill>
                  <a:srgbClr val="00B050"/>
                </a:solidFill>
                <a:latin typeface="Century Schoolbook" pitchFamily="18" charset="0"/>
              </a:rPr>
              <a:t>es</a:t>
            </a:r>
            <a:r>
              <a:rPr lang="de-DE" sz="2000" dirty="0" smtClean="0">
                <a:latin typeface="Century Schoolbook" pitchFamily="18" charset="0"/>
              </a:rPr>
              <a:t> Portemonnaie</a:t>
            </a:r>
          </a:p>
          <a:p>
            <a:r>
              <a:rPr lang="de-DE" sz="2000" dirty="0" smtClean="0">
                <a:latin typeface="Century Schoolbook" pitchFamily="18" charset="0"/>
              </a:rPr>
              <a:t>E – eine schwarz-blau</a:t>
            </a:r>
            <a:r>
              <a:rPr lang="de-DE" sz="2000" dirty="0" smtClean="0">
                <a:solidFill>
                  <a:srgbClr val="FF0000"/>
                </a:solidFill>
                <a:latin typeface="Century Schoolbook" pitchFamily="18" charset="0"/>
              </a:rPr>
              <a:t>e</a:t>
            </a:r>
            <a:r>
              <a:rPr lang="de-DE" sz="2000" dirty="0" smtClean="0">
                <a:latin typeface="Century Schoolbook" pitchFamily="18" charset="0"/>
              </a:rPr>
              <a:t> Jacke</a:t>
            </a:r>
          </a:p>
          <a:p>
            <a:r>
              <a:rPr lang="de-DE" sz="2000" dirty="0" smtClean="0">
                <a:latin typeface="Century Schoolbook" pitchFamily="18" charset="0"/>
              </a:rPr>
              <a:t>F – eine neu</a:t>
            </a:r>
            <a:r>
              <a:rPr lang="de-DE" sz="2000" dirty="0" smtClean="0">
                <a:solidFill>
                  <a:srgbClr val="FF0000"/>
                </a:solidFill>
                <a:latin typeface="Century Schoolbook" pitchFamily="18" charset="0"/>
              </a:rPr>
              <a:t>e</a:t>
            </a:r>
            <a:r>
              <a:rPr lang="de-DE" sz="2000" dirty="0" smtClean="0">
                <a:latin typeface="Century Schoolbook" pitchFamily="18" charset="0"/>
              </a:rPr>
              <a:t> Monatskarte</a:t>
            </a:r>
          </a:p>
          <a:p>
            <a:r>
              <a:rPr lang="de-DE" sz="2000" dirty="0" smtClean="0">
                <a:latin typeface="Century Schoolbook" pitchFamily="18" charset="0"/>
              </a:rPr>
              <a:t>G – Ø rot</a:t>
            </a:r>
            <a:r>
              <a:rPr lang="de-DE" sz="2000" dirty="0" smtClean="0">
                <a:solidFill>
                  <a:srgbClr val="FFC000"/>
                </a:solidFill>
                <a:latin typeface="Century Schoolbook" pitchFamily="18" charset="0"/>
              </a:rPr>
              <a:t>e</a:t>
            </a:r>
            <a:r>
              <a:rPr lang="de-DE" sz="2000" dirty="0" smtClean="0">
                <a:latin typeface="Century Schoolbook" pitchFamily="18" charset="0"/>
              </a:rPr>
              <a:t> Tanzschuhe</a:t>
            </a:r>
          </a:p>
          <a:p>
            <a:r>
              <a:rPr lang="de-DE" sz="2000" dirty="0" smtClean="0">
                <a:latin typeface="Century Schoolbook" pitchFamily="18" charset="0"/>
              </a:rPr>
              <a:t>H – ein gelb</a:t>
            </a:r>
            <a:r>
              <a:rPr lang="de-DE" sz="2000" dirty="0" smtClean="0">
                <a:solidFill>
                  <a:srgbClr val="00B050"/>
                </a:solidFill>
                <a:latin typeface="Century Schoolbook" pitchFamily="18" charset="0"/>
              </a:rPr>
              <a:t>es</a:t>
            </a:r>
            <a:r>
              <a:rPr lang="de-DE" sz="2000" dirty="0" smtClean="0">
                <a:latin typeface="Century Schoolbook" pitchFamily="18" charset="0"/>
              </a:rPr>
              <a:t> Duschgelb</a:t>
            </a:r>
          </a:p>
          <a:p>
            <a:r>
              <a:rPr lang="de-DE" sz="2000" dirty="0" smtClean="0">
                <a:latin typeface="Century Schoolbook" pitchFamily="18" charset="0"/>
              </a:rPr>
              <a:t>I – ein rot</a:t>
            </a:r>
            <a:r>
              <a:rPr lang="de-DE" sz="2000" dirty="0" smtClean="0">
                <a:solidFill>
                  <a:srgbClr val="0070C0"/>
                </a:solidFill>
                <a:latin typeface="Century Schoolbook" pitchFamily="18" charset="0"/>
              </a:rPr>
              <a:t>er </a:t>
            </a:r>
            <a:r>
              <a:rPr lang="de-DE" sz="2000" dirty="0" smtClean="0">
                <a:latin typeface="Century Schoolbook" pitchFamily="18" charset="0"/>
              </a:rPr>
              <a:t>Apfel</a:t>
            </a:r>
          </a:p>
          <a:p>
            <a:r>
              <a:rPr lang="de-DE" sz="2000" dirty="0" smtClean="0">
                <a:latin typeface="Century Schoolbook" pitchFamily="18" charset="0"/>
              </a:rPr>
              <a:t>J – ein bunt</a:t>
            </a:r>
            <a:r>
              <a:rPr lang="de-DE" sz="2000" dirty="0" smtClean="0">
                <a:solidFill>
                  <a:srgbClr val="00B050"/>
                </a:solidFill>
                <a:latin typeface="Century Schoolbook" pitchFamily="18" charset="0"/>
              </a:rPr>
              <a:t>es</a:t>
            </a:r>
            <a:r>
              <a:rPr lang="de-DE" sz="2000" dirty="0" smtClean="0">
                <a:latin typeface="Century Schoolbook" pitchFamily="18" charset="0"/>
              </a:rPr>
              <a:t> Handtuch</a:t>
            </a:r>
          </a:p>
          <a:p>
            <a:r>
              <a:rPr lang="de-DE" sz="2000" dirty="0" smtClean="0">
                <a:latin typeface="Century Schoolbook" pitchFamily="18" charset="0"/>
              </a:rPr>
              <a:t>K – Ø geschtreift</a:t>
            </a:r>
            <a:r>
              <a:rPr lang="de-DE" sz="2000" dirty="0" smtClean="0">
                <a:solidFill>
                  <a:srgbClr val="FFC000"/>
                </a:solidFill>
                <a:latin typeface="Century Schoolbook" pitchFamily="18" charset="0"/>
              </a:rPr>
              <a:t>e</a:t>
            </a:r>
            <a:r>
              <a:rPr lang="de-DE" sz="2000" dirty="0" smtClean="0">
                <a:latin typeface="Century Schoolbook" pitchFamily="18" charset="0"/>
              </a:rPr>
              <a:t> Leggins</a:t>
            </a:r>
          </a:p>
          <a:p>
            <a:r>
              <a:rPr lang="de-DE" sz="2000" dirty="0" smtClean="0">
                <a:latin typeface="Century Schoolbook" pitchFamily="18" charset="0"/>
              </a:rPr>
              <a:t>L – ein modern</a:t>
            </a:r>
            <a:r>
              <a:rPr lang="de-DE" sz="2000" dirty="0" smtClean="0">
                <a:solidFill>
                  <a:srgbClr val="00B050"/>
                </a:solidFill>
                <a:latin typeface="Century Schoolbook" pitchFamily="18" charset="0"/>
              </a:rPr>
              <a:t>es</a:t>
            </a:r>
            <a:r>
              <a:rPr lang="de-DE" sz="2000" dirty="0" smtClean="0">
                <a:latin typeface="Century Schoolbook" pitchFamily="18" charset="0"/>
              </a:rPr>
              <a:t> Smartphone</a:t>
            </a:r>
            <a:endParaRPr lang="en-US" sz="2000" dirty="0"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B050"/>
                </a:solidFill>
                <a:latin typeface="Century Schoolbook" pitchFamily="18" charset="0"/>
              </a:rPr>
              <a:t>das</a:t>
            </a:r>
            <a:r>
              <a:rPr lang="de-DE" sz="2000" dirty="0" smtClean="0">
                <a:latin typeface="Century Schoolbook" pitchFamily="18" charset="0"/>
              </a:rPr>
              <a:t> Top – grau</a:t>
            </a:r>
          </a:p>
          <a:p>
            <a:r>
              <a:rPr lang="de-DE" sz="2000" dirty="0" smtClean="0">
                <a:solidFill>
                  <a:srgbClr val="FF0000"/>
                </a:solidFill>
                <a:latin typeface="Century Schoolbook" pitchFamily="18" charset="0"/>
              </a:rPr>
              <a:t>d</a:t>
            </a:r>
            <a:r>
              <a:rPr lang="de-DE" sz="2000" dirty="0" smtClean="0">
                <a:solidFill>
                  <a:srgbClr val="FF0000"/>
                </a:solidFill>
                <a:latin typeface="Century Schoolbook" pitchFamily="18" charset="0"/>
              </a:rPr>
              <a:t>ie</a:t>
            </a:r>
            <a:r>
              <a:rPr lang="de-DE" sz="2000" dirty="0" smtClean="0">
                <a:latin typeface="Century Schoolbook" pitchFamily="18" charset="0"/>
              </a:rPr>
              <a:t> Flasche- hellblau</a:t>
            </a:r>
          </a:p>
          <a:p>
            <a:r>
              <a:rPr lang="de-DE" sz="2000" dirty="0" smtClean="0">
                <a:solidFill>
                  <a:srgbClr val="0070C0"/>
                </a:solidFill>
                <a:latin typeface="Century Schoolbook" pitchFamily="18" charset="0"/>
              </a:rPr>
              <a:t>d</a:t>
            </a:r>
            <a:r>
              <a:rPr lang="de-DE" sz="2000" dirty="0" smtClean="0">
                <a:solidFill>
                  <a:srgbClr val="0070C0"/>
                </a:solidFill>
                <a:latin typeface="Century Schoolbook" pitchFamily="18" charset="0"/>
              </a:rPr>
              <a:t>er</a:t>
            </a:r>
            <a:r>
              <a:rPr lang="de-DE" sz="2000" dirty="0" smtClean="0">
                <a:latin typeface="Century Schoolbook" pitchFamily="18" charset="0"/>
              </a:rPr>
              <a:t> Schlüssel – grün</a:t>
            </a:r>
          </a:p>
          <a:p>
            <a:r>
              <a:rPr lang="de-DE" sz="2000" dirty="0" smtClean="0">
                <a:solidFill>
                  <a:srgbClr val="FFC000"/>
                </a:solidFill>
                <a:latin typeface="Century Schoolbook" pitchFamily="18" charset="0"/>
              </a:rPr>
              <a:t>d</a:t>
            </a:r>
            <a:r>
              <a:rPr lang="de-DE" sz="2000" dirty="0" smtClean="0">
                <a:solidFill>
                  <a:srgbClr val="FFC000"/>
                </a:solidFill>
                <a:latin typeface="Century Schoolbook" pitchFamily="18" charset="0"/>
              </a:rPr>
              <a:t>ie</a:t>
            </a:r>
            <a:r>
              <a:rPr lang="de-DE" sz="2000" dirty="0" smtClean="0">
                <a:latin typeface="Century Schoolbook" pitchFamily="18" charset="0"/>
              </a:rPr>
              <a:t> Schuhe - rot </a:t>
            </a:r>
            <a:endParaRPr lang="en-US" sz="2000" dirty="0">
              <a:latin typeface="Century Schoolbook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9624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Elbow Connector 11"/>
          <p:cNvCxnSpPr/>
          <p:nvPr/>
        </p:nvCxnSpPr>
        <p:spPr>
          <a:xfrm rot="10800000">
            <a:off x="3810000" y="2286000"/>
            <a:ext cx="2667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>
            <a:off x="4191000" y="2743200"/>
            <a:ext cx="23622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810000" y="32004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3276600" y="3505200"/>
            <a:ext cx="32766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dirty="0" smtClean="0">
                <a:latin typeface="Century Schoolbook" pitchFamily="18" charset="0"/>
              </a:rPr>
              <a:t>Hausaufgabe</a:t>
            </a:r>
            <a:endParaRPr lang="en-US" sz="44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entury Schoolbook" pitchFamily="18" charset="0"/>
              </a:rPr>
              <a:t>Arbeitsbuch, Seite 33: </a:t>
            </a:r>
          </a:p>
          <a:p>
            <a:pPr algn="ctr"/>
            <a:r>
              <a:rPr lang="de-DE" dirty="0" smtClean="0">
                <a:latin typeface="Century Schoolbook" pitchFamily="18" charset="0"/>
              </a:rPr>
              <a:t>Übungen 1, 2, 3</a:t>
            </a:r>
          </a:p>
          <a:p>
            <a:r>
              <a:rPr lang="de-DE" dirty="0" smtClean="0">
                <a:latin typeface="Century Schoolbook" pitchFamily="18" charset="0"/>
              </a:rPr>
              <a:t>Arbeitsbuch, Seite 34:</a:t>
            </a:r>
          </a:p>
          <a:p>
            <a:pPr algn="ctr"/>
            <a:r>
              <a:rPr lang="de-DE" dirty="0" smtClean="0">
                <a:latin typeface="Century Schoolbook" pitchFamily="18" charset="0"/>
              </a:rPr>
              <a:t>Übung 4a, b</a:t>
            </a:r>
            <a:endParaRPr lang="en-US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5448" cy="2057400"/>
          </a:xfrm>
        </p:spPr>
        <p:txBody>
          <a:bodyPr>
            <a:normAutofit fontScale="90000"/>
          </a:bodyPr>
          <a:lstStyle/>
          <a:p>
            <a:r>
              <a:rPr lang="sr-Latn-RS" sz="6000" dirty="0" smtClean="0">
                <a:latin typeface="Century Schoolbook" pitchFamily="18" charset="0"/>
                <a:cs typeface="Aharoni" pitchFamily="2" charset="-79"/>
              </a:rPr>
              <a:t>Vielen Dank f</a:t>
            </a:r>
            <a:r>
              <a:rPr lang="de-DE" sz="6000" dirty="0" smtClean="0">
                <a:latin typeface="Century Schoolbook" pitchFamily="18" charset="0"/>
                <a:cs typeface="Aharoni" pitchFamily="2" charset="-79"/>
              </a:rPr>
              <a:t>ür eure Aufmerksamkeit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8083296" cy="2057400"/>
          </a:xfrm>
        </p:spPr>
        <p:txBody>
          <a:bodyPr/>
          <a:lstStyle/>
          <a:p>
            <a:pPr lvl="2"/>
            <a:r>
              <a:rPr lang="de-DE" sz="4000" b="1" dirty="0" smtClean="0">
                <a:solidFill>
                  <a:schemeClr val="accent1"/>
                </a:solidFill>
                <a:cs typeface="Aharoni" pitchFamily="2" charset="-79"/>
              </a:rPr>
              <a:t>Alles Gute und </a:t>
            </a:r>
          </a:p>
          <a:p>
            <a:pPr lvl="2"/>
            <a:r>
              <a:rPr lang="de-DE" sz="4000" b="1" dirty="0" smtClean="0">
                <a:solidFill>
                  <a:schemeClr val="accent1"/>
                </a:solidFill>
                <a:cs typeface="Aharoni" pitchFamily="2" charset="-79"/>
              </a:rPr>
              <a:t>auf Wiedersehen</a:t>
            </a:r>
            <a:endParaRPr lang="en-US" sz="4000" b="1" dirty="0" smtClean="0">
              <a:solidFill>
                <a:schemeClr val="accent1"/>
              </a:solidFill>
              <a:cs typeface="Aharoni" pitchFamily="2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WEITERE BEISPIELE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95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81400" y="2133600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 A	</a:t>
            </a:r>
            <a:r>
              <a:rPr lang="de-DE" dirty="0" smtClean="0"/>
              <a:t>	</a:t>
            </a:r>
            <a:r>
              <a:rPr lang="de-DE" sz="2000" dirty="0" smtClean="0"/>
              <a:t>Hier   sind</a:t>
            </a:r>
            <a:r>
              <a:rPr lang="de-DE" dirty="0" smtClean="0"/>
              <a:t>:</a:t>
            </a:r>
            <a:endParaRPr lang="de-DE" dirty="0" smtClean="0"/>
          </a:p>
          <a:p>
            <a:r>
              <a:rPr lang="de-DE" sz="2000" dirty="0" smtClean="0"/>
              <a:t>ein rot</a:t>
            </a:r>
            <a:r>
              <a:rPr lang="de-DE" sz="2000" dirty="0" smtClean="0">
                <a:solidFill>
                  <a:srgbClr val="00B050"/>
                </a:solidFill>
              </a:rPr>
              <a:t>es</a:t>
            </a:r>
            <a:r>
              <a:rPr lang="de-DE" sz="2000" dirty="0" smtClean="0"/>
              <a:t> Portemonnaie</a:t>
            </a:r>
          </a:p>
          <a:p>
            <a:r>
              <a:rPr lang="de-DE" sz="2000" dirty="0" smtClean="0"/>
              <a:t>e</a:t>
            </a:r>
            <a:r>
              <a:rPr lang="de-DE" sz="2000" dirty="0" smtClean="0"/>
              <a:t>in blau</a:t>
            </a:r>
            <a:r>
              <a:rPr lang="de-DE" sz="2000" dirty="0" smtClean="0">
                <a:solidFill>
                  <a:srgbClr val="00B0F0"/>
                </a:solidFill>
              </a:rPr>
              <a:t>er </a:t>
            </a:r>
            <a:r>
              <a:rPr lang="de-DE" sz="2000" dirty="0" smtClean="0"/>
              <a:t>Schlüssel</a:t>
            </a:r>
          </a:p>
          <a:p>
            <a:r>
              <a:rPr lang="de-DE" sz="2000" dirty="0" smtClean="0"/>
              <a:t>e</a:t>
            </a:r>
            <a:r>
              <a:rPr lang="de-DE" sz="2000" dirty="0" smtClean="0"/>
              <a:t>ine schwarz</a:t>
            </a:r>
            <a:r>
              <a:rPr lang="de-DE" sz="2000" dirty="0" smtClean="0">
                <a:solidFill>
                  <a:srgbClr val="FF0000"/>
                </a:solidFill>
              </a:rPr>
              <a:t>e </a:t>
            </a:r>
            <a:r>
              <a:rPr lang="de-DE" sz="2000" dirty="0" smtClean="0"/>
              <a:t>Schere</a:t>
            </a:r>
          </a:p>
          <a:p>
            <a:r>
              <a:rPr lang="de-DE" sz="2000" dirty="0" smtClean="0"/>
              <a:t>e</a:t>
            </a:r>
            <a:r>
              <a:rPr lang="de-DE" sz="2000" dirty="0" smtClean="0"/>
              <a:t>in gelb</a:t>
            </a:r>
            <a:r>
              <a:rPr lang="de-DE" sz="2000" dirty="0" smtClean="0">
                <a:solidFill>
                  <a:srgbClr val="00B0F0"/>
                </a:solidFill>
              </a:rPr>
              <a:t>er</a:t>
            </a:r>
            <a:r>
              <a:rPr lang="de-DE" sz="2000" dirty="0" smtClean="0"/>
              <a:t> Marker</a:t>
            </a:r>
          </a:p>
          <a:p>
            <a:r>
              <a:rPr lang="de-DE" sz="2000" dirty="0" smtClean="0"/>
              <a:t>ein gelb</a:t>
            </a:r>
            <a:r>
              <a:rPr lang="de-DE" sz="2000" dirty="0" smtClean="0">
                <a:solidFill>
                  <a:srgbClr val="00B0F0"/>
                </a:solidFill>
              </a:rPr>
              <a:t>er </a:t>
            </a:r>
            <a:r>
              <a:rPr lang="de-DE" sz="2000" dirty="0" smtClean="0"/>
              <a:t> und ein blau</a:t>
            </a:r>
            <a:r>
              <a:rPr lang="de-DE" sz="2000" dirty="0" smtClean="0">
                <a:solidFill>
                  <a:srgbClr val="00B0F0"/>
                </a:solidFill>
              </a:rPr>
              <a:t>er</a:t>
            </a:r>
            <a:r>
              <a:rPr lang="de-DE" sz="2000" dirty="0" smtClean="0"/>
              <a:t> Kuli</a:t>
            </a:r>
          </a:p>
          <a:p>
            <a:r>
              <a:rPr lang="de-DE" sz="2000" dirty="0" smtClean="0"/>
              <a:t>e</a:t>
            </a:r>
            <a:r>
              <a:rPr lang="de-DE" sz="2000" dirty="0" smtClean="0"/>
              <a:t>in blau</a:t>
            </a:r>
            <a:r>
              <a:rPr lang="de-DE" sz="2000" dirty="0" smtClean="0">
                <a:solidFill>
                  <a:srgbClr val="00B050"/>
                </a:solidFill>
              </a:rPr>
              <a:t>es </a:t>
            </a:r>
            <a:r>
              <a:rPr lang="de-DE" sz="2000" dirty="0" smtClean="0"/>
              <a:t>Handy</a:t>
            </a:r>
          </a:p>
          <a:p>
            <a:r>
              <a:rPr lang="de-DE" sz="2000" dirty="0" smtClean="0"/>
              <a:t>e</a:t>
            </a:r>
            <a:r>
              <a:rPr lang="de-DE" sz="2000" dirty="0" smtClean="0"/>
              <a:t>in gestreift</a:t>
            </a:r>
            <a:r>
              <a:rPr lang="de-DE" sz="2000" dirty="0" smtClean="0">
                <a:solidFill>
                  <a:srgbClr val="00B0F0"/>
                </a:solidFill>
              </a:rPr>
              <a:t>er </a:t>
            </a:r>
            <a:r>
              <a:rPr lang="de-DE" sz="2000" dirty="0" smtClean="0"/>
              <a:t>Bleistift</a:t>
            </a:r>
          </a:p>
          <a:p>
            <a:r>
              <a:rPr lang="de-DE" sz="2000" dirty="0" smtClean="0"/>
              <a:t>e</a:t>
            </a:r>
            <a:r>
              <a:rPr lang="de-DE" sz="2000" dirty="0" smtClean="0"/>
              <a:t>in alt</a:t>
            </a:r>
            <a:r>
              <a:rPr lang="de-DE" sz="2000" dirty="0" smtClean="0">
                <a:solidFill>
                  <a:srgbClr val="00B0F0"/>
                </a:solidFill>
              </a:rPr>
              <a:t>er </a:t>
            </a:r>
            <a:r>
              <a:rPr lang="de-DE" sz="2000" dirty="0" smtClean="0"/>
              <a:t>Radiergummie</a:t>
            </a:r>
          </a:p>
          <a:p>
            <a:r>
              <a:rPr lang="de-DE" sz="2000" smtClean="0"/>
              <a:t> --  zwei </a:t>
            </a:r>
            <a:r>
              <a:rPr lang="de-DE" sz="2000" dirty="0" smtClean="0"/>
              <a:t>grün</a:t>
            </a:r>
            <a:r>
              <a:rPr lang="de-DE" sz="2000" dirty="0" smtClean="0">
                <a:solidFill>
                  <a:srgbClr val="92D050"/>
                </a:solidFill>
              </a:rPr>
              <a:t>e </a:t>
            </a:r>
            <a:r>
              <a:rPr lang="de-DE" sz="2000" dirty="0" smtClean="0"/>
              <a:t>Hefte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410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Foto B		????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219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DEUTSCH FÜR 9. KLASSE</vt:lpstr>
      <vt:lpstr>SOFIES SEDCARD </vt:lpstr>
      <vt:lpstr>Sofie möchte zum Casting</vt:lpstr>
      <vt:lpstr>Sofies Dinge beschreiben</vt:lpstr>
      <vt:lpstr>Hausaufgabe</vt:lpstr>
      <vt:lpstr>Vielen Dank für eure Aufmerksamkeit</vt:lpstr>
      <vt:lpstr>WEITERE BEISPIELE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FÜR 9. KLASSE</dc:title>
  <dc:creator>HP</dc:creator>
  <cp:lastModifiedBy>HP</cp:lastModifiedBy>
  <cp:revision>14</cp:revision>
  <dcterms:created xsi:type="dcterms:W3CDTF">2006-08-16T00:00:00Z</dcterms:created>
  <dcterms:modified xsi:type="dcterms:W3CDTF">2020-12-14T21:52:37Z</dcterms:modified>
</cp:coreProperties>
</file>