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70" r:id="rId4"/>
    <p:sldId id="271" r:id="rId5"/>
    <p:sldId id="272" r:id="rId6"/>
    <p:sldId id="27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95448F-1E96-494E-9D51-07A71EAF2CA1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ACA5F6-14BE-4609-910E-4D7270766B8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305800" cy="12954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49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CONDITIONAL SENTENCES</a:t>
            </a:r>
            <a:br>
              <a:rPr lang="en-US" sz="49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900" b="1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(IF CLAUSES)</a:t>
            </a:r>
            <a:endParaRPr lang="en-US" sz="4900" b="1" dirty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or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133600"/>
            <a:ext cx="8458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304800" y="404813"/>
            <a:ext cx="8610600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If you go to Orlando, you will meet 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Mickey 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Mouse.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paris_france_postcard-p239675403668327822qibm_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3581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AutoShape 11" descr="pyramid-at-louvre-museum-paris-france_1600x120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00" name="AutoShape 13" descr="pyramid-at-louvre-museum-paris-france_1600x120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55" name="Picture 15" descr="louvre-aglow_paris_fra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1788" y="304799"/>
            <a:ext cx="4697412" cy="281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7" descr="pari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243263"/>
            <a:ext cx="3827463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4419600" y="3276601"/>
            <a:ext cx="43434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If you go to Paris,</a:t>
            </a:r>
          </a:p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you will see the Eiffel Tower.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835150" y="228600"/>
            <a:ext cx="52387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/>
              </a:rPr>
              <a:t>FIRST CONDITIONAL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1219201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800" b="1" dirty="0">
                <a:solidFill>
                  <a:srgbClr val="008000"/>
                </a:solidFill>
              </a:rPr>
              <a:t>We use it  to talk about the result of a possible </a:t>
            </a:r>
            <a:r>
              <a:rPr lang="es-ES_tradnl" sz="2800" b="1" dirty="0" smtClean="0">
                <a:solidFill>
                  <a:srgbClr val="008000"/>
                </a:solidFill>
              </a:rPr>
              <a:t>event or  </a:t>
            </a:r>
            <a:r>
              <a:rPr lang="es-ES_tradnl" sz="2800" b="1" dirty="0">
                <a:solidFill>
                  <a:srgbClr val="008000"/>
                </a:solidFill>
              </a:rPr>
              <a:t>situation in the future.</a:t>
            </a:r>
          </a:p>
        </p:txBody>
      </p:sp>
      <p:graphicFrame>
        <p:nvGraphicFramePr>
          <p:cNvPr id="6189" name="Group 45"/>
          <p:cNvGraphicFramePr>
            <a:graphicFrameLocks noGrp="1"/>
          </p:cNvGraphicFramePr>
          <p:nvPr/>
        </p:nvGraphicFramePr>
        <p:xfrm>
          <a:off x="1066800" y="2743201"/>
          <a:ext cx="7543800" cy="2956067"/>
        </p:xfrm>
        <a:graphic>
          <a:graphicData uri="http://schemas.openxmlformats.org/drawingml/2006/table">
            <a:tbl>
              <a:tblPr/>
              <a:tblGrid>
                <a:gridCol w="1219200"/>
                <a:gridCol w="3581400"/>
                <a:gridCol w="2743200"/>
              </a:tblGrid>
              <a:tr h="522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</a:rPr>
                        <a:t>Condition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3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Monotype Corsiva" pitchFamily="66" charset="0"/>
                        </a:rPr>
                        <a:t>Present simple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talks about the possible future condition</a:t>
                      </a:r>
                      <a:r>
                        <a:rPr kumimoji="0" lang="es-P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Monotype Corsiva" pitchFamily="66" charset="0"/>
                        </a:rPr>
                        <a:t>WILL </a:t>
                      </a:r>
                      <a:r>
                        <a:rPr kumimoji="0" lang="es-P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Monotype Corsiva" pitchFamily="66" charset="0"/>
                        </a:rPr>
                        <a:t>+</a:t>
                      </a:r>
                      <a:r>
                        <a:rPr kumimoji="0" lang="es-P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Monotype Corsiva" pitchFamily="66" charset="0"/>
                        </a:rPr>
                        <a:t> base verb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talks about the possible future result</a:t>
                      </a:r>
                      <a:r>
                        <a:rPr kumimoji="0" lang="es-P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If </a:t>
                      </a:r>
                      <a:endParaRPr kumimoji="0" lang="es-P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you 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charset="0"/>
                        </a:rPr>
                        <a:t>buy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book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charset="0"/>
                        </a:rPr>
                        <a:t>,</a:t>
                      </a:r>
                      <a:endParaRPr kumimoji="0" lang="es-P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you 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 charset="0"/>
                        </a:rPr>
                        <a:t>will have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more benefits.</a:t>
                      </a:r>
                      <a:endParaRPr kumimoji="0" lang="es-P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1258888" y="5876925"/>
            <a:ext cx="817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 dirty="0"/>
              <a:t>You will have more benefits if you buy a </a:t>
            </a:r>
            <a:r>
              <a:rPr lang="es-ES_tradnl" sz="2000" b="1" dirty="0" err="1" smtClean="0"/>
              <a:t>book</a:t>
            </a:r>
            <a:r>
              <a:rPr lang="es-ES_tradnl" sz="2000" b="1" dirty="0" smtClean="0"/>
              <a:t>.</a:t>
            </a:r>
            <a:endParaRPr lang="es-ES_tradnl" sz="2000" b="1" dirty="0"/>
          </a:p>
        </p:txBody>
      </p:sp>
      <p:pic>
        <p:nvPicPr>
          <p:cNvPr id="6194" name="Picture 50" descr="vectoreflechas"/>
          <p:cNvPicPr>
            <a:picLocks noChangeAspect="1" noChangeArrowheads="1"/>
          </p:cNvPicPr>
          <p:nvPr/>
        </p:nvPicPr>
        <p:blipFill>
          <a:blip r:embed="rId2"/>
          <a:srcRect t="66768" r="54524"/>
          <a:stretch>
            <a:fillRect/>
          </a:stretch>
        </p:blipFill>
        <p:spPr bwMode="auto">
          <a:xfrm>
            <a:off x="73025" y="5743189"/>
            <a:ext cx="917575" cy="78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61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95288" y="404813"/>
            <a:ext cx="84248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 dirty="0">
                <a:solidFill>
                  <a:srgbClr val="008000"/>
                </a:solidFill>
              </a:rPr>
              <a:t>We use the </a:t>
            </a:r>
            <a:r>
              <a:rPr lang="es-ES_tradnl" sz="3200" b="1" dirty="0" err="1">
                <a:solidFill>
                  <a:srgbClr val="008000"/>
                </a:solidFill>
              </a:rPr>
              <a:t>First</a:t>
            </a:r>
            <a:r>
              <a:rPr lang="es-ES_tradnl" sz="3200" b="1" dirty="0">
                <a:solidFill>
                  <a:srgbClr val="008000"/>
                </a:solidFill>
              </a:rPr>
              <a:t> </a:t>
            </a:r>
            <a:r>
              <a:rPr lang="es-ES_tradnl" sz="3200" b="1" dirty="0" err="1">
                <a:solidFill>
                  <a:srgbClr val="008000"/>
                </a:solidFill>
              </a:rPr>
              <a:t>Conditional</a:t>
            </a:r>
            <a:r>
              <a:rPr lang="es-ES_tradnl" sz="3200" b="1" dirty="0">
                <a:solidFill>
                  <a:srgbClr val="008000"/>
                </a:solidFill>
              </a:rPr>
              <a:t> </a:t>
            </a:r>
            <a:r>
              <a:rPr lang="es-ES_tradnl" sz="3200" b="1" dirty="0" err="1">
                <a:solidFill>
                  <a:srgbClr val="008000"/>
                </a:solidFill>
              </a:rPr>
              <a:t>for</a:t>
            </a:r>
            <a:r>
              <a:rPr lang="es-ES_tradnl" sz="3200" b="1" dirty="0">
                <a:solidFill>
                  <a:srgbClr val="008000"/>
                </a:solidFill>
              </a:rPr>
              <a:t> </a:t>
            </a:r>
            <a:r>
              <a:rPr lang="es-ES_tradnl" sz="3200" b="1" dirty="0" err="1">
                <a:solidFill>
                  <a:srgbClr val="008000"/>
                </a:solidFill>
              </a:rPr>
              <a:t>different</a:t>
            </a:r>
            <a:r>
              <a:rPr lang="es-ES_tradnl" sz="3200" b="1" dirty="0">
                <a:solidFill>
                  <a:srgbClr val="008000"/>
                </a:solidFill>
              </a:rPr>
              <a:t> </a:t>
            </a:r>
            <a:r>
              <a:rPr lang="es-ES_tradnl" sz="3200" b="1" dirty="0" err="1">
                <a:solidFill>
                  <a:srgbClr val="008000"/>
                </a:solidFill>
              </a:rPr>
              <a:t>situations</a:t>
            </a:r>
            <a:r>
              <a:rPr lang="es-ES_tradnl" sz="3200" b="1" dirty="0">
                <a:solidFill>
                  <a:srgbClr val="008000"/>
                </a:solidFill>
              </a:rPr>
              <a:t>……..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5288" y="1700213"/>
            <a:ext cx="540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 err="1">
                <a:solidFill>
                  <a:srgbClr val="FF5050"/>
                </a:solidFill>
              </a:rPr>
              <a:t>Predictions</a:t>
            </a:r>
            <a:r>
              <a:rPr lang="es-ES_tradnl" sz="2800" b="1" dirty="0">
                <a:solidFill>
                  <a:srgbClr val="FF5050"/>
                </a:solidFill>
              </a:rPr>
              <a:t>:</a:t>
            </a:r>
            <a:r>
              <a:rPr lang="es-ES_tradnl" sz="2800" b="1" dirty="0">
                <a:solidFill>
                  <a:srgbClr val="008000"/>
                </a:solidFill>
              </a:rPr>
              <a:t> If </a:t>
            </a:r>
            <a:r>
              <a:rPr lang="es-ES_tradnl" sz="2800" b="1" dirty="0" err="1">
                <a:solidFill>
                  <a:srgbClr val="008000"/>
                </a:solidFill>
              </a:rPr>
              <a:t>we</a:t>
            </a:r>
            <a:r>
              <a:rPr lang="es-ES_tradnl" sz="2800" b="1" dirty="0">
                <a:solidFill>
                  <a:srgbClr val="008000"/>
                </a:solidFill>
              </a:rPr>
              <a:t> do </a:t>
            </a:r>
            <a:r>
              <a:rPr lang="es-ES_tradnl" sz="2800" b="1" dirty="0" err="1">
                <a:solidFill>
                  <a:srgbClr val="008000"/>
                </a:solidFill>
              </a:rPr>
              <a:t>not</a:t>
            </a:r>
            <a:r>
              <a:rPr lang="es-ES_tradnl" sz="2800" b="1" dirty="0">
                <a:solidFill>
                  <a:srgbClr val="008000"/>
                </a:solidFill>
              </a:rPr>
              <a:t> </a:t>
            </a:r>
            <a:r>
              <a:rPr lang="es-ES_tradnl" sz="2800" b="1" dirty="0" err="1">
                <a:solidFill>
                  <a:srgbClr val="008000"/>
                </a:solidFill>
              </a:rPr>
              <a:t>leave</a:t>
            </a:r>
            <a:r>
              <a:rPr lang="es-ES_tradnl" sz="2800" b="1" dirty="0">
                <a:solidFill>
                  <a:srgbClr val="008000"/>
                </a:solidFill>
              </a:rPr>
              <a:t> </a:t>
            </a:r>
            <a:r>
              <a:rPr lang="es-ES_tradnl" sz="2800" b="1" dirty="0" err="1">
                <a:solidFill>
                  <a:srgbClr val="008000"/>
                </a:solidFill>
              </a:rPr>
              <a:t>now</a:t>
            </a:r>
            <a:r>
              <a:rPr lang="es-ES_tradnl" sz="2800" b="1" dirty="0">
                <a:solidFill>
                  <a:srgbClr val="008000"/>
                </a:solidFill>
              </a:rPr>
              <a:t>, </a:t>
            </a:r>
            <a:r>
              <a:rPr lang="es-ES_tradnl" sz="2800" b="1" dirty="0" err="1">
                <a:solidFill>
                  <a:srgbClr val="008000"/>
                </a:solidFill>
              </a:rPr>
              <a:t>we</a:t>
            </a:r>
            <a:r>
              <a:rPr lang="es-ES_tradnl" sz="2800" b="1" dirty="0">
                <a:solidFill>
                  <a:srgbClr val="008000"/>
                </a:solidFill>
              </a:rPr>
              <a:t> will miss the </a:t>
            </a:r>
            <a:r>
              <a:rPr lang="es-ES_tradnl" sz="2800" b="1" dirty="0" err="1">
                <a:solidFill>
                  <a:srgbClr val="008000"/>
                </a:solidFill>
              </a:rPr>
              <a:t>train</a:t>
            </a:r>
            <a:r>
              <a:rPr lang="es-ES_tradnl" sz="2800" b="1" dirty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3850" y="2852738"/>
            <a:ext cx="59039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>
                <a:solidFill>
                  <a:srgbClr val="FF5050"/>
                </a:solidFill>
              </a:rPr>
              <a:t>Offers:</a:t>
            </a:r>
            <a:r>
              <a:rPr lang="es-ES_tradnl" sz="2800" b="1">
                <a:solidFill>
                  <a:srgbClr val="008000"/>
                </a:solidFill>
              </a:rPr>
              <a:t> If you want, I will do the dishes.</a:t>
            </a:r>
          </a:p>
          <a:p>
            <a:endParaRPr lang="es-ES_tradnl" sz="2800" b="1">
              <a:solidFill>
                <a:srgbClr val="008000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95288" y="4005263"/>
            <a:ext cx="53927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>
                <a:solidFill>
                  <a:srgbClr val="FF5050"/>
                </a:solidFill>
              </a:rPr>
              <a:t>Warnings:</a:t>
            </a:r>
            <a:r>
              <a:rPr lang="es-ES_tradnl" sz="2800" b="1">
                <a:solidFill>
                  <a:srgbClr val="008000"/>
                </a:solidFill>
              </a:rPr>
              <a:t> If you touch that wire, you will get an electric shock.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68313" y="5484813"/>
            <a:ext cx="5111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>
                <a:solidFill>
                  <a:srgbClr val="FF5050"/>
                </a:solidFill>
              </a:rPr>
              <a:t>Threats:</a:t>
            </a:r>
            <a:r>
              <a:rPr lang="es-ES_tradnl" sz="2800" b="1">
                <a:solidFill>
                  <a:srgbClr val="008000"/>
                </a:solidFill>
              </a:rPr>
              <a:t> If you do that again, I will call the police.</a:t>
            </a:r>
          </a:p>
        </p:txBody>
      </p:sp>
      <p:pic>
        <p:nvPicPr>
          <p:cNvPr id="14345" name="Picture 9" descr="MCj023111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1414463"/>
            <a:ext cx="165735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MCj029017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852738"/>
            <a:ext cx="172720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 descr="j034674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005263"/>
            <a:ext cx="1166812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MCj0434391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588" y="5373688"/>
            <a:ext cx="138747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305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          English superstitions: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If</a:t>
            </a:r>
            <a:r>
              <a:rPr lang="en-US" sz="2400" dirty="0" smtClean="0"/>
              <a:t> you walk under a ladder, you </a:t>
            </a:r>
            <a:r>
              <a:rPr lang="en-US" sz="2400" dirty="0" smtClean="0">
                <a:solidFill>
                  <a:srgbClr val="C00000"/>
                </a:solidFill>
              </a:rPr>
              <a:t>will</a:t>
            </a:r>
            <a:r>
              <a:rPr lang="en-US" sz="2400" dirty="0" smtClean="0"/>
              <a:t> have bad luck.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If</a:t>
            </a:r>
            <a:r>
              <a:rPr lang="en-US" sz="2400" dirty="0" smtClean="0"/>
              <a:t> you scratch your left hand, you </a:t>
            </a:r>
            <a:r>
              <a:rPr lang="en-US" sz="2400" dirty="0" smtClean="0">
                <a:solidFill>
                  <a:srgbClr val="C00000"/>
                </a:solidFill>
              </a:rPr>
              <a:t>will</a:t>
            </a:r>
            <a:r>
              <a:rPr lang="en-US" sz="2400" dirty="0" smtClean="0"/>
              <a:t> get a lot of money.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If</a:t>
            </a:r>
            <a:r>
              <a:rPr lang="en-US" sz="2400" dirty="0" smtClean="0"/>
              <a:t> you talk of the Devil, he </a:t>
            </a:r>
            <a:r>
              <a:rPr lang="en-US" sz="2400" dirty="0" smtClean="0">
                <a:solidFill>
                  <a:srgbClr val="C00000"/>
                </a:solidFill>
              </a:rPr>
              <a:t>will </a:t>
            </a:r>
            <a:r>
              <a:rPr lang="en-US" sz="2400" dirty="0" smtClean="0"/>
              <a:t>appear in front of you.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If</a:t>
            </a:r>
            <a:r>
              <a:rPr lang="en-US" sz="2400" dirty="0" smtClean="0"/>
              <a:t> you touch (knock) on wood, your good luck </a:t>
            </a:r>
            <a:r>
              <a:rPr lang="en-US" sz="2400" dirty="0" smtClean="0">
                <a:solidFill>
                  <a:srgbClr val="C00000"/>
                </a:solidFill>
              </a:rPr>
              <a:t>will</a:t>
            </a:r>
            <a:r>
              <a:rPr lang="en-US" sz="2400" dirty="0" smtClean="0"/>
              <a:t> continue.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If</a:t>
            </a:r>
            <a:r>
              <a:rPr lang="en-US" sz="2400" dirty="0" smtClean="0"/>
              <a:t> you break a mirror, you </a:t>
            </a:r>
            <a:r>
              <a:rPr lang="en-US" sz="2400" dirty="0" smtClean="0">
                <a:solidFill>
                  <a:srgbClr val="C00000"/>
                </a:solidFill>
              </a:rPr>
              <a:t>will </a:t>
            </a:r>
            <a:r>
              <a:rPr lang="en-US" sz="2400" dirty="0" smtClean="0"/>
              <a:t>have seven years’ bad luck.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If</a:t>
            </a:r>
            <a:r>
              <a:rPr lang="en-US" sz="2400" dirty="0" smtClean="0"/>
              <a:t> a girl catches a bouquet at a wedding, she </a:t>
            </a:r>
            <a:r>
              <a:rPr lang="en-US" sz="2400" dirty="0" smtClean="0">
                <a:solidFill>
                  <a:srgbClr val="C00000"/>
                </a:solidFill>
              </a:rPr>
              <a:t>will</a:t>
            </a:r>
            <a:r>
              <a:rPr lang="en-US" sz="2400" dirty="0" smtClean="0"/>
              <a:t> be the next to marry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772400" cy="15097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SB, pg 32, grammar B)</a:t>
            </a:r>
          </a:p>
          <a:p>
            <a:r>
              <a:rPr lang="en-US" sz="2800" dirty="0" smtClean="0"/>
              <a:t>WB, pg 25, exercises 4,5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768</TotalTime>
  <Words>270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CONDITIONAL SENTENCES   (IF CLAUSES)</vt:lpstr>
      <vt:lpstr>Slide 2</vt:lpstr>
      <vt:lpstr>Slide 3</vt:lpstr>
      <vt:lpstr>Slide 4</vt:lpstr>
      <vt:lpstr>Slide 5</vt:lpstr>
      <vt:lpstr>Slide 6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18</cp:revision>
  <dcterms:created xsi:type="dcterms:W3CDTF">2020-11-27T02:46:45Z</dcterms:created>
  <dcterms:modified xsi:type="dcterms:W3CDTF">2020-11-27T15:35:11Z</dcterms:modified>
</cp:coreProperties>
</file>