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biste dodali stil podnaslova prototipa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s-Latn-BA" smtClean="0"/>
              <a:t>Klinite na ikonu kako bi dodali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205479" y="3446542"/>
            <a:ext cx="5169594" cy="881609"/>
          </a:xfrm>
        </p:spPr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</a:rPr>
              <a:t>Српски језик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987636" y="4404125"/>
            <a:ext cx="1766455" cy="1096899"/>
          </a:xfrm>
        </p:spPr>
        <p:txBody>
          <a:bodyPr>
            <a:normAutofit/>
          </a:bodyPr>
          <a:lstStyle/>
          <a:p>
            <a:r>
              <a:rPr lang="sr-Cyrl-RS" sz="3200" b="1" dirty="0" smtClean="0">
                <a:solidFill>
                  <a:schemeClr val="tx1"/>
                </a:solidFill>
              </a:rPr>
              <a:t>Други разред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795" y="949486"/>
            <a:ext cx="4420796" cy="242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32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646161" y="1090326"/>
            <a:ext cx="8596668" cy="45623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sz="4400" b="1" dirty="0" smtClean="0"/>
          </a:p>
          <a:p>
            <a:pPr marL="0" indent="0">
              <a:buNone/>
            </a:pPr>
            <a:r>
              <a:rPr lang="sr-Cyrl-RS" sz="4400" b="1" dirty="0"/>
              <a:t> </a:t>
            </a:r>
            <a:r>
              <a:rPr lang="sr-Cyrl-RS" sz="4400" b="1" dirty="0" smtClean="0"/>
              <a:t>    </a:t>
            </a:r>
          </a:p>
          <a:p>
            <a:pPr marL="0" indent="0">
              <a:buNone/>
            </a:pPr>
            <a:r>
              <a:rPr lang="sr-Cyrl-RS" sz="4400" b="1" dirty="0"/>
              <a:t> </a:t>
            </a:r>
            <a:r>
              <a:rPr lang="sr-Cyrl-RS" sz="4400" b="1" dirty="0" smtClean="0"/>
              <a:t>             </a:t>
            </a:r>
            <a:r>
              <a:rPr lang="sr-Cyrl-RS" sz="3200" b="1" dirty="0" smtClean="0">
                <a:solidFill>
                  <a:schemeClr val="accent1">
                    <a:lumMod val="75000"/>
                  </a:schemeClr>
                </a:solidFill>
              </a:rPr>
              <a:t>КУЛТУРА ИЗРАЖАВАЊА</a:t>
            </a:r>
          </a:p>
          <a:p>
            <a:pPr marL="0" indent="0" algn="ctr">
              <a:buNone/>
            </a:pPr>
            <a:r>
              <a:rPr lang="sr-Cyrl-RS" sz="4400" b="1" dirty="0" smtClean="0"/>
              <a:t>       </a:t>
            </a:r>
            <a:endParaRPr lang="en-US" sz="4400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885" y="395287"/>
            <a:ext cx="2869623" cy="25245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24749" y="3491345"/>
            <a:ext cx="50931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rgbClr val="FF0000"/>
                </a:solidFill>
              </a:rPr>
              <a:t>Причање и записивање </a:t>
            </a:r>
            <a:r>
              <a:rPr lang="sr-Cyrl-RS" sz="3200" b="1" dirty="0" smtClean="0">
                <a:solidFill>
                  <a:srgbClr val="FF0000"/>
                </a:solidFill>
              </a:rPr>
              <a:t>догађаја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sr-Cyrl-RS" sz="3200" b="1" dirty="0" smtClean="0">
                <a:solidFill>
                  <a:srgbClr val="FF0000"/>
                </a:solidFill>
              </a:rPr>
              <a:t>приказаног </a:t>
            </a:r>
            <a:r>
              <a:rPr lang="sr-Cyrl-RS" sz="3200" b="1" dirty="0">
                <a:solidFill>
                  <a:srgbClr val="FF0000"/>
                </a:solidFill>
              </a:rPr>
              <a:t>низом слика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34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27952" y="477262"/>
            <a:ext cx="8996603" cy="48948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Cyrl-RS" sz="2800" dirty="0" smtClean="0"/>
              <a:t>- Све што се догодило или што смо доживјели можемо </a:t>
            </a:r>
          </a:p>
          <a:p>
            <a:pPr marL="0" indent="0">
              <a:buNone/>
            </a:pPr>
            <a:r>
              <a:rPr lang="sr-Cyrl-RS" sz="2800" dirty="0" smtClean="0"/>
              <a:t> испричати</a:t>
            </a:r>
            <a:r>
              <a:rPr lang="en-US" sz="2800" dirty="0" smtClean="0"/>
              <a:t> </a:t>
            </a:r>
            <a:r>
              <a:rPr lang="sr-Cyrl-RS" sz="2800" dirty="0" smtClean="0"/>
              <a:t>- прича</a:t>
            </a:r>
          </a:p>
          <a:p>
            <a:pPr marL="0" indent="0">
              <a:buNone/>
            </a:pPr>
            <a:endParaRPr lang="sr-Cyrl-RS" sz="2800" dirty="0" smtClean="0"/>
          </a:p>
          <a:p>
            <a:pPr marL="0" indent="0">
              <a:buNone/>
            </a:pPr>
            <a:r>
              <a:rPr lang="sr-Cyrl-RS" sz="2800" dirty="0" smtClean="0"/>
              <a:t>- Догађај</a:t>
            </a:r>
          </a:p>
          <a:p>
            <a:pPr marL="0" indent="0">
              <a:buNone/>
            </a:pPr>
            <a:r>
              <a:rPr lang="sr-Cyrl-RS" sz="2800" dirty="0" smtClean="0"/>
              <a:t>- Доживљај</a:t>
            </a:r>
          </a:p>
          <a:p>
            <a:pPr marL="0" indent="0">
              <a:buNone/>
            </a:pPr>
            <a:r>
              <a:rPr lang="sr-Cyrl-RS" sz="2800" dirty="0">
                <a:solidFill>
                  <a:srgbClr val="FF0000"/>
                </a:solidFill>
              </a:rPr>
              <a:t> </a:t>
            </a:r>
            <a:r>
              <a:rPr lang="sr-Cyrl-RS" sz="2800" dirty="0" smtClean="0">
                <a:solidFill>
                  <a:srgbClr val="FF0000"/>
                </a:solidFill>
              </a:rPr>
              <a:t>                                    усмено         </a:t>
            </a:r>
            <a:r>
              <a:rPr lang="sr-Cyrl-RS" sz="2800" dirty="0">
                <a:solidFill>
                  <a:srgbClr val="FF0000"/>
                </a:solidFill>
              </a:rPr>
              <a:t>писмено</a:t>
            </a:r>
          </a:p>
          <a:p>
            <a:pPr marL="0" indent="0">
              <a:buNone/>
            </a:pPr>
            <a:r>
              <a:rPr lang="sr-Cyrl-RS" sz="2800" dirty="0">
                <a:solidFill>
                  <a:srgbClr val="FF0000"/>
                </a:solidFill>
              </a:rPr>
              <a:t> </a:t>
            </a:r>
            <a:r>
              <a:rPr lang="sr-Cyrl-RS" sz="2800" dirty="0" smtClean="0">
                <a:solidFill>
                  <a:srgbClr val="FF0000"/>
                </a:solidFill>
              </a:rPr>
              <a:t>                                  (</a:t>
            </a:r>
            <a:r>
              <a:rPr lang="sr-Cyrl-RS" sz="2800" dirty="0">
                <a:solidFill>
                  <a:srgbClr val="FF0000"/>
                </a:solidFill>
              </a:rPr>
              <a:t>говором</a:t>
            </a:r>
            <a:r>
              <a:rPr lang="sr-Cyrl-RS" sz="2800" dirty="0" smtClean="0">
                <a:solidFill>
                  <a:srgbClr val="FF0000"/>
                </a:solidFill>
              </a:rPr>
              <a:t>)</a:t>
            </a:r>
            <a:r>
              <a:rPr lang="sr-Cyrl-RS" sz="2800" dirty="0">
                <a:solidFill>
                  <a:srgbClr val="FF0000"/>
                </a:solidFill>
              </a:rPr>
              <a:t> </a:t>
            </a:r>
            <a:r>
              <a:rPr lang="sr-Cyrl-RS" sz="2800" dirty="0" smtClean="0">
                <a:solidFill>
                  <a:srgbClr val="FF0000"/>
                </a:solidFill>
              </a:rPr>
              <a:t>    (записивањем</a:t>
            </a:r>
            <a:r>
              <a:rPr lang="sr-Cyrl-RS" sz="28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sr-Cyrl-RS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Cyrl-RS" sz="2800" dirty="0" smtClean="0">
                <a:solidFill>
                  <a:srgbClr val="FF0000"/>
                </a:solidFill>
              </a:rPr>
              <a:t>                                                                                                      </a:t>
            </a:r>
            <a:endParaRPr lang="sr-Cyrl-RS" sz="2800" dirty="0">
              <a:solidFill>
                <a:srgbClr val="FF0000"/>
              </a:solidFill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180" y="4029509"/>
            <a:ext cx="1579301" cy="1758003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362" y="4029509"/>
            <a:ext cx="2071802" cy="1610590"/>
          </a:xfrm>
          <a:prstGeom prst="rect">
            <a:avLst/>
          </a:prstGeom>
        </p:spPr>
      </p:pic>
      <p:sp>
        <p:nvSpPr>
          <p:cNvPr id="5" name="Strelica za desno 4"/>
          <p:cNvSpPr/>
          <p:nvPr/>
        </p:nvSpPr>
        <p:spPr>
          <a:xfrm>
            <a:off x="3235725" y="2166504"/>
            <a:ext cx="1205346" cy="3429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36636" y="1960998"/>
            <a:ext cx="2493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/>
              <a:t>ИСПРИЧАТИ</a:t>
            </a:r>
            <a:endParaRPr lang="en-US" sz="3200" dirty="0"/>
          </a:p>
        </p:txBody>
      </p:sp>
      <p:cxnSp>
        <p:nvCxnSpPr>
          <p:cNvPr id="9" name="Prava linija spajanja sa strelicom 8"/>
          <p:cNvCxnSpPr/>
          <p:nvPr/>
        </p:nvCxnSpPr>
        <p:spPr>
          <a:xfrm flipH="1">
            <a:off x="5436636" y="2509405"/>
            <a:ext cx="548528" cy="5219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rava linija spajanja sa strelicom 10"/>
          <p:cNvCxnSpPr/>
          <p:nvPr/>
        </p:nvCxnSpPr>
        <p:spPr>
          <a:xfrm>
            <a:off x="6870581" y="2509405"/>
            <a:ext cx="378263" cy="5219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118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0070" y="412173"/>
            <a:ext cx="8596668" cy="699655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200" b="1" dirty="0" smtClean="0">
                <a:solidFill>
                  <a:schemeClr val="tx1"/>
                </a:solidFill>
              </a:rPr>
              <a:t>Погледај слику и испричај шта видиш на њој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4" name="Čuvar mjesta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745" y="1309256"/>
            <a:ext cx="7751619" cy="5403272"/>
          </a:xfrm>
        </p:spPr>
      </p:pic>
      <p:sp>
        <p:nvSpPr>
          <p:cNvPr id="3" name="TextBox 2"/>
          <p:cNvSpPr txBox="1"/>
          <p:nvPr/>
        </p:nvSpPr>
        <p:spPr>
          <a:xfrm>
            <a:off x="626052" y="1309256"/>
            <a:ext cx="436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1.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11776" y="4010892"/>
            <a:ext cx="529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3.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711815" y="1309256"/>
            <a:ext cx="665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2.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653702" y="4010892"/>
            <a:ext cx="893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4.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5458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1049482" y="467591"/>
            <a:ext cx="7574973" cy="5382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b="1" u="sng" dirty="0" smtClean="0">
                <a:solidFill>
                  <a:srgbClr val="FF0000"/>
                </a:solidFill>
              </a:rPr>
              <a:t>ПИТАЊА ЗА ЛАКШЕ ПРИЧАЊЕ ДОГАЂАЈА:</a:t>
            </a:r>
          </a:p>
          <a:p>
            <a:pPr marL="0" indent="0">
              <a:buNone/>
            </a:pPr>
            <a:endParaRPr lang="sr-Cyrl-RS" sz="24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Cyrl-RS" sz="2400" dirty="0" smtClean="0">
                <a:solidFill>
                  <a:schemeClr val="accent1">
                    <a:lumMod val="50000"/>
                  </a:schemeClr>
                </a:solidFill>
              </a:rPr>
              <a:t>КО</a:t>
            </a:r>
            <a:r>
              <a:rPr lang="sr-Cyrl-RS" sz="2400" dirty="0" smtClean="0"/>
              <a:t> ЈЕ ПРИКАЗАН НА СЛИЦИ?</a:t>
            </a:r>
          </a:p>
          <a:p>
            <a:pPr marL="0" indent="0">
              <a:buNone/>
            </a:pPr>
            <a:r>
              <a:rPr lang="sr-Cyrl-RS" sz="2400" dirty="0" smtClean="0">
                <a:solidFill>
                  <a:schemeClr val="accent3">
                    <a:lumMod val="50000"/>
                  </a:schemeClr>
                </a:solidFill>
              </a:rPr>
              <a:t>ШТА</a:t>
            </a:r>
            <a:r>
              <a:rPr lang="sr-Cyrl-RS" sz="2400" dirty="0" smtClean="0"/>
              <a:t> ЈЕ ДЈЕЧАК НАШАО?</a:t>
            </a:r>
          </a:p>
          <a:p>
            <a:pPr marL="0" indent="0">
              <a:buNone/>
            </a:pPr>
            <a:r>
              <a:rPr lang="sr-Cyrl-RS" sz="2400" dirty="0" smtClean="0">
                <a:solidFill>
                  <a:srgbClr val="FFC000"/>
                </a:solidFill>
              </a:rPr>
              <a:t>ШТА</a:t>
            </a:r>
            <a:r>
              <a:rPr lang="sr-Cyrl-RS" sz="2400" dirty="0" smtClean="0"/>
              <a:t> ЈЕ ОНДА УРАДИО?</a:t>
            </a:r>
          </a:p>
          <a:p>
            <a:pPr marL="0" indent="0">
              <a:buNone/>
            </a:pPr>
            <a:r>
              <a:rPr lang="sr-Cyrl-RS" sz="2400" dirty="0" smtClean="0">
                <a:solidFill>
                  <a:srgbClr val="FF0000"/>
                </a:solidFill>
              </a:rPr>
              <a:t>ШТА</a:t>
            </a:r>
            <a:r>
              <a:rPr lang="sr-Cyrl-RS" sz="2400" dirty="0" smtClean="0"/>
              <a:t> СЕ ИЗНЕНАДА ДОГОДИЛО?</a:t>
            </a:r>
          </a:p>
          <a:p>
            <a:pPr marL="0" indent="0">
              <a:buNone/>
            </a:pPr>
            <a:r>
              <a:rPr lang="sr-Cyrl-RS" sz="2400" dirty="0" smtClean="0">
                <a:solidFill>
                  <a:schemeClr val="accent2"/>
                </a:solidFill>
              </a:rPr>
              <a:t>КО </a:t>
            </a:r>
            <a:r>
              <a:rPr lang="sr-Cyrl-RS" sz="2400" dirty="0" smtClean="0"/>
              <a:t>ЈЕ СПАСИО ДЈЕЧАКА?</a:t>
            </a:r>
          </a:p>
          <a:p>
            <a:pPr marL="0" indent="0">
              <a:buNone/>
            </a:pPr>
            <a:r>
              <a:rPr lang="sr-Cyrl-RS" sz="2400" dirty="0" smtClean="0">
                <a:solidFill>
                  <a:srgbClr val="7030A0"/>
                </a:solidFill>
              </a:rPr>
              <a:t>КАКО</a:t>
            </a:r>
            <a:r>
              <a:rPr lang="sr-Cyrl-RS" sz="2400" dirty="0" smtClean="0"/>
              <a:t> СУ ВАТРОГАСЦИ СПАСИЛИ ДЈЕЧАКА?</a:t>
            </a:r>
          </a:p>
          <a:p>
            <a:pPr marL="0" indent="0">
              <a:buNone/>
            </a:pPr>
            <a:r>
              <a:rPr lang="sr-Cyrl-RS" sz="2400" dirty="0" smtClean="0">
                <a:solidFill>
                  <a:srgbClr val="C00000"/>
                </a:solidFill>
              </a:rPr>
              <a:t>КОЈИ</a:t>
            </a:r>
            <a:r>
              <a:rPr lang="sr-Cyrl-RS" sz="2400" dirty="0" smtClean="0"/>
              <a:t> БИ НАСЛОВ ДАЛИ ПРИЧИ</a:t>
            </a:r>
            <a:r>
              <a:rPr lang="sr-Cyrl-RS" sz="2400" dirty="0" smtClean="0"/>
              <a:t>?</a:t>
            </a:r>
          </a:p>
          <a:p>
            <a:pPr marL="0" indent="0">
              <a:buNone/>
            </a:pPr>
            <a:r>
              <a:rPr lang="sr-Cyrl-RS" sz="2400" dirty="0" smtClean="0"/>
              <a:t>ДАЈ ИМЕ ДЈЕЧАКУ!</a:t>
            </a:r>
            <a:endParaRPr lang="sr-Cyrl-RS" sz="2400" dirty="0" smtClean="0"/>
          </a:p>
          <a:p>
            <a:pPr marL="514350" indent="-514350">
              <a:buAutoNum type="arabicPeriod"/>
            </a:pPr>
            <a:endParaRPr lang="sr-Cyrl-RS" sz="2800" dirty="0" smtClean="0"/>
          </a:p>
          <a:p>
            <a:pPr marL="0" indent="0">
              <a:buNone/>
            </a:pPr>
            <a:endParaRPr lang="sr-Cyrl-RS" sz="2800" dirty="0"/>
          </a:p>
        </p:txBody>
      </p:sp>
      <p:pic>
        <p:nvPicPr>
          <p:cNvPr id="4" name="Čuvar mjesta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872" y="976746"/>
            <a:ext cx="3387437" cy="2857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82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70852" y="695037"/>
            <a:ext cx="8596668" cy="1320800"/>
          </a:xfrm>
        </p:spPr>
        <p:txBody>
          <a:bodyPr/>
          <a:lstStyle/>
          <a:p>
            <a:r>
              <a:rPr lang="sr-Cyrl-RS" u="sng" dirty="0" smtClean="0">
                <a:solidFill>
                  <a:srgbClr val="7030A0"/>
                </a:solidFill>
              </a:rPr>
              <a:t>ПЛАН ПРИЧАЊА:</a:t>
            </a:r>
            <a:endParaRPr lang="en-US" u="sng" dirty="0">
              <a:solidFill>
                <a:srgbClr val="7030A0"/>
              </a:solidFill>
            </a:endParaRPr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677334" y="2015837"/>
            <a:ext cx="8596668" cy="2930236"/>
          </a:xfrm>
        </p:spPr>
        <p:txBody>
          <a:bodyPr/>
          <a:lstStyle/>
          <a:p>
            <a:r>
              <a:rPr lang="sr-Cyrl-RS" sz="2800" dirty="0" smtClean="0"/>
              <a:t>ДЈЕЧАК СЕ ИГРАО</a:t>
            </a:r>
            <a:endParaRPr lang="sr-Cyrl-RS" sz="2800" dirty="0" smtClean="0"/>
          </a:p>
          <a:p>
            <a:r>
              <a:rPr lang="sr-Cyrl-RS" sz="2800" dirty="0" smtClean="0"/>
              <a:t>НЕШТО ЈЕ ПРОНАШАО </a:t>
            </a:r>
            <a:endParaRPr lang="sr-Cyrl-RS" sz="2800" dirty="0" smtClean="0"/>
          </a:p>
          <a:p>
            <a:r>
              <a:rPr lang="sr-Cyrl-RS" sz="2800" dirty="0" smtClean="0"/>
              <a:t>ДЕСИО СЕ ИЗНЕНАДАН ДОГАЂАЈ</a:t>
            </a:r>
          </a:p>
          <a:p>
            <a:r>
              <a:rPr lang="sr-Cyrl-RS" sz="2800" dirty="0" smtClean="0"/>
              <a:t>ДЈЕЧАК СЕ УПЛАШИО</a:t>
            </a:r>
            <a:endParaRPr lang="sr-Cyrl-RS" sz="2800" dirty="0" smtClean="0"/>
          </a:p>
          <a:p>
            <a:r>
              <a:rPr lang="sr-Cyrl-RS" sz="2800" dirty="0" smtClean="0"/>
              <a:t>ДОЛАЗАК ВАТРОГАСАЦА</a:t>
            </a:r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en-US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7178" y="509155"/>
            <a:ext cx="1880755" cy="3564082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567" y="4282210"/>
            <a:ext cx="2356204" cy="222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1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52054" y="609600"/>
            <a:ext cx="8421947" cy="980209"/>
          </a:xfrm>
        </p:spPr>
        <p:txBody>
          <a:bodyPr/>
          <a:lstStyle/>
          <a:p>
            <a:r>
              <a:rPr lang="sr-Cyrl-RS" b="1" u="sng" dirty="0" smtClean="0">
                <a:solidFill>
                  <a:srgbClr val="FF0000"/>
                </a:solidFill>
              </a:rPr>
              <a:t>ЗАДАТАК ЗА САМОСТАЛАН РАД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677333" y="1755344"/>
            <a:ext cx="8596668" cy="3880773"/>
          </a:xfrm>
        </p:spPr>
        <p:txBody>
          <a:bodyPr>
            <a:normAutofit/>
          </a:bodyPr>
          <a:lstStyle/>
          <a:p>
            <a:r>
              <a:rPr lang="sr-Cyrl-RS" sz="3200" b="1" dirty="0" smtClean="0"/>
              <a:t>Одреди наслов приче</a:t>
            </a:r>
          </a:p>
          <a:p>
            <a:r>
              <a:rPr lang="sr-Cyrl-RS" sz="3200" b="1" dirty="0" smtClean="0"/>
              <a:t>У свеску запиши догађај који се десио</a:t>
            </a:r>
          </a:p>
          <a:p>
            <a:r>
              <a:rPr lang="sr-Cyrl-RS" sz="3200" b="1" dirty="0" smtClean="0"/>
              <a:t>Шта је </a:t>
            </a:r>
            <a:r>
              <a:rPr lang="sr-Cyrl-RS" sz="3200" b="1" dirty="0" smtClean="0"/>
              <a:t>дјечак </a:t>
            </a:r>
            <a:r>
              <a:rPr lang="sr-Cyrl-RS" sz="3200" b="1" dirty="0" smtClean="0"/>
              <a:t>из овога научио?  </a:t>
            </a:r>
          </a:p>
          <a:p>
            <a:r>
              <a:rPr lang="sr-Cyrl-RS" sz="3200" b="1" dirty="0" smtClean="0"/>
              <a:t>Илустровати догађај</a:t>
            </a:r>
            <a:endParaRPr lang="en-US" sz="3200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276" y="4419948"/>
            <a:ext cx="3168781" cy="202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53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296</TotalTime>
  <Words>151</Words>
  <Application>Microsoft Office PowerPoint</Application>
  <PresentationFormat>Široki ekran</PresentationFormat>
  <Paragraphs>44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Faseta</vt:lpstr>
      <vt:lpstr>Српски језик</vt:lpstr>
      <vt:lpstr>PowerPoint prezentacija</vt:lpstr>
      <vt:lpstr>PowerPoint prezentacija</vt:lpstr>
      <vt:lpstr>Погледај слику и испричај шта видиш на њој</vt:lpstr>
      <vt:lpstr>PowerPoint prezentacija</vt:lpstr>
      <vt:lpstr>ПЛАН ПРИЧАЊА:</vt:lpstr>
      <vt:lpstr>ЗАДАТАК ЗА САМОСТАЛАН РАД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</dc:title>
  <dc:creator>MM</dc:creator>
  <cp:lastModifiedBy>MM</cp:lastModifiedBy>
  <cp:revision>25</cp:revision>
  <dcterms:created xsi:type="dcterms:W3CDTF">2020-11-07T21:45:13Z</dcterms:created>
  <dcterms:modified xsi:type="dcterms:W3CDTF">2020-11-11T23:37:24Z</dcterms:modified>
</cp:coreProperties>
</file>