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08" autoAdjust="0"/>
  </p:normalViewPr>
  <p:slideViewPr>
    <p:cSldViewPr snapToGrid="0">
      <p:cViewPr varScale="1">
        <p:scale>
          <a:sx n="71" d="100"/>
          <a:sy n="71" d="100"/>
        </p:scale>
        <p:origin x="10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3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4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0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3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97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0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7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2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46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1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6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0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5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855762-8A1B-44C8-B854-8D09BFBE351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912059-2439-4AAD-BB32-AA9A3429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Nebensatz mit „wenn“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2800" dirty="0" smtClean="0"/>
              <a:t>Lehrerin:</a:t>
            </a:r>
            <a:endParaRPr lang="en-US" sz="2800" dirty="0" smtClean="0"/>
          </a:p>
          <a:p>
            <a:pPr algn="r"/>
            <a:r>
              <a:rPr lang="de-DE" sz="2800" dirty="0" smtClean="0"/>
              <a:t>Biljana Laji</a:t>
            </a:r>
            <a:r>
              <a:rPr lang="sr-Latn-RS" sz="2800" dirty="0"/>
              <a:t>ć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72235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Nebensatz mit „wenn“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3" y="2547406"/>
            <a:ext cx="9601196" cy="3624793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>
                <a:solidFill>
                  <a:schemeClr val="tx1"/>
                </a:solidFill>
              </a:rPr>
              <a:t>Ich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habe</a:t>
            </a:r>
            <a:r>
              <a:rPr lang="sr-Latn-RS" dirty="0" smtClean="0"/>
              <a:t> hohes Fieber. </a:t>
            </a:r>
            <a:r>
              <a:rPr lang="sr-Latn-RS" dirty="0" smtClean="0">
                <a:solidFill>
                  <a:schemeClr val="tx1"/>
                </a:solidFill>
              </a:rPr>
              <a:t>Ich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gehe</a:t>
            </a:r>
            <a:r>
              <a:rPr lang="sr-Latn-RS" dirty="0" smtClean="0"/>
              <a:t> zum Arzt. </a:t>
            </a:r>
          </a:p>
          <a:p>
            <a:pPr marL="0" indent="0" algn="ctr">
              <a:buNone/>
            </a:pPr>
            <a:r>
              <a:rPr lang="sr-Latn-RS" dirty="0" smtClean="0"/>
              <a:t> Wenn </a:t>
            </a:r>
            <a:r>
              <a:rPr lang="sr-Latn-RS" dirty="0" smtClean="0">
                <a:solidFill>
                  <a:schemeClr val="tx1"/>
                </a:solidFill>
              </a:rPr>
              <a:t>ich</a:t>
            </a:r>
            <a:r>
              <a:rPr lang="sr-Latn-RS" dirty="0" smtClean="0"/>
              <a:t> hohes Fieber </a:t>
            </a:r>
            <a:r>
              <a:rPr lang="sr-Latn-RS" dirty="0" smtClean="0">
                <a:solidFill>
                  <a:srgbClr val="FF0000"/>
                </a:solidFill>
              </a:rPr>
              <a:t>habe</a:t>
            </a:r>
            <a:r>
              <a:rPr lang="sr-Latn-RS" dirty="0" smtClean="0"/>
              <a:t>, (dann) </a:t>
            </a:r>
            <a:r>
              <a:rPr lang="sr-Latn-RS" dirty="0" smtClean="0">
                <a:solidFill>
                  <a:srgbClr val="FF0000"/>
                </a:solidFill>
              </a:rPr>
              <a:t>gehe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chemeClr val="tx1"/>
                </a:solidFill>
              </a:rPr>
              <a:t>ich</a:t>
            </a:r>
            <a:r>
              <a:rPr lang="sr-Latn-RS" dirty="0" smtClean="0"/>
              <a:t> zum Arzt. 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NEBENSATZ              HAUPTSATZ</a:t>
            </a:r>
          </a:p>
          <a:p>
            <a:pPr marL="0" indent="0" algn="ctr">
              <a:buNone/>
            </a:pPr>
            <a:r>
              <a:rPr lang="sr-Latn-RS" dirty="0" smtClean="0">
                <a:solidFill>
                  <a:schemeClr val="tx1"/>
                </a:solidFill>
              </a:rPr>
              <a:t>Ich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gehe</a:t>
            </a:r>
            <a:r>
              <a:rPr lang="sr-Latn-RS" dirty="0" smtClean="0"/>
              <a:t> zum Arzt, wenn </a:t>
            </a:r>
            <a:r>
              <a:rPr lang="sr-Latn-RS" dirty="0" smtClean="0">
                <a:solidFill>
                  <a:schemeClr val="tx1"/>
                </a:solidFill>
              </a:rPr>
              <a:t>ich</a:t>
            </a:r>
            <a:r>
              <a:rPr lang="sr-Latn-RS" dirty="0" smtClean="0"/>
              <a:t> hohes Fieber </a:t>
            </a:r>
            <a:r>
              <a:rPr lang="sr-Latn-RS" dirty="0" smtClean="0">
                <a:solidFill>
                  <a:srgbClr val="FF0000"/>
                </a:solidFill>
              </a:rPr>
              <a:t>habe.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                                HAUPTSATZ                NEBENSATZ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57675" y="2938462"/>
            <a:ext cx="1647825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38975" y="2938462"/>
            <a:ext cx="466725" cy="24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2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3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1. </a:t>
            </a:r>
            <a:r>
              <a:rPr lang="sr-Latn-RS" dirty="0" smtClean="0">
                <a:solidFill>
                  <a:srgbClr val="0070C0"/>
                </a:solidFill>
              </a:rPr>
              <a:t>Du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FF0000"/>
                </a:solidFill>
              </a:rPr>
              <a:t>f</a:t>
            </a:r>
            <a:r>
              <a:rPr lang="de-DE" dirty="0" smtClean="0">
                <a:solidFill>
                  <a:srgbClr val="FF0000"/>
                </a:solidFill>
              </a:rPr>
              <a:t>ühlst dich </a:t>
            </a:r>
            <a:r>
              <a:rPr lang="de-DE" dirty="0" smtClean="0"/>
              <a:t>krank. </a:t>
            </a:r>
            <a:r>
              <a:rPr lang="de-DE" dirty="0" smtClean="0">
                <a:solidFill>
                  <a:srgbClr val="0070C0"/>
                </a:solidFill>
              </a:rPr>
              <a:t>Wir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müssen</a:t>
            </a:r>
            <a:r>
              <a:rPr lang="de-DE" dirty="0" smtClean="0"/>
              <a:t> zum Arzt </a:t>
            </a:r>
            <a:r>
              <a:rPr lang="de-DE" dirty="0" smtClean="0">
                <a:solidFill>
                  <a:srgbClr val="FF0000"/>
                </a:solidFill>
              </a:rPr>
              <a:t>gehen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Wenn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du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dich</a:t>
            </a:r>
            <a:r>
              <a:rPr lang="de-DE" dirty="0" smtClean="0"/>
              <a:t> krank </a:t>
            </a:r>
            <a:r>
              <a:rPr lang="de-DE" dirty="0" smtClean="0">
                <a:solidFill>
                  <a:srgbClr val="FF0000"/>
                </a:solidFill>
              </a:rPr>
              <a:t>fühlst</a:t>
            </a:r>
            <a:r>
              <a:rPr lang="de-DE" dirty="0" smtClean="0"/>
              <a:t>, (dann) </a:t>
            </a:r>
            <a:r>
              <a:rPr lang="de-DE" dirty="0" smtClean="0">
                <a:solidFill>
                  <a:srgbClr val="FF0000"/>
                </a:solidFill>
              </a:rPr>
              <a:t>müssen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wir</a:t>
            </a:r>
            <a:r>
              <a:rPr lang="de-DE" dirty="0" smtClean="0"/>
              <a:t> zum Arzt </a:t>
            </a:r>
            <a:r>
              <a:rPr lang="de-DE" dirty="0" smtClean="0">
                <a:solidFill>
                  <a:srgbClr val="FF0000"/>
                </a:solidFill>
              </a:rPr>
              <a:t>gehen</a:t>
            </a:r>
            <a:r>
              <a:rPr lang="de-DE" dirty="0" smtClean="0"/>
              <a:t>. 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Wir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müssen</a:t>
            </a:r>
            <a:r>
              <a:rPr lang="de-DE" dirty="0" smtClean="0"/>
              <a:t> zum Arzt </a:t>
            </a:r>
            <a:r>
              <a:rPr lang="de-DE" dirty="0" smtClean="0">
                <a:solidFill>
                  <a:srgbClr val="FF0000"/>
                </a:solidFill>
              </a:rPr>
              <a:t>gehen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B050"/>
                </a:solidFill>
              </a:rPr>
              <a:t>wenn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du</a:t>
            </a:r>
            <a:r>
              <a:rPr lang="de-DE" dirty="0" smtClean="0"/>
              <a:t> dich krank </a:t>
            </a:r>
            <a:r>
              <a:rPr lang="de-DE" dirty="0" smtClean="0">
                <a:solidFill>
                  <a:srgbClr val="FF0000"/>
                </a:solidFill>
              </a:rPr>
              <a:t>fühlst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2. </a:t>
            </a:r>
            <a:r>
              <a:rPr lang="de-DE" dirty="0" smtClean="0">
                <a:solidFill>
                  <a:srgbClr val="0070C0"/>
                </a:solidFill>
              </a:rPr>
              <a:t>Doktor Möller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 einen freien Termin. </a:t>
            </a:r>
            <a:r>
              <a:rPr lang="de-DE" dirty="0" smtClean="0">
                <a:solidFill>
                  <a:srgbClr val="0070C0"/>
                </a:solidFill>
              </a:rPr>
              <a:t>Wir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kommen</a:t>
            </a:r>
            <a:r>
              <a:rPr lang="de-DE" dirty="0" smtClean="0"/>
              <a:t> heute Nachmittag.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Wenn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Doktor Möller  </a:t>
            </a:r>
            <a:r>
              <a:rPr lang="de-DE" dirty="0" smtClean="0"/>
              <a:t>einen freien Termin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, (dann) </a:t>
            </a:r>
            <a:r>
              <a:rPr lang="de-DE" dirty="0" smtClean="0">
                <a:solidFill>
                  <a:srgbClr val="FF0000"/>
                </a:solidFill>
              </a:rPr>
              <a:t>kommen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wir</a:t>
            </a:r>
            <a:r>
              <a:rPr lang="de-DE" dirty="0" smtClean="0"/>
              <a:t> heute Nachmittag.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Wir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kommen</a:t>
            </a:r>
            <a:r>
              <a:rPr lang="de-DE" dirty="0" smtClean="0"/>
              <a:t> heute Nachmittag, </a:t>
            </a:r>
            <a:r>
              <a:rPr lang="de-DE" dirty="0" smtClean="0">
                <a:solidFill>
                  <a:srgbClr val="00B050"/>
                </a:solidFill>
              </a:rPr>
              <a:t>wenn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</a:rPr>
              <a:t>Doktor Möller</a:t>
            </a:r>
            <a:r>
              <a:rPr lang="de-DE" dirty="0" smtClean="0"/>
              <a:t> einen freien Termin </a:t>
            </a:r>
            <a:r>
              <a:rPr lang="de-DE" dirty="0" smtClean="0">
                <a:solidFill>
                  <a:srgbClr val="FF0000"/>
                </a:solidFill>
              </a:rPr>
              <a:t>hat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62014"/>
            <a:ext cx="9601196" cy="67627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Wortfolge im Nebensatz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7851"/>
            <a:ext cx="9601195" cy="4028018"/>
          </a:xfrm>
        </p:spPr>
        <p:txBody>
          <a:bodyPr>
            <a:normAutofit fontScale="77500" lnSpcReduction="20000"/>
          </a:bodyPr>
          <a:lstStyle/>
          <a:p>
            <a:endParaRPr lang="de-DE" sz="2800" dirty="0" smtClean="0">
              <a:solidFill>
                <a:srgbClr val="0070C0"/>
              </a:solidFill>
            </a:endParaRPr>
          </a:p>
          <a:p>
            <a:endParaRPr lang="de-D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lang="de-DE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hohes Fieber </a:t>
            </a:r>
            <a:r>
              <a:rPr lang="de-DE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dann </a:t>
            </a:r>
            <a:r>
              <a:rPr lang="de-DE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gehe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zum Arzt.</a:t>
            </a:r>
          </a:p>
          <a:p>
            <a:r>
              <a:rPr lang="de-DE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gehe zum Arzt, </a:t>
            </a:r>
            <a:r>
              <a:rPr lang="de-DE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hohes Fieber </a:t>
            </a:r>
            <a:r>
              <a:rPr lang="de-DE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Nebensatz formuliert </a:t>
            </a:r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Bedingung(uslov)</a:t>
            </a:r>
            <a:r>
              <a:rPr lang="de-DE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erfüllt sein muss, damit </a:t>
            </a:r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Folge(posljedica) </a:t>
            </a:r>
            <a:r>
              <a:rPr lang="de-DE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im </a:t>
            </a:r>
            <a:r>
              <a:rPr lang="de-DE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Hauptsatz 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angegeben wird, realisiert werden kann. 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entsprechenden Fragewörter lauten: „</a:t>
            </a:r>
            <a:r>
              <a:rPr lang="de-D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Wann</a:t>
            </a:r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und „</a:t>
            </a:r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welcher Bedingung?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295650"/>
            <a:ext cx="60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Wortfolge im </a:t>
            </a:r>
            <a:r>
              <a:rPr lang="de-DE" sz="2400" dirty="0" smtClean="0">
                <a:solidFill>
                  <a:srgbClr val="C00000"/>
                </a:solidFill>
              </a:rPr>
              <a:t>Nebensatz</a:t>
            </a:r>
            <a:endParaRPr lang="de-DE" sz="2400" dirty="0">
              <a:solidFill>
                <a:srgbClr val="C00000"/>
              </a:solidFill>
            </a:endParaRPr>
          </a:p>
          <a:p>
            <a:r>
              <a:rPr lang="de-DE" sz="2400" dirty="0">
                <a:solidFill>
                  <a:srgbClr val="0070C0"/>
                </a:solidFill>
              </a:rPr>
              <a:t>WENN</a:t>
            </a:r>
            <a:r>
              <a:rPr lang="de-DE" sz="2400" dirty="0">
                <a:solidFill>
                  <a:srgbClr val="C00000"/>
                </a:solidFill>
              </a:rPr>
              <a:t>       </a:t>
            </a:r>
            <a:r>
              <a:rPr lang="de-DE" sz="2400" dirty="0">
                <a:solidFill>
                  <a:srgbClr val="00B050"/>
                </a:solidFill>
              </a:rPr>
              <a:t>Subjekt ...</a:t>
            </a:r>
            <a:r>
              <a:rPr lang="de-DE" sz="2400" dirty="0">
                <a:solidFill>
                  <a:schemeClr val="accent2"/>
                </a:solidFill>
              </a:rPr>
              <a:t>...</a:t>
            </a:r>
            <a:r>
              <a:rPr lang="de-DE" sz="2400" dirty="0">
                <a:solidFill>
                  <a:srgbClr val="C00000"/>
                </a:solidFill>
              </a:rPr>
              <a:t>         </a:t>
            </a:r>
            <a:r>
              <a:rPr lang="de-DE" sz="2400" dirty="0">
                <a:solidFill>
                  <a:srgbClr val="FF0000"/>
                </a:solidFill>
              </a:rPr>
              <a:t>Verb</a:t>
            </a:r>
          </a:p>
          <a:p>
            <a:r>
              <a:rPr lang="de-DE" sz="2400" dirty="0">
                <a:solidFill>
                  <a:srgbClr val="0070C0"/>
                </a:solidFill>
              </a:rPr>
              <a:t>Position 1</a:t>
            </a:r>
            <a:r>
              <a:rPr lang="de-DE" sz="2400" dirty="0">
                <a:solidFill>
                  <a:srgbClr val="C00000"/>
                </a:solidFill>
              </a:rPr>
              <a:t>    </a:t>
            </a:r>
            <a:r>
              <a:rPr lang="de-DE" sz="2400" dirty="0">
                <a:solidFill>
                  <a:srgbClr val="00B050"/>
                </a:solidFill>
              </a:rPr>
              <a:t>Position 2          </a:t>
            </a:r>
            <a:r>
              <a:rPr lang="de-DE" sz="2400" dirty="0">
                <a:solidFill>
                  <a:srgbClr val="FF0000"/>
                </a:solidFill>
              </a:rPr>
              <a:t>Satzende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7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47700"/>
            <a:ext cx="10944225" cy="566499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37798"/>
              </p:ext>
            </p:extLst>
          </p:nvPr>
        </p:nvGraphicFramePr>
        <p:xfrm>
          <a:off x="8858250" y="2095499"/>
          <a:ext cx="13525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1">
                  <a:extLst>
                    <a:ext uri="{9D8B030D-6E8A-4147-A177-3AD203B41FA5}">
                      <a16:colId xmlns:a16="http://schemas.microsoft.com/office/drawing/2014/main" val="1648595434"/>
                    </a:ext>
                  </a:extLst>
                </a:gridCol>
              </a:tblGrid>
              <a:tr h="302898">
                <a:tc>
                  <a:txBody>
                    <a:bodyPr/>
                    <a:lstStyle/>
                    <a:p>
                      <a:r>
                        <a:rPr lang="de-DE" dirty="0" smtClean="0"/>
                        <a:t>Rezept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8393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73176"/>
              </p:ext>
            </p:extLst>
          </p:nvPr>
        </p:nvGraphicFramePr>
        <p:xfrm>
          <a:off x="6772275" y="2411993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85111640"/>
                    </a:ext>
                  </a:extLst>
                </a:gridCol>
              </a:tblGrid>
              <a:tr h="245482">
                <a:tc>
                  <a:txBody>
                    <a:bodyPr/>
                    <a:lstStyle/>
                    <a:p>
                      <a:r>
                        <a:rPr lang="de-DE" dirty="0" smtClean="0"/>
                        <a:t>brauche ich ein Rezept.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0119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36005"/>
              </p:ext>
            </p:extLst>
          </p:nvPr>
        </p:nvGraphicFramePr>
        <p:xfrm>
          <a:off x="8535987" y="2827018"/>
          <a:ext cx="1654175" cy="37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175">
                  <a:extLst>
                    <a:ext uri="{9D8B030D-6E8A-4147-A177-3AD203B41FA5}">
                      <a16:colId xmlns:a16="http://schemas.microsoft.com/office/drawing/2014/main" val="3273669665"/>
                    </a:ext>
                  </a:extLst>
                </a:gridCol>
              </a:tblGrid>
              <a:tr h="375709">
                <a:tc>
                  <a:txBody>
                    <a:bodyPr/>
                    <a:lstStyle/>
                    <a:p>
                      <a:r>
                        <a:rPr lang="de-DE" dirty="0" smtClean="0"/>
                        <a:t>Thermometer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3019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50407"/>
              </p:ext>
            </p:extLst>
          </p:nvPr>
        </p:nvGraphicFramePr>
        <p:xfrm>
          <a:off x="2003425" y="3202727"/>
          <a:ext cx="706437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75">
                  <a:extLst>
                    <a:ext uri="{9D8B030D-6E8A-4147-A177-3AD203B41FA5}">
                      <a16:colId xmlns:a16="http://schemas.microsoft.com/office/drawing/2014/main" val="4066046240"/>
                    </a:ext>
                  </a:extLst>
                </a:gridCol>
              </a:tblGrid>
              <a:tr h="332951">
                <a:tc>
                  <a:txBody>
                    <a:bodyPr/>
                    <a:lstStyle/>
                    <a:p>
                      <a:r>
                        <a:rPr lang="de-DE" dirty="0" smtClean="0"/>
                        <a:t>Wenn ich Fieber messen möchte, dann brauche ich ein Thermometer.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879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55979"/>
              </p:ext>
            </p:extLst>
          </p:nvPr>
        </p:nvGraphicFramePr>
        <p:xfrm>
          <a:off x="7423150" y="3663315"/>
          <a:ext cx="16446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326688208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r>
                        <a:rPr lang="de-DE" dirty="0" smtClean="0"/>
                        <a:t>Taschentücher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1786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8074"/>
              </p:ext>
            </p:extLst>
          </p:nvPr>
        </p:nvGraphicFramePr>
        <p:xfrm>
          <a:off x="1862138" y="4011268"/>
          <a:ext cx="612933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337">
                  <a:extLst>
                    <a:ext uri="{9D8B030D-6E8A-4147-A177-3AD203B41FA5}">
                      <a16:colId xmlns:a16="http://schemas.microsoft.com/office/drawing/2014/main" val="2171927290"/>
                    </a:ext>
                  </a:extLst>
                </a:gridCol>
              </a:tblGrid>
              <a:tr h="332132">
                <a:tc>
                  <a:txBody>
                    <a:bodyPr/>
                    <a:lstStyle/>
                    <a:p>
                      <a:r>
                        <a:rPr lang="de-DE" dirty="0" smtClean="0"/>
                        <a:t>Wenn ich Schnupfen habe, dann brauche</a:t>
                      </a:r>
                      <a:r>
                        <a:rPr lang="de-DE" baseline="0" dirty="0" smtClean="0"/>
                        <a:t> ich Taschentücher.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50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78985"/>
              </p:ext>
            </p:extLst>
          </p:nvPr>
        </p:nvGraphicFramePr>
        <p:xfrm>
          <a:off x="8712199" y="4457696"/>
          <a:ext cx="13017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3352642607"/>
                    </a:ext>
                  </a:extLst>
                </a:gridCol>
              </a:tblGrid>
              <a:tr h="318559">
                <a:tc>
                  <a:txBody>
                    <a:bodyPr/>
                    <a:lstStyle/>
                    <a:p>
                      <a:r>
                        <a:rPr lang="de-DE" dirty="0" smtClean="0"/>
                        <a:t>Pflaster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0411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49475"/>
              </p:ext>
            </p:extLst>
          </p:nvPr>
        </p:nvGraphicFramePr>
        <p:xfrm>
          <a:off x="1855788" y="4819809"/>
          <a:ext cx="6680199" cy="39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199">
                  <a:extLst>
                    <a:ext uri="{9D8B030D-6E8A-4147-A177-3AD203B41FA5}">
                      <a16:colId xmlns:a16="http://schemas.microsoft.com/office/drawing/2014/main" val="4152014944"/>
                    </a:ext>
                  </a:extLst>
                </a:gridCol>
              </a:tblGrid>
              <a:tr h="394759">
                <a:tc>
                  <a:txBody>
                    <a:bodyPr/>
                    <a:lstStyle/>
                    <a:p>
                      <a:r>
                        <a:rPr lang="de-DE" dirty="0" smtClean="0"/>
                        <a:t>Wenn ich eine Schnittwunde habe, dann brauche ich ein Pflaster.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9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4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Hausaufgaben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6" y="2471207"/>
            <a:ext cx="9601196" cy="371051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1. Lehrbuch: Seite 24, Aufgabe 6</a:t>
            </a:r>
          </a:p>
          <a:p>
            <a:pPr marL="0" indent="0">
              <a:buNone/>
            </a:pPr>
            <a:r>
              <a:rPr lang="de-DE" b="1" dirty="0" smtClean="0"/>
              <a:t>2. Macht wenn-Sätze! </a:t>
            </a:r>
          </a:p>
          <a:p>
            <a:pPr marL="0" indent="0">
              <a:buNone/>
            </a:pPr>
            <a:r>
              <a:rPr lang="de-DE" sz="2200" dirty="0" smtClean="0"/>
              <a:t>z.B. </a:t>
            </a:r>
            <a:r>
              <a:rPr lang="de-DE" sz="2200" dirty="0" smtClean="0">
                <a:solidFill>
                  <a:srgbClr val="0070C0"/>
                </a:solidFill>
              </a:rPr>
              <a:t>Du </a:t>
            </a:r>
            <a:r>
              <a:rPr lang="de-DE" sz="2200" dirty="0" smtClean="0">
                <a:solidFill>
                  <a:srgbClr val="FF0000"/>
                </a:solidFill>
              </a:rPr>
              <a:t>hast</a:t>
            </a:r>
            <a:r>
              <a:rPr lang="de-DE" sz="2200" dirty="0" smtClean="0"/>
              <a:t> am Samstag kein Fieber. </a:t>
            </a:r>
            <a:r>
              <a:rPr lang="de-DE" sz="2200" dirty="0" smtClean="0">
                <a:solidFill>
                  <a:srgbClr val="0070C0"/>
                </a:solidFill>
              </a:rPr>
              <a:t>Du</a:t>
            </a:r>
            <a:r>
              <a:rPr lang="de-DE" sz="2200" dirty="0" smtClean="0"/>
              <a:t> </a:t>
            </a:r>
            <a:r>
              <a:rPr lang="de-DE" sz="2200" dirty="0" smtClean="0">
                <a:solidFill>
                  <a:srgbClr val="FF0000"/>
                </a:solidFill>
              </a:rPr>
              <a:t>kannst</a:t>
            </a:r>
            <a:r>
              <a:rPr lang="de-DE" sz="2200" dirty="0" smtClean="0"/>
              <a:t> zur Party </a:t>
            </a:r>
            <a:r>
              <a:rPr lang="de-DE" sz="2200" dirty="0" smtClean="0">
                <a:solidFill>
                  <a:srgbClr val="FF0000"/>
                </a:solidFill>
              </a:rPr>
              <a:t>gehen</a:t>
            </a:r>
            <a:r>
              <a:rPr lang="de-DE" sz="2200" dirty="0" smtClean="0">
                <a:solidFill>
                  <a:schemeClr val="tx1"/>
                </a:solidFill>
              </a:rPr>
              <a:t>.</a:t>
            </a: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>
                <a:solidFill>
                  <a:srgbClr val="00B050"/>
                </a:solidFill>
              </a:rPr>
              <a:t>Wenn</a:t>
            </a:r>
            <a:r>
              <a:rPr lang="de-DE" sz="2200" dirty="0" smtClean="0"/>
              <a:t> </a:t>
            </a:r>
            <a:r>
              <a:rPr lang="de-DE" sz="2200" dirty="0" smtClean="0">
                <a:solidFill>
                  <a:srgbClr val="0070C0"/>
                </a:solidFill>
              </a:rPr>
              <a:t>du</a:t>
            </a:r>
            <a:r>
              <a:rPr lang="de-DE" sz="2200" dirty="0" smtClean="0"/>
              <a:t> am Samstag kein Fieber </a:t>
            </a:r>
            <a:r>
              <a:rPr lang="de-DE" sz="2200" dirty="0" smtClean="0">
                <a:solidFill>
                  <a:srgbClr val="FF0000"/>
                </a:solidFill>
              </a:rPr>
              <a:t>hast,</a:t>
            </a:r>
            <a:r>
              <a:rPr lang="de-DE" sz="2200" dirty="0" smtClean="0"/>
              <a:t> dann </a:t>
            </a:r>
            <a:r>
              <a:rPr lang="de-DE" sz="2200" dirty="0" smtClean="0">
                <a:solidFill>
                  <a:srgbClr val="FF0000"/>
                </a:solidFill>
              </a:rPr>
              <a:t>kannst</a:t>
            </a:r>
            <a:r>
              <a:rPr lang="de-DE" sz="2200" dirty="0" smtClean="0"/>
              <a:t> </a:t>
            </a:r>
            <a:r>
              <a:rPr lang="de-DE" sz="2200" dirty="0" smtClean="0">
                <a:solidFill>
                  <a:srgbClr val="0070C0"/>
                </a:solidFill>
              </a:rPr>
              <a:t>du</a:t>
            </a:r>
            <a:r>
              <a:rPr lang="de-DE" sz="2200" dirty="0" smtClean="0"/>
              <a:t> zur Party </a:t>
            </a:r>
            <a:r>
              <a:rPr lang="de-DE" sz="2200" dirty="0" smtClean="0">
                <a:solidFill>
                  <a:srgbClr val="FF0000"/>
                </a:solidFill>
              </a:rPr>
              <a:t>gehen</a:t>
            </a:r>
            <a:r>
              <a:rPr lang="de-DE" sz="2200" dirty="0" smtClean="0"/>
              <a:t>.</a:t>
            </a:r>
          </a:p>
          <a:p>
            <a:pPr marL="0" indent="0">
              <a:buNone/>
            </a:pPr>
            <a:r>
              <a:rPr lang="de-DE" sz="2200" dirty="0" smtClean="0">
                <a:solidFill>
                  <a:srgbClr val="0070C0"/>
                </a:solidFill>
              </a:rPr>
              <a:t>Du</a:t>
            </a:r>
            <a:r>
              <a:rPr lang="de-DE" sz="2200" dirty="0" smtClean="0"/>
              <a:t> </a:t>
            </a:r>
            <a:r>
              <a:rPr lang="de-DE" sz="2200" dirty="0" smtClean="0">
                <a:solidFill>
                  <a:srgbClr val="FF0000"/>
                </a:solidFill>
              </a:rPr>
              <a:t>kannst</a:t>
            </a:r>
            <a:r>
              <a:rPr lang="de-DE" sz="2200" dirty="0" smtClean="0"/>
              <a:t> zur Party gehen, </a:t>
            </a:r>
            <a:r>
              <a:rPr lang="de-DE" sz="2200" dirty="0" smtClean="0">
                <a:solidFill>
                  <a:srgbClr val="00B050"/>
                </a:solidFill>
              </a:rPr>
              <a:t>wenn</a:t>
            </a:r>
            <a:r>
              <a:rPr lang="de-DE" sz="2200" dirty="0" smtClean="0"/>
              <a:t> </a:t>
            </a:r>
            <a:r>
              <a:rPr lang="de-DE" sz="2200" dirty="0" smtClean="0">
                <a:solidFill>
                  <a:srgbClr val="0070C0"/>
                </a:solidFill>
              </a:rPr>
              <a:t>du</a:t>
            </a:r>
            <a:r>
              <a:rPr lang="de-DE" sz="2200" dirty="0" smtClean="0"/>
              <a:t> am Samstag kein Fieber </a:t>
            </a:r>
            <a:r>
              <a:rPr lang="de-DE" sz="2200" dirty="0" smtClean="0">
                <a:solidFill>
                  <a:srgbClr val="FF0000"/>
                </a:solidFill>
              </a:rPr>
              <a:t>hast</a:t>
            </a:r>
            <a:r>
              <a:rPr lang="de-DE" sz="2200" dirty="0" smtClean="0"/>
              <a:t>. </a:t>
            </a:r>
          </a:p>
          <a:p>
            <a:pPr marL="0" indent="0">
              <a:buNone/>
            </a:pPr>
            <a:r>
              <a:rPr lang="de-DE" dirty="0" smtClean="0"/>
              <a:t>a. </a:t>
            </a:r>
            <a:r>
              <a:rPr lang="de-DE" sz="2200" dirty="0" smtClean="0"/>
              <a:t>Ich treibe Sport. Ich bin gesund. </a:t>
            </a:r>
          </a:p>
          <a:p>
            <a:pPr marL="0" indent="0">
              <a:buNone/>
            </a:pPr>
            <a:r>
              <a:rPr lang="de-DE" sz="2200" dirty="0" smtClean="0"/>
              <a:t>b. Ich übe regelmäßig. Ich bleibe gesund.</a:t>
            </a:r>
          </a:p>
          <a:p>
            <a:pPr marL="0" indent="0">
              <a:buNone/>
            </a:pPr>
            <a:r>
              <a:rPr lang="de-DE" sz="2200" dirty="0" smtClean="0"/>
              <a:t>c. Markus geht zum Arzt. Es geht ihm nicht gut. </a:t>
            </a:r>
          </a:p>
          <a:p>
            <a:pPr marL="0" indent="0">
              <a:buNone/>
            </a:pPr>
            <a:r>
              <a:rPr lang="de-DE" sz="2200" dirty="0" smtClean="0"/>
              <a:t>d. Petra hat Kopfschmerzen. Sie nimmt Tabletten.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4509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elen Dank Für Eure Aufmerksamk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6" y="453548"/>
            <a:ext cx="11183430" cy="59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38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</TotalTime>
  <Words>364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Nebensatz mit „wenn“</vt:lpstr>
      <vt:lpstr>Nebensatz mit „wenn“</vt:lpstr>
      <vt:lpstr>Beispiele</vt:lpstr>
      <vt:lpstr>   Wortfolge im Nebensatz</vt:lpstr>
      <vt:lpstr>PowerPoint Presentation</vt:lpstr>
      <vt:lpstr>Die Hausaufgaben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Nebensatz mit „wenn“</dc:title>
  <dc:creator>W10</dc:creator>
  <cp:lastModifiedBy>W10</cp:lastModifiedBy>
  <cp:revision>19</cp:revision>
  <dcterms:created xsi:type="dcterms:W3CDTF">2020-11-04T10:27:06Z</dcterms:created>
  <dcterms:modified xsi:type="dcterms:W3CDTF">2020-11-04T14:07:45Z</dcterms:modified>
</cp:coreProperties>
</file>