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0" r:id="rId3"/>
    <p:sldId id="274" r:id="rId4"/>
    <p:sldId id="275" r:id="rId5"/>
    <p:sldId id="276" r:id="rId6"/>
    <p:sldId id="277" r:id="rId7"/>
    <p:sldId id="278" r:id="rId8"/>
    <p:sldId id="279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howGuides="1">
      <p:cViewPr varScale="1">
        <p:scale>
          <a:sx n="67" d="100"/>
          <a:sy n="67" d="100"/>
        </p:scale>
        <p:origin x="216" y="60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4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5/23/2020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5/23/2020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5/23/2020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5/23/2020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5/23/2020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5/23/2020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5/23/2020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5/23/2020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6812" y="838200"/>
            <a:ext cx="8320888" cy="1066800"/>
          </a:xfrm>
        </p:spPr>
        <p:txBody>
          <a:bodyPr/>
          <a:lstStyle/>
          <a:p>
            <a:r>
              <a:rPr lang="sr-Cyrl-BA" dirty="0" smtClean="0"/>
              <a:t>РАЗЛОМЦИ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2" y="5029200"/>
            <a:ext cx="7516442" cy="1180673"/>
          </a:xfrm>
        </p:spPr>
        <p:txBody>
          <a:bodyPr>
            <a:normAutofit/>
          </a:bodyPr>
          <a:lstStyle/>
          <a:p>
            <a:r>
              <a:rPr lang="sr-Cyrl-BA" sz="2000" dirty="0" smtClean="0"/>
              <a:t>МАТЕМАТИКА 4. РАЗРЕД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584200"/>
          </a:xfrm>
        </p:spPr>
        <p:txBody>
          <a:bodyPr>
            <a:noAutofit/>
          </a:bodyPr>
          <a:lstStyle/>
          <a:p>
            <a:r>
              <a:rPr lang="sr-Cyrl-BA" dirty="0" smtClean="0">
                <a:solidFill>
                  <a:schemeClr val="tx2"/>
                </a:solidFill>
              </a:rPr>
              <a:t>Да поновимо</a:t>
            </a:r>
            <a:endParaRPr lang="en-US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7612" y="762001"/>
                <a:ext cx="10621001" cy="60959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sr-Cyrl-BA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sr-Cyrl-BA" i="1" dirty="0" smtClean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                                          </a:t>
                </a:r>
                <a:r>
                  <a:rPr lang="sr-Cyrl-BA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</a:rPr>
                  <a:t>БРОЈИЛАЦ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Cyrl-BA" sz="115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115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Cyrl-BA" sz="115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sr-Cyrl-BA" sz="11500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sr-Cyrl-BA" sz="3600" dirty="0" smtClean="0">
                    <a:solidFill>
                      <a:schemeClr val="tx2"/>
                    </a:solidFill>
                  </a:rPr>
                  <a:t>                                                  </a:t>
                </a:r>
                <a:r>
                  <a:rPr lang="sr-Cyrl-BA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ИМЕНИЛАЦ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7612" y="762001"/>
                <a:ext cx="10621001" cy="6095999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7237412" y="4343400"/>
            <a:ext cx="685800" cy="6096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5332412" y="1790700"/>
            <a:ext cx="762000" cy="3810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54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7612" y="0"/>
                <a:ext cx="10158625" cy="6172200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sr-Cyrl-BA" dirty="0" smtClean="0">
                    <a:solidFill>
                      <a:schemeClr val="tx2">
                        <a:lumMod val="95000"/>
                        <a:lumOff val="5000"/>
                      </a:schemeClr>
                    </a:solidFill>
                  </a:rPr>
                  <a:t>Бројеви које смо научили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200" b="0" i="1" smtClean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sz="3200" i="1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3200" b="0" i="1" smtClean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chemeClr val="tx2">
                        <a:lumMod val="95000"/>
                        <a:lumOff val="5000"/>
                      </a:schemeClr>
                    </a:solidFill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3200" b="0" i="1" dirty="0" smtClean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sz="320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3200" b="0" i="1" dirty="0" smtClean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sz="320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sz="3200" b="0" i="1" dirty="0" smtClean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sz="320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sz="3200" b="0" i="1" dirty="0" smtClean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sz="320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3200" b="0" i="1" dirty="0" smtClean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sz="320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chemeClr val="tx2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sr-Cyrl-BA" dirty="0" smtClean="0">
                    <a:solidFill>
                      <a:schemeClr val="tx2">
                        <a:lumMod val="95000"/>
                        <a:lumOff val="5000"/>
                      </a:schemeClr>
                    </a:solidFill>
                  </a:rPr>
                  <a:t>називају се разломци.</a:t>
                </a:r>
              </a:p>
              <a:p>
                <a:pPr marL="0" indent="0">
                  <a:buNone/>
                </a:pPr>
                <a:endParaRPr lang="sr-Cyrl-BA" sz="3200" dirty="0"/>
              </a:p>
              <a:p>
                <a:pPr marL="0" indent="0">
                  <a:buNone/>
                </a:pPr>
                <a:r>
                  <a:rPr lang="sr-Cyrl-BA" sz="2400" dirty="0" smtClean="0">
                    <a:solidFill>
                      <a:schemeClr val="tx2">
                        <a:lumMod val="95000"/>
                        <a:lumOff val="5000"/>
                      </a:schemeClr>
                    </a:solidFill>
                  </a:rPr>
                  <a:t>Упоређивање разломака (1. задатак на стр. 136 у уџбенику)</a:t>
                </a:r>
              </a:p>
              <a:p>
                <a:pPr marL="0" indent="0">
                  <a:buNone/>
                </a:pPr>
                <a:r>
                  <a:rPr lang="sr-Cyrl-BA" sz="2400" dirty="0" smtClean="0">
                    <a:solidFill>
                      <a:schemeClr val="tx2">
                        <a:lumMod val="95000"/>
                        <a:lumOff val="5000"/>
                      </a:schemeClr>
                    </a:solidFill>
                  </a:rPr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3600" i="1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3600" b="0" i="1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3600" b="0" i="1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Cyrl-BA" sz="2400" dirty="0" smtClean="0">
                    <a:solidFill>
                      <a:schemeClr val="tx2">
                        <a:lumMod val="95000"/>
                        <a:lumOff val="5000"/>
                      </a:schemeClr>
                    </a:solidFill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360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3600" b="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3600" b="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Cyrl-BA" sz="3600" dirty="0" smtClean="0"/>
                  <a:t>       </a:t>
                </a:r>
                <a:r>
                  <a:rPr lang="sr-Cyrl-BA" sz="2400" dirty="0" smtClean="0">
                    <a:solidFill>
                      <a:srgbClr val="000000">
                        <a:lumMod val="95000"/>
                        <a:lumOff val="5000"/>
                      </a:srgbClr>
                    </a:solidFill>
                  </a:rPr>
                  <a:t>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3600" i="1" smtClean="0">
                            <a:solidFill>
                              <a:srgbClr val="000000">
                                <a:lumMod val="95000"/>
                                <a:lumOff val="5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3600" b="0" i="1" smtClean="0">
                            <a:solidFill>
                              <a:srgbClr val="000000">
                                <a:lumMod val="95000"/>
                                <a:lumOff val="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3600" b="0" i="1" smtClean="0">
                            <a:solidFill>
                              <a:srgbClr val="000000">
                                <a:lumMod val="95000"/>
                                <a:lumOff val="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sr-Cyrl-BA" sz="3600" b="0" i="1" smtClean="0">
                        <a:solidFill>
                          <a:srgbClr val="000000">
                            <a:lumMod val="95000"/>
                            <a:lumOff val="5000"/>
                          </a:srgbClr>
                        </a:solidFill>
                        <a:latin typeface="Cambria Math" panose="02040503050406030204" pitchFamily="18" charset="0"/>
                      </a:rPr>
                      <m:t>     </m:t>
                    </m:r>
                    <m:f>
                      <m:fPr>
                        <m:ctrlPr>
                          <a:rPr lang="sr-Cyrl-BA" sz="3600" i="1" smtClean="0">
                            <a:solidFill>
                              <a:srgbClr val="000000">
                                <a:lumMod val="95000"/>
                                <a:lumOff val="5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3600" b="0" i="1" smtClean="0">
                            <a:solidFill>
                              <a:srgbClr val="000000">
                                <a:lumMod val="95000"/>
                                <a:lumOff val="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3600" b="0" i="1" smtClean="0">
                            <a:solidFill>
                              <a:srgbClr val="000000">
                                <a:lumMod val="95000"/>
                                <a:lumOff val="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sr-Cyrl-BA" sz="3600" dirty="0" smtClean="0"/>
                  <a:t>        </a:t>
                </a:r>
                <a:r>
                  <a:rPr lang="sr-Cyrl-BA" sz="2400" dirty="0" smtClean="0">
                    <a:solidFill>
                      <a:srgbClr val="000000">
                        <a:lumMod val="95000"/>
                        <a:lumOff val="5000"/>
                      </a:srgbClr>
                    </a:solidFill>
                  </a:rPr>
                  <a:t>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3600" i="1" smtClean="0">
                            <a:solidFill>
                              <a:srgbClr val="000000">
                                <a:lumMod val="95000"/>
                                <a:lumOff val="5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3600" b="0" i="1" smtClean="0">
                            <a:solidFill>
                              <a:srgbClr val="000000">
                                <a:lumMod val="95000"/>
                                <a:lumOff val="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3600" b="0" i="1" smtClean="0">
                            <a:solidFill>
                              <a:srgbClr val="000000">
                                <a:lumMod val="95000"/>
                                <a:lumOff val="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sr-Cyrl-BA" sz="3600" b="0" i="1" smtClean="0">
                        <a:solidFill>
                          <a:srgbClr val="000000">
                            <a:lumMod val="95000"/>
                            <a:lumOff val="5000"/>
                          </a:srgbClr>
                        </a:solidFill>
                        <a:latin typeface="Cambria Math" panose="02040503050406030204" pitchFamily="18" charset="0"/>
                      </a:rPr>
                      <m:t>     </m:t>
                    </m:r>
                    <m:f>
                      <m:fPr>
                        <m:ctrlPr>
                          <a:rPr lang="sr-Cyrl-BA" sz="3600" i="1" smtClean="0">
                            <a:solidFill>
                              <a:srgbClr val="000000">
                                <a:lumMod val="95000"/>
                                <a:lumOff val="5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3600" b="0" i="1" smtClean="0">
                            <a:solidFill>
                              <a:srgbClr val="000000">
                                <a:lumMod val="95000"/>
                                <a:lumOff val="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3600" b="0" i="1" smtClean="0">
                            <a:solidFill>
                              <a:srgbClr val="000000">
                                <a:lumMod val="95000"/>
                                <a:lumOff val="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sr-Cyrl-BA" sz="2400" dirty="0">
                    <a:solidFill>
                      <a:srgbClr val="000000">
                        <a:lumMod val="95000"/>
                        <a:lumOff val="5000"/>
                      </a:srgbClr>
                    </a:solidFill>
                  </a:rPr>
                  <a:t> </a:t>
                </a:r>
                <a:r>
                  <a:rPr lang="sr-Cyrl-BA" sz="2400" dirty="0" smtClean="0">
                    <a:solidFill>
                      <a:srgbClr val="000000">
                        <a:lumMod val="95000"/>
                        <a:lumOff val="5000"/>
                      </a:srgbClr>
                    </a:solidFill>
                  </a:rPr>
                  <a:t>           г)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3600" i="1" smtClean="0">
                            <a:solidFill>
                              <a:srgbClr val="000000">
                                <a:lumMod val="95000"/>
                                <a:lumOff val="5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3600" b="0" i="1" smtClean="0">
                            <a:solidFill>
                              <a:srgbClr val="000000">
                                <a:lumMod val="95000"/>
                                <a:lumOff val="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3600" b="0" i="1" smtClean="0">
                            <a:solidFill>
                              <a:srgbClr val="000000">
                                <a:lumMod val="95000"/>
                                <a:lumOff val="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sr-Cyrl-BA" sz="3600" b="0" i="1" smtClean="0">
                        <a:solidFill>
                          <a:srgbClr val="000000">
                            <a:lumMod val="95000"/>
                            <a:lumOff val="5000"/>
                          </a:srgbClr>
                        </a:solidFill>
                        <a:latin typeface="Cambria Math" panose="02040503050406030204" pitchFamily="18" charset="0"/>
                      </a:rPr>
                      <m:t>      </m:t>
                    </m:r>
                    <m:f>
                      <m:fPr>
                        <m:ctrlPr>
                          <a:rPr lang="sr-Cyrl-BA" sz="3600" i="1" smtClean="0">
                            <a:solidFill>
                              <a:srgbClr val="000000">
                                <a:lumMod val="95000"/>
                                <a:lumOff val="5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3600" b="0" i="1" smtClean="0">
                            <a:solidFill>
                              <a:srgbClr val="000000">
                                <a:lumMod val="95000"/>
                                <a:lumOff val="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3600" b="0" i="1" smtClean="0">
                            <a:solidFill>
                              <a:srgbClr val="000000">
                                <a:lumMod val="95000"/>
                                <a:lumOff val="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 100</m:t>
                        </m:r>
                      </m:den>
                    </m:f>
                  </m:oMath>
                </a14:m>
                <a:endParaRPr lang="sr-Cyrl-BA" sz="3600" dirty="0" smtClean="0"/>
              </a:p>
              <a:p>
                <a:pPr marL="0" indent="0">
                  <a:buNone/>
                </a:pPr>
                <a:endParaRPr lang="sr-Cyrl-BA" sz="3600" dirty="0"/>
              </a:p>
              <a:p>
                <a:pPr marL="0" indent="0">
                  <a:buNone/>
                </a:pPr>
                <a:r>
                  <a:rPr lang="sr-Cyrl-BA" sz="3600" dirty="0" smtClean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3600" i="1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3600" i="1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3600" b="0" i="1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Cyrl-BA" sz="3600" dirty="0" smtClean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3600" i="1" dirty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3600" b="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r-Cyrl-BA" sz="3600" i="1" dirty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3600" b="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sr-Cyrl-BA" sz="3600" i="1" dirty="0" smtClean="0"/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360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3600" b="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3600" b="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Cyrl-BA" sz="3600" b="0" i="1" dirty="0" smtClean="0">
                        <a:latin typeface="Cambria Math" panose="02040503050406030204" pitchFamily="18" charset="0"/>
                      </a:rPr>
                      <m:t>     </m:t>
                    </m:r>
                    <m:f>
                      <m:fPr>
                        <m:ctrlPr>
                          <a:rPr lang="sr-Cyrl-BA" sz="360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3600" b="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3600" b="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Cyrl-BA" sz="3600" i="1" dirty="0" smtClean="0"/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360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3600" b="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3600" b="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sr-Cyrl-BA" sz="3600" b="0" i="1" dirty="0" smtClean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f>
                      <m:fPr>
                        <m:ctrlPr>
                          <a:rPr lang="sr-Cyrl-BA" sz="360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3600" b="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3600" b="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Cyrl-BA" sz="3600" i="1" dirty="0" smtClean="0"/>
                  <a:t>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360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3600" b="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3600" b="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sr-Cyrl-BA" sz="3600" b="0" i="1" dirty="0" smtClean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    </m:t>
                    </m:r>
                    <m:f>
                      <m:fPr>
                        <m:ctrlPr>
                          <a:rPr lang="sr-Cyrl-BA" sz="360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3600" b="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3600" b="0" i="1" dirty="0" smtClean="0">
                            <a:solidFill>
                              <a:schemeClr val="tx2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sr-Cyrl-BA" sz="3600" i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7612" y="0"/>
                <a:ext cx="10158625" cy="6172200"/>
              </a:xfrm>
              <a:blipFill rotWithShape="0">
                <a:blip r:embed="rId3"/>
                <a:stretch>
                  <a:fillRect l="-1261" r="-20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903412" y="3086100"/>
            <a:ext cx="381000" cy="3810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&gt;</a:t>
            </a:r>
            <a:endParaRPr lang="en-US" sz="280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113212" y="3086100"/>
                <a:ext cx="381000" cy="381000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sz="2800" dirty="0">
                  <a:solidFill>
                    <a:schemeClr val="tx2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3212" y="3086100"/>
                <a:ext cx="381000" cy="3810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389574" y="3086100"/>
                <a:ext cx="390637" cy="381000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US" sz="2800" dirty="0">
                  <a:solidFill>
                    <a:schemeClr val="tx2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9574" y="3086100"/>
                <a:ext cx="390637" cy="38100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8692406" y="3086100"/>
                <a:ext cx="381000" cy="381000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US" sz="2800" dirty="0">
                  <a:solidFill>
                    <a:schemeClr val="tx2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2406" y="3086100"/>
                <a:ext cx="381000" cy="38100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1979612" y="4614928"/>
            <a:ext cx="381000" cy="37617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&gt;</a:t>
            </a:r>
            <a:endParaRPr lang="en-US" sz="280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090159" y="4578439"/>
                <a:ext cx="370826" cy="412661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US" sz="2800" dirty="0">
                  <a:solidFill>
                    <a:schemeClr val="tx2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0159" y="4578439"/>
                <a:ext cx="370826" cy="41266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399211" y="4631564"/>
                <a:ext cx="381000" cy="376172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sz="2800" dirty="0">
                  <a:solidFill>
                    <a:schemeClr val="tx2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211" y="4631564"/>
                <a:ext cx="381000" cy="37617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8692406" y="4631564"/>
            <a:ext cx="381000" cy="37617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&gt;</a:t>
            </a:r>
            <a:endParaRPr lang="en-US" sz="280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6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2" y="0"/>
            <a:ext cx="10668000" cy="6858000"/>
          </a:xfrm>
        </p:spPr>
        <p:txBody>
          <a:bodyPr/>
          <a:lstStyle/>
          <a:p>
            <a:pPr marL="0" indent="0">
              <a:buNone/>
            </a:pPr>
            <a:endParaRPr lang="sr-Cyrl-BA" dirty="0" smtClean="0"/>
          </a:p>
          <a:p>
            <a:pPr marL="514350" indent="-514350" algn="just">
              <a:buFont typeface="Euphemia" pitchFamily="34" charset="0"/>
              <a:buAutoNum type="arabicParenR"/>
            </a:pPr>
            <a:r>
              <a:rPr lang="sr-Cyrl-BA" sz="24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(2. </a:t>
            </a:r>
            <a:r>
              <a:rPr lang="sr-Cyrl-BA" sz="24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задатак на стр. 136 у </a:t>
            </a:r>
            <a:r>
              <a:rPr lang="sr-Cyrl-BA" sz="24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уџбенику) </a:t>
            </a:r>
            <a:r>
              <a:rPr lang="sr-Cyrl-BA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У </a:t>
            </a:r>
            <a:r>
              <a:rPr lang="sr-Cyrl-BA" dirty="0" smtClean="0">
                <a:solidFill>
                  <a:schemeClr val="tx2"/>
                </a:solidFill>
              </a:rPr>
              <a:t>одјељењу има 36 ученика. Шестина њих има довољну оцјену из математике, деветина оцјену добар, трећина оцјену врлодобар, а остали оцјену одличан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r>
              <a:rPr lang="sr-Cyrl-RS" dirty="0" smtClean="0">
                <a:solidFill>
                  <a:schemeClr val="tx2"/>
                </a:solidFill>
              </a:rPr>
              <a:t> </a:t>
            </a:r>
            <a:r>
              <a:rPr lang="sr-Cyrl-BA" dirty="0" smtClean="0">
                <a:solidFill>
                  <a:schemeClr val="tx2"/>
                </a:solidFill>
              </a:rPr>
              <a:t>Недовољних оцјена нема</a:t>
            </a:r>
            <a:r>
              <a:rPr lang="sr-Cyrl-BA" dirty="0" smtClean="0">
                <a:solidFill>
                  <a:schemeClr val="tx2"/>
                </a:solidFill>
              </a:rPr>
              <a:t>. Колико </a:t>
            </a:r>
            <a:r>
              <a:rPr lang="sr-Cyrl-BA" dirty="0" smtClean="0">
                <a:solidFill>
                  <a:schemeClr val="tx2"/>
                </a:solidFill>
              </a:rPr>
              <a:t>ученика има оцјену: </a:t>
            </a:r>
            <a:endParaRPr lang="sr-Cyrl-BA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r-Cyrl-BA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tx2"/>
                </a:solidFill>
              </a:rPr>
              <a:t>довољан:      ;  добар:      ;  врлодобар:        ;  одличан:       .</a:t>
            </a:r>
          </a:p>
          <a:p>
            <a:pPr marL="0" indent="0">
              <a:buNone/>
            </a:pPr>
            <a:endParaRPr lang="sr-Cyrl-BA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tx2"/>
                </a:solidFill>
              </a:rPr>
              <a:t>36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sr-Cyrl-BA" sz="2400" dirty="0" smtClean="0">
                <a:solidFill>
                  <a:schemeClr val="tx2"/>
                </a:solidFill>
              </a:rPr>
              <a:t>-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sr-Cyrl-BA" sz="2400" dirty="0" smtClean="0">
                <a:solidFill>
                  <a:schemeClr val="tx2"/>
                </a:solidFill>
              </a:rPr>
              <a:t>(6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sr-Cyrl-BA" sz="2400" dirty="0" smtClean="0">
                <a:solidFill>
                  <a:schemeClr val="tx2"/>
                </a:solidFill>
              </a:rPr>
              <a:t>+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sr-Cyrl-BA" sz="2400" dirty="0" smtClean="0">
                <a:solidFill>
                  <a:schemeClr val="tx2"/>
                </a:solidFill>
              </a:rPr>
              <a:t>4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sr-Cyrl-BA" sz="2400" dirty="0" smtClean="0">
                <a:solidFill>
                  <a:schemeClr val="tx2"/>
                </a:solidFill>
              </a:rPr>
              <a:t>+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sr-Cyrl-BA" sz="2400" dirty="0" smtClean="0">
                <a:solidFill>
                  <a:schemeClr val="tx2"/>
                </a:solidFill>
              </a:rPr>
              <a:t>12)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sr-Cyrl-BA" sz="2400" dirty="0" smtClean="0">
                <a:solidFill>
                  <a:schemeClr val="tx2"/>
                </a:solidFill>
              </a:rPr>
              <a:t>=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sr-Cyrl-BA" sz="2400" dirty="0" smtClean="0">
                <a:solidFill>
                  <a:schemeClr val="tx2"/>
                </a:solidFill>
              </a:rPr>
              <a:t>36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sr-Cyrl-BA" sz="2400" dirty="0" smtClean="0">
                <a:solidFill>
                  <a:schemeClr val="tx2"/>
                </a:solidFill>
              </a:rPr>
              <a:t>–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sr-Cyrl-BA" sz="2400" dirty="0" smtClean="0">
                <a:solidFill>
                  <a:schemeClr val="tx2"/>
                </a:solidFill>
              </a:rPr>
              <a:t>22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sr-Cyrl-BA" sz="2400" dirty="0" smtClean="0">
                <a:solidFill>
                  <a:schemeClr val="tx2"/>
                </a:solidFill>
              </a:rPr>
              <a:t>= 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27257" y="3201406"/>
            <a:ext cx="381000" cy="3048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b="1" dirty="0" smtClean="0">
                <a:solidFill>
                  <a:schemeClr val="tx2"/>
                </a:solidFill>
              </a:rPr>
              <a:t>6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56112" y="3201406"/>
            <a:ext cx="381000" cy="3048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b="1" dirty="0" smtClean="0">
                <a:solidFill>
                  <a:schemeClr val="tx2"/>
                </a:solidFill>
              </a:rPr>
              <a:t>4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6412" y="3212138"/>
            <a:ext cx="511957" cy="29406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b="1" dirty="0" smtClean="0">
                <a:solidFill>
                  <a:schemeClr val="tx2"/>
                </a:solidFill>
              </a:rPr>
              <a:t>12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46053" y="3224480"/>
            <a:ext cx="453958" cy="258651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b="1" dirty="0" smtClean="0">
                <a:solidFill>
                  <a:schemeClr val="tx2"/>
                </a:solidFill>
              </a:rPr>
              <a:t>14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6212" y="4191000"/>
            <a:ext cx="533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b="1" dirty="0" smtClean="0">
                <a:solidFill>
                  <a:schemeClr val="tx2"/>
                </a:solidFill>
              </a:rPr>
              <a:t>14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12" y="3892639"/>
            <a:ext cx="3733800" cy="276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48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7612" y="0"/>
                <a:ext cx="10439400" cy="6172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sr-Cyrl-BA" dirty="0" smtClean="0"/>
              </a:p>
              <a:p>
                <a:pPr marL="0" indent="0">
                  <a:buNone/>
                </a:pPr>
                <a:r>
                  <a:rPr lang="sr-Cyrl-BA" dirty="0" smtClean="0">
                    <a:solidFill>
                      <a:schemeClr val="tx2"/>
                    </a:solidFill>
                  </a:rPr>
                  <a:t>2) </a:t>
                </a:r>
                <a:r>
                  <a:rPr lang="sr-Cyrl-BA" sz="2400" dirty="0" smtClean="0">
                    <a:solidFill>
                      <a:schemeClr val="tx2">
                        <a:lumMod val="95000"/>
                        <a:lumOff val="5000"/>
                      </a:schemeClr>
                    </a:solidFill>
                  </a:rPr>
                  <a:t>(3. </a:t>
                </a:r>
                <a:r>
                  <a:rPr lang="sr-Cyrl-BA" sz="2400" dirty="0">
                    <a:solidFill>
                      <a:schemeClr val="tx2">
                        <a:lumMod val="95000"/>
                        <a:lumOff val="5000"/>
                      </a:schemeClr>
                    </a:solidFill>
                  </a:rPr>
                  <a:t>задатак на стр. 136 у </a:t>
                </a:r>
                <a:r>
                  <a:rPr lang="sr-Cyrl-BA" sz="2400" dirty="0" smtClean="0">
                    <a:solidFill>
                      <a:schemeClr val="tx2">
                        <a:lumMod val="95000"/>
                        <a:lumOff val="5000"/>
                      </a:schemeClr>
                    </a:solidFill>
                  </a:rPr>
                  <a:t>уџбенику) </a:t>
                </a:r>
                <a:r>
                  <a:rPr lang="sr-Cyrl-BA" dirty="0" smtClean="0">
                    <a:solidFill>
                      <a:schemeClr val="tx2"/>
                    </a:solidFill>
                  </a:rPr>
                  <a:t>Нана је прочитала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32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sr-Cyrl-BA" dirty="0" smtClean="0">
                    <a:solidFill>
                      <a:schemeClr val="tx2"/>
                    </a:solidFill>
                  </a:rPr>
                  <a:t> књиге, а Владимир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sr-Cyrl-BA" dirty="0" smtClean="0">
                    <a:solidFill>
                      <a:schemeClr val="tx2"/>
                    </a:solidFill>
                  </a:rPr>
                  <a:t> исте књиге која има 63 стране.</a:t>
                </a:r>
              </a:p>
              <a:p>
                <a:pPr marL="0" indent="0">
                  <a:buNone/>
                </a:pPr>
                <a:r>
                  <a:rPr lang="sr-Cyrl-BA" dirty="0" smtClean="0">
                    <a:solidFill>
                      <a:schemeClr val="tx2"/>
                    </a:solidFill>
                  </a:rPr>
                  <a:t>Нана је прочитала                страна, а Владимир                 страна.</a:t>
                </a:r>
              </a:p>
              <a:p>
                <a:pPr marL="0" indent="0">
                  <a:buNone/>
                </a:pPr>
                <a:endParaRPr lang="sr-Cyrl-BA" u="sng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sr-Cyrl-BA" u="sng" dirty="0" smtClean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7612" y="0"/>
                <a:ext cx="10439400" cy="6172200"/>
              </a:xfrm>
              <a:blipFill rotWithShape="0">
                <a:blip r:embed="rId2"/>
                <a:stretch>
                  <a:fillRect l="-1227" r="-12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9371012" y="1866960"/>
            <a:ext cx="1447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tx2"/>
                </a:solidFill>
              </a:rPr>
              <a:t>63 : 9 = 7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8012" y="1930440"/>
            <a:ext cx="1371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tx2"/>
                </a:solidFill>
              </a:rPr>
              <a:t>63 : 7 = 9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7012" y="3276600"/>
            <a:ext cx="3952875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59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7612" y="0"/>
                <a:ext cx="10158625" cy="6172200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sr-Cyrl-BA" dirty="0" smtClean="0"/>
              </a:p>
              <a:p>
                <a:pPr marL="0" indent="0">
                  <a:buNone/>
                </a:pPr>
                <a:r>
                  <a:rPr lang="sr-Cyrl-BA" dirty="0" smtClean="0">
                    <a:solidFill>
                      <a:schemeClr val="tx2"/>
                    </a:solidFill>
                  </a:rPr>
                  <a:t>3) </a:t>
                </a:r>
                <a:r>
                  <a:rPr lang="sr-Cyrl-BA" sz="2400" dirty="0" smtClean="0">
                    <a:solidFill>
                      <a:schemeClr val="tx2">
                        <a:lumMod val="95000"/>
                        <a:lumOff val="5000"/>
                      </a:schemeClr>
                    </a:solidFill>
                  </a:rPr>
                  <a:t>(4. </a:t>
                </a:r>
                <a:r>
                  <a:rPr lang="sr-Cyrl-BA" sz="2400" dirty="0">
                    <a:solidFill>
                      <a:schemeClr val="tx2">
                        <a:lumMod val="95000"/>
                        <a:lumOff val="5000"/>
                      </a:schemeClr>
                    </a:solidFill>
                  </a:rPr>
                  <a:t>задатак на стр. 136 у уџбенику) </a:t>
                </a:r>
                <a:r>
                  <a:rPr lang="sr-Cyrl-BA" dirty="0" smtClean="0">
                    <a:solidFill>
                      <a:schemeClr val="tx2"/>
                    </a:solidFill>
                  </a:rPr>
                  <a:t>Владимир је пренио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sr-Cyrl-BA" dirty="0" smtClean="0">
                    <a:solidFill>
                      <a:schemeClr val="tx2"/>
                    </a:solidFill>
                  </a:rPr>
                  <a:t> грожђа, а Душан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sr-Cyrl-BA" dirty="0" smtClean="0">
                    <a:solidFill>
                      <a:schemeClr val="tx2"/>
                    </a:solidFill>
                  </a:rPr>
                  <a:t> . Ко је пренио више и колико килограма, ако је било 720 к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g </a:t>
                </a:r>
                <a:r>
                  <a:rPr lang="sr-Cyrl-BA" dirty="0" smtClean="0">
                    <a:solidFill>
                      <a:schemeClr val="tx2"/>
                    </a:solidFill>
                  </a:rPr>
                  <a:t>грожђа.</a:t>
                </a:r>
              </a:p>
              <a:p>
                <a:pPr marL="0" indent="0">
                  <a:buNone/>
                </a:pPr>
                <a:r>
                  <a:rPr lang="sr-Cyrl-BA" dirty="0" smtClean="0">
                    <a:solidFill>
                      <a:schemeClr val="tx2"/>
                    </a:solidFill>
                  </a:rPr>
                  <a:t>Владимир је пренио                 </a:t>
                </a:r>
                <a:r>
                  <a:rPr lang="sr-Cyrl-BA" dirty="0" smtClean="0"/>
                  <a:t>, </a:t>
                </a:r>
                <a:r>
                  <a:rPr lang="sr-Cyrl-BA" dirty="0" smtClean="0">
                    <a:solidFill>
                      <a:schemeClr val="tx2"/>
                    </a:solidFill>
                  </a:rPr>
                  <a:t>а Душан                  . </a:t>
                </a:r>
              </a:p>
              <a:p>
                <a:pPr marL="0" indent="0">
                  <a:buNone/>
                </a:pPr>
                <a:r>
                  <a:rPr lang="sr-Cyrl-BA" dirty="0" smtClean="0">
                    <a:solidFill>
                      <a:schemeClr val="tx2"/>
                    </a:solidFill>
                  </a:rPr>
                  <a:t>90 к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g </a:t>
                </a:r>
                <a:r>
                  <a:rPr lang="sr-Cyrl-BA" dirty="0" smtClean="0">
                    <a:solidFill>
                      <a:schemeClr val="tx2"/>
                    </a:solidFill>
                  </a:rPr>
                  <a:t>– 80 </a:t>
                </a:r>
                <a:r>
                  <a:rPr lang="sr-Cyrl-BA" dirty="0">
                    <a:solidFill>
                      <a:schemeClr val="tx2"/>
                    </a:solidFill>
                  </a:rPr>
                  <a:t>к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g</a:t>
                </a:r>
                <a:r>
                  <a:rPr lang="sr-Cyrl-BA" dirty="0" smtClean="0">
                    <a:solidFill>
                      <a:schemeClr val="tx2"/>
                    </a:solidFill>
                  </a:rPr>
                  <a:t> = 10</a:t>
                </a:r>
                <a:r>
                  <a:rPr lang="sr-Cyrl-BA" dirty="0">
                    <a:solidFill>
                      <a:schemeClr val="tx2"/>
                    </a:solidFill>
                  </a:rPr>
                  <a:t> к</a:t>
                </a:r>
                <a:r>
                  <a:rPr lang="en-US" dirty="0">
                    <a:solidFill>
                      <a:schemeClr val="tx2"/>
                    </a:solidFill>
                  </a:rPr>
                  <a:t>g</a:t>
                </a:r>
                <a:r>
                  <a:rPr lang="sr-Cyrl-BA" dirty="0" smtClean="0">
                    <a:solidFill>
                      <a:schemeClr val="tx2"/>
                    </a:solidFill>
                  </a:rPr>
                  <a:t>  </a:t>
                </a:r>
              </a:p>
              <a:p>
                <a:pPr marL="0" indent="0">
                  <a:buNone/>
                </a:pPr>
                <a:r>
                  <a:rPr lang="sr-Cyrl-BA" dirty="0">
                    <a:solidFill>
                      <a:schemeClr val="tx2"/>
                    </a:solidFill>
                  </a:rPr>
                  <a:t>Више је пренио </a:t>
                </a:r>
                <a:r>
                  <a:rPr lang="sr-Cyrl-BA" dirty="0" smtClean="0">
                    <a:solidFill>
                      <a:schemeClr val="tx2"/>
                    </a:solidFill>
                  </a:rPr>
                  <a:t>Владимир за 10 </a:t>
                </a:r>
                <a:r>
                  <a:rPr lang="sr-Cyrl-BA" dirty="0">
                    <a:solidFill>
                      <a:schemeClr val="tx2"/>
                    </a:solidFill>
                  </a:rPr>
                  <a:t>к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g</a:t>
                </a:r>
                <a:r>
                  <a:rPr lang="sr-Cyrl-BA" dirty="0" smtClean="0">
                    <a:solidFill>
                      <a:schemeClr val="tx2"/>
                    </a:solidFill>
                  </a:rPr>
                  <a:t>.</a:t>
                </a:r>
                <a:endParaRPr lang="sr-Cyrl-BA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sr-Cyrl-BA" dirty="0" smtClean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7612" y="0"/>
                <a:ext cx="10158625" cy="6172200"/>
              </a:xfrm>
              <a:blipFill rotWithShape="0">
                <a:blip r:embed="rId2"/>
                <a:stretch>
                  <a:fillRect l="-1261" r="-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766573" y="2286000"/>
            <a:ext cx="1524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tx2"/>
                </a:solidFill>
              </a:rPr>
              <a:t>720 : 8 = 90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41254" y="2286000"/>
            <a:ext cx="1447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tx2"/>
                </a:solidFill>
              </a:rPr>
              <a:t>720 : 9 = 80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2212" y="3124200"/>
            <a:ext cx="3505200" cy="3509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86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7612" y="0"/>
                <a:ext cx="10668000" cy="6858000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endParaRPr lang="sr-Cyrl-BA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sr-Cyrl-BA" dirty="0" smtClean="0">
                    <a:solidFill>
                      <a:schemeClr val="tx2"/>
                    </a:solidFill>
                  </a:rPr>
                  <a:t>4) Од 960 ученика једне школе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sr-Cyrl-BA" dirty="0" smtClean="0">
                    <a:solidFill>
                      <a:schemeClr val="tx2"/>
                    </a:solidFill>
                  </a:rPr>
                  <a:t> је била на љетовању на мору, 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Cyrl-BA" dirty="0" smtClean="0">
                    <a:solidFill>
                      <a:schemeClr val="tx2"/>
                    </a:solidFill>
                  </a:rPr>
                  <a:t> на </a:t>
                </a:r>
              </a:p>
              <a:p>
                <a:pPr marL="0" indent="0">
                  <a:buNone/>
                </a:pPr>
                <a:r>
                  <a:rPr lang="sr-Cyrl-BA" dirty="0" smtClean="0">
                    <a:solidFill>
                      <a:schemeClr val="tx2"/>
                    </a:solidFill>
                  </a:rPr>
                  <a:t>планини. Гдје је било више ученика и за колико?</a:t>
                </a:r>
              </a:p>
              <a:p>
                <a:pPr marL="0" indent="0">
                  <a:buNone/>
                </a:pPr>
                <a:r>
                  <a:rPr lang="sr-Cyrl-BA" dirty="0" smtClean="0">
                    <a:solidFill>
                      <a:schemeClr val="tx2"/>
                    </a:solidFill>
                  </a:rPr>
                  <a:t> </a:t>
                </a:r>
              </a:p>
              <a:p>
                <a:pPr marL="0" indent="0">
                  <a:buNone/>
                </a:pPr>
                <a:r>
                  <a:rPr lang="sr-Cyrl-BA" dirty="0" smtClean="0">
                    <a:solidFill>
                      <a:schemeClr val="tx2"/>
                    </a:solidFill>
                  </a:rPr>
                  <a:t> 960 : 3 = 320</a:t>
                </a:r>
              </a:p>
              <a:p>
                <a:pPr marL="0" indent="0">
                  <a:buNone/>
                </a:pPr>
                <a:r>
                  <a:rPr lang="sr-Cyrl-BA" u="sng" dirty="0" smtClean="0">
                    <a:solidFill>
                      <a:schemeClr val="tx2"/>
                    </a:solidFill>
                  </a:rPr>
                  <a:t>-9                                          </a:t>
                </a:r>
                <a:endParaRPr lang="sr-Cyrl-BA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sr-Cyrl-BA" dirty="0" smtClean="0">
                    <a:solidFill>
                      <a:schemeClr val="tx2"/>
                    </a:solidFill>
                  </a:rPr>
                  <a:t>  /6</a:t>
                </a:r>
              </a:p>
              <a:p>
                <a:pPr marL="0" indent="0">
                  <a:buNone/>
                </a:pPr>
                <a:r>
                  <a:rPr lang="sr-Cyrl-BA" dirty="0" smtClean="0">
                    <a:solidFill>
                      <a:schemeClr val="tx2"/>
                    </a:solidFill>
                  </a:rPr>
                  <a:t>  </a:t>
                </a:r>
                <a:r>
                  <a:rPr lang="sr-Cyrl-BA" u="sng" dirty="0">
                    <a:solidFill>
                      <a:schemeClr val="tx2"/>
                    </a:solidFill>
                  </a:rPr>
                  <a:t>-</a:t>
                </a:r>
                <a:r>
                  <a:rPr lang="sr-Cyrl-BA" u="sng" dirty="0" smtClean="0">
                    <a:solidFill>
                      <a:schemeClr val="tx2"/>
                    </a:solidFill>
                  </a:rPr>
                  <a:t>6</a:t>
                </a:r>
                <a:endParaRPr lang="sr-Cyrl-BA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sr-Cyrl-BA" dirty="0" smtClean="0">
                    <a:solidFill>
                      <a:schemeClr val="tx2"/>
                    </a:solidFill>
                  </a:rPr>
                  <a:t>   0</a:t>
                </a:r>
                <a:endParaRPr lang="sr-Cyrl-BA" u="sng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sr-Cyrl-BA" dirty="0" smtClean="0">
                    <a:solidFill>
                      <a:schemeClr val="tx2"/>
                    </a:solidFill>
                  </a:rPr>
                  <a:t>  960: 4 = 240 </a:t>
                </a:r>
              </a:p>
              <a:p>
                <a:pPr marL="0" indent="0">
                  <a:buNone/>
                </a:pPr>
                <a:r>
                  <a:rPr lang="sr-Cyrl-BA" u="sng" dirty="0">
                    <a:solidFill>
                      <a:schemeClr val="tx2"/>
                    </a:solidFill>
                  </a:rPr>
                  <a:t> </a:t>
                </a:r>
                <a:r>
                  <a:rPr lang="sr-Cyrl-BA" u="sng" dirty="0" smtClean="0">
                    <a:solidFill>
                      <a:schemeClr val="tx2"/>
                    </a:solidFill>
                  </a:rPr>
                  <a:t>-8</a:t>
                </a:r>
              </a:p>
              <a:p>
                <a:pPr marL="0" indent="0">
                  <a:buNone/>
                </a:pPr>
                <a:r>
                  <a:rPr lang="sr-Cyrl-BA" dirty="0" smtClean="0">
                    <a:solidFill>
                      <a:schemeClr val="tx2"/>
                    </a:solidFill>
                  </a:rPr>
                  <a:t>  16</a:t>
                </a:r>
                <a:endParaRPr lang="sr-Cyrl-BA" u="sng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sr-Cyrl-BA" dirty="0" smtClean="0">
                    <a:solidFill>
                      <a:schemeClr val="tx2"/>
                    </a:solidFill>
                  </a:rPr>
                  <a:t> </a:t>
                </a:r>
                <a:r>
                  <a:rPr lang="sr-Cyrl-BA" u="sng" dirty="0" smtClean="0">
                    <a:solidFill>
                      <a:schemeClr val="tx2"/>
                    </a:solidFill>
                  </a:rPr>
                  <a:t>-16</a:t>
                </a:r>
                <a:endParaRPr lang="sr-Cyrl-BA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sr-Cyrl-BA" dirty="0" smtClean="0">
                    <a:solidFill>
                      <a:schemeClr val="tx2"/>
                    </a:solidFill>
                  </a:rPr>
                  <a:t>   0</a:t>
                </a:r>
                <a:r>
                  <a:rPr lang="sr-Cyrl-BA" u="sng" dirty="0" smtClean="0">
                    <a:solidFill>
                      <a:schemeClr val="tx2"/>
                    </a:solidFill>
                  </a:rPr>
                  <a:t> </a:t>
                </a:r>
              </a:p>
              <a:p>
                <a:pPr marL="0" indent="0">
                  <a:buNone/>
                </a:pPr>
                <a:r>
                  <a:rPr lang="sr-Cyrl-BA" dirty="0" smtClean="0"/>
                  <a:t> </a:t>
                </a:r>
                <a:r>
                  <a:rPr lang="sr-Cyrl-BA" dirty="0" smtClean="0">
                    <a:solidFill>
                      <a:schemeClr val="tx2"/>
                    </a:solidFill>
                  </a:rPr>
                  <a:t>320 – 240 = 80   Више ученика је било на мору за 80 .</a:t>
                </a:r>
                <a:endParaRPr lang="en-US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7612" y="0"/>
                <a:ext cx="10668000" cy="6858000"/>
              </a:xfrm>
              <a:blipFill rotWithShape="0">
                <a:blip r:embed="rId2"/>
                <a:stretch>
                  <a:fillRect l="-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983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2" y="0"/>
            <a:ext cx="10668000" cy="6858000"/>
          </a:xfrm>
        </p:spPr>
        <p:txBody>
          <a:bodyPr/>
          <a:lstStyle/>
          <a:p>
            <a:pPr marL="0" indent="0">
              <a:buNone/>
            </a:pPr>
            <a:endParaRPr lang="sr-Cyrl-BA" sz="3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r-Cyrl-BA" sz="3600" dirty="0" smtClean="0">
                <a:solidFill>
                  <a:schemeClr val="tx2"/>
                </a:solidFill>
              </a:rPr>
              <a:t>ЗАДАТАК ЗА САМОСТАЛАН РАД</a:t>
            </a:r>
          </a:p>
          <a:p>
            <a:pPr marL="0" indent="0">
              <a:buNone/>
            </a:pPr>
            <a:endParaRPr lang="sr-Cyrl-BA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r-Cyrl-BA" dirty="0" smtClean="0">
                <a:solidFill>
                  <a:schemeClr val="tx2"/>
                </a:solidFill>
              </a:rPr>
              <a:t>Урадити 6. задатак у уџбенику на стр. 136.</a:t>
            </a:r>
            <a:endParaRPr lang="sr-Cyrl-BA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r-Cyrl-BA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r-Cyrl-BA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r-Cyrl-BA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r-Cyrl-BA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07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h education presentation with Pi  (widescreen).potx" id="{DF132673-7A8C-4FB7-A35E-0123B6C0D98B}" vid="{CCAAB50D-2EF2-4925-80C2-C83131AE58AC}"/>
    </a:ext>
  </a:extLst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 education presentation with Pi  (widescreen)</Template>
  <TotalTime>760</TotalTime>
  <Words>175</Words>
  <Application>Microsoft Office PowerPoint</Application>
  <PresentationFormat>Custom</PresentationFormat>
  <Paragraphs>69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Euphemia</vt:lpstr>
      <vt:lpstr>Math 16x9</vt:lpstr>
      <vt:lpstr>РАЗЛОМЦИ</vt:lpstr>
      <vt:lpstr>Да поновимо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РАЗЛОМЦИ</dc:title>
  <dc:creator>Nenad Banjac</dc:creator>
  <cp:lastModifiedBy>marina_uciteljica@yahoo.com</cp:lastModifiedBy>
  <cp:revision>44</cp:revision>
  <dcterms:created xsi:type="dcterms:W3CDTF">2020-05-16T11:12:20Z</dcterms:created>
  <dcterms:modified xsi:type="dcterms:W3CDTF">2020-05-23T21:53:03Z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