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5" r:id="rId4"/>
    <p:sldId id="257" r:id="rId5"/>
    <p:sldId id="263" r:id="rId6"/>
    <p:sldId id="26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D4EC8-2071-417A-95A4-B0699062B6DC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EBE59-4BA0-4A1F-BC88-7793AD494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ogebra-export3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990600" y="1219200"/>
            <a:ext cx="723467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6600" b="1" dirty="0" smtClean="0"/>
              <a:t>ПОВРШИНА ЛОПТЕ</a:t>
            </a:r>
          </a:p>
          <a:p>
            <a:endParaRPr lang="sr-Cyrl-RS" sz="6600" b="1" dirty="0" smtClean="0"/>
          </a:p>
          <a:p>
            <a:pPr algn="ctr"/>
            <a:r>
              <a:rPr lang="sr-Cyrl-RS" sz="2800" b="1" dirty="0" smtClean="0"/>
              <a:t>- Вјежба -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ogebra-export3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33400"/>
            <a:ext cx="84927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sr-Cyrl-RS" sz="2400" b="1" dirty="0" smtClean="0"/>
              <a:t>Површина лопте је 400</a:t>
            </a:r>
            <a:r>
              <a:rPr lang="el-GR" sz="2400" b="1" dirty="0" smtClean="0"/>
              <a:t>π</a:t>
            </a:r>
            <a:r>
              <a:rPr lang="sr-Cyrl-RS" sz="2400" b="1" dirty="0" smtClean="0"/>
              <a:t> </a:t>
            </a:r>
            <a:r>
              <a:rPr lang="en-US" sz="2400" b="1" dirty="0" smtClean="0"/>
              <a:t>cm²</a:t>
            </a:r>
            <a:r>
              <a:rPr lang="sr-Cyrl-RS" sz="2400" b="1" dirty="0" smtClean="0"/>
              <a:t>. Ако једна кружница на сфери</a:t>
            </a:r>
            <a:endParaRPr lang="sr-Latn-RS" sz="2400" b="1" dirty="0" smtClean="0"/>
          </a:p>
          <a:p>
            <a:pPr marL="342900" indent="-342900"/>
            <a:r>
              <a:rPr lang="sr-Latn-RS" sz="2400" b="1" dirty="0" smtClean="0"/>
              <a:t>	</a:t>
            </a:r>
            <a:r>
              <a:rPr lang="sr-Cyrl-RS" sz="2400" b="1" dirty="0" smtClean="0"/>
              <a:t> има обим 16</a:t>
            </a:r>
            <a:r>
              <a:rPr lang="el-GR" sz="2400" b="1" dirty="0" smtClean="0"/>
              <a:t>π</a:t>
            </a:r>
            <a:r>
              <a:rPr lang="en-US" sz="2400" b="1" dirty="0" smtClean="0"/>
              <a:t> cm</a:t>
            </a:r>
            <a:r>
              <a:rPr lang="sr-Cyrl-RS" sz="2400" b="1" dirty="0" smtClean="0"/>
              <a:t>, колико је растојање центра лопте </a:t>
            </a:r>
            <a:endParaRPr lang="sr-Latn-RS" sz="2400" b="1" dirty="0" smtClean="0"/>
          </a:p>
          <a:p>
            <a:pPr marL="342900" indent="-342900"/>
            <a:r>
              <a:rPr lang="sr-Latn-RS" sz="2400" b="1" dirty="0" smtClean="0"/>
              <a:t>	</a:t>
            </a:r>
            <a:r>
              <a:rPr lang="sr-Cyrl-RS" sz="2400" b="1" dirty="0" smtClean="0"/>
              <a:t>од равни одређене том кружницом?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9812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u="sng" dirty="0" smtClean="0"/>
              <a:t>Рјешење</a:t>
            </a:r>
            <a:r>
              <a:rPr lang="sr-Cyrl-RS" dirty="0" smtClean="0"/>
              <a:t>:</a:t>
            </a:r>
            <a:endParaRPr lang="en-US" dirty="0" smtClean="0"/>
          </a:p>
        </p:txBody>
      </p:sp>
      <p:pic>
        <p:nvPicPr>
          <p:cNvPr id="6" name="Picture 5" descr="geogebra-export1.png"/>
          <p:cNvPicPr>
            <a:picLocks noChangeAspect="1"/>
          </p:cNvPicPr>
          <p:nvPr/>
        </p:nvPicPr>
        <p:blipFill>
          <a:blip r:embed="rId3"/>
          <a:srcRect l="24167" t="25301" r="24167" b="6216"/>
          <a:stretch>
            <a:fillRect/>
          </a:stretch>
        </p:blipFill>
        <p:spPr>
          <a:xfrm>
            <a:off x="4191000" y="1828800"/>
            <a:ext cx="4724400" cy="464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0" y="25908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О₁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39624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О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eogebra-export3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533400"/>
            <a:ext cx="84927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sr-Cyrl-RS" sz="2400" b="1" dirty="0" smtClean="0"/>
              <a:t>Површина лопте је 400</a:t>
            </a:r>
            <a:r>
              <a:rPr lang="el-GR" sz="2400" b="1" dirty="0" smtClean="0"/>
              <a:t>π</a:t>
            </a:r>
            <a:r>
              <a:rPr lang="sr-Cyrl-RS" sz="2400" b="1" dirty="0" smtClean="0"/>
              <a:t> </a:t>
            </a:r>
            <a:r>
              <a:rPr lang="en-US" sz="2400" b="1" dirty="0" smtClean="0"/>
              <a:t>cm²</a:t>
            </a:r>
            <a:r>
              <a:rPr lang="sr-Cyrl-RS" sz="2400" b="1" dirty="0" smtClean="0"/>
              <a:t>. Ако једна кружница на сфери</a:t>
            </a:r>
            <a:endParaRPr lang="sr-Latn-RS" sz="2400" b="1" dirty="0" smtClean="0"/>
          </a:p>
          <a:p>
            <a:pPr marL="342900" indent="-342900"/>
            <a:r>
              <a:rPr lang="sr-Latn-RS" sz="2400" b="1" dirty="0" smtClean="0"/>
              <a:t>	</a:t>
            </a:r>
            <a:r>
              <a:rPr lang="sr-Cyrl-RS" sz="2400" b="1" dirty="0" smtClean="0"/>
              <a:t> има обим 16</a:t>
            </a:r>
            <a:r>
              <a:rPr lang="el-GR" sz="2400" b="1" dirty="0" smtClean="0"/>
              <a:t>π</a:t>
            </a:r>
            <a:r>
              <a:rPr lang="en-US" sz="2400" b="1" dirty="0" smtClean="0"/>
              <a:t> cm</a:t>
            </a:r>
            <a:r>
              <a:rPr lang="sr-Cyrl-RS" sz="2400" b="1" dirty="0" smtClean="0"/>
              <a:t>, колико је растојање центра лопте </a:t>
            </a:r>
            <a:endParaRPr lang="sr-Latn-RS" sz="2400" b="1" dirty="0" smtClean="0"/>
          </a:p>
          <a:p>
            <a:pPr marL="342900" indent="-342900"/>
            <a:r>
              <a:rPr lang="sr-Latn-RS" sz="2400" b="1" dirty="0" smtClean="0"/>
              <a:t>	</a:t>
            </a:r>
            <a:r>
              <a:rPr lang="sr-Cyrl-RS" sz="2400" b="1" dirty="0" smtClean="0"/>
              <a:t>од равни одређене том кружницом?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9812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u="sng" dirty="0" smtClean="0"/>
              <a:t>Рјешење</a:t>
            </a:r>
            <a:r>
              <a:rPr lang="sr-Cyrl-RS" dirty="0" smtClean="0"/>
              <a:t>:</a:t>
            </a:r>
            <a:endParaRPr lang="en-US" dirty="0" smtClean="0"/>
          </a:p>
        </p:txBody>
      </p:sp>
      <p:pic>
        <p:nvPicPr>
          <p:cNvPr id="6" name="Picture 5" descr="geogebra-export1.png"/>
          <p:cNvPicPr>
            <a:picLocks noChangeAspect="1"/>
          </p:cNvPicPr>
          <p:nvPr/>
        </p:nvPicPr>
        <p:blipFill>
          <a:blip r:embed="rId3"/>
          <a:srcRect l="24167" t="25301" r="24167" b="6216"/>
          <a:stretch>
            <a:fillRect/>
          </a:stretch>
        </p:blipFill>
        <p:spPr>
          <a:xfrm>
            <a:off x="4191000" y="1828800"/>
            <a:ext cx="4724400" cy="4648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0" y="25908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О₁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396240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О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6553200" y="2819400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905500" y="3467100"/>
            <a:ext cx="12954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553200" y="2819400"/>
            <a:ext cx="1752600" cy="1295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00" y="274320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r₁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248400" y="3429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391400" y="33528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81000" y="2590800"/>
            <a:ext cx="3657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 = 400</a:t>
            </a:r>
            <a:r>
              <a:rPr lang="el-GR" sz="2000" b="1" dirty="0" smtClean="0"/>
              <a:t>π</a:t>
            </a:r>
            <a:r>
              <a:rPr lang="en-US" sz="2000" b="1" dirty="0" smtClean="0"/>
              <a:t> cm²</a:t>
            </a:r>
          </a:p>
          <a:p>
            <a:r>
              <a:rPr lang="en-US" sz="2000" b="1" dirty="0" smtClean="0"/>
              <a:t>2r₁</a:t>
            </a:r>
            <a:r>
              <a:rPr lang="el-GR" sz="2000" b="1" dirty="0" smtClean="0"/>
              <a:t>π</a:t>
            </a:r>
            <a:r>
              <a:rPr lang="en-US" sz="2000" b="1" dirty="0" smtClean="0"/>
              <a:t> = 16</a:t>
            </a:r>
            <a:r>
              <a:rPr lang="el-GR" sz="2000" b="1" dirty="0" smtClean="0"/>
              <a:t>π</a:t>
            </a:r>
            <a:r>
              <a:rPr lang="en-US" sz="2000" b="1" dirty="0" smtClean="0"/>
              <a:t>            r₁ = 8 cm</a:t>
            </a:r>
          </a:p>
          <a:p>
            <a:r>
              <a:rPr lang="en-US" sz="2000" b="1" dirty="0" smtClean="0"/>
              <a:t>d(O, O₁) = ?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P = 4r²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4r²</a:t>
            </a:r>
            <a:r>
              <a:rPr lang="el-GR" sz="2000" b="1" dirty="0" smtClean="0"/>
              <a:t>π</a:t>
            </a:r>
            <a:r>
              <a:rPr lang="en-US" sz="2000" b="1" dirty="0" smtClean="0"/>
              <a:t> = 400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r² = 100          r = 10 cm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d(O, O₁)² = r² - r₁²</a:t>
            </a:r>
          </a:p>
          <a:p>
            <a:r>
              <a:rPr lang="en-US" sz="2000" b="1" dirty="0" smtClean="0"/>
              <a:t>d(O, O₁)² = 36</a:t>
            </a:r>
          </a:p>
          <a:p>
            <a:r>
              <a:rPr lang="en-US" sz="2000" b="1" dirty="0" smtClean="0"/>
              <a:t>d(O, O₁) = 6 cm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1752600" y="3048000"/>
            <a:ext cx="304800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1371600" y="4648200"/>
            <a:ext cx="304800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ogebra-export3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81000" y="609600"/>
            <a:ext cx="8038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 startAt="2"/>
            </a:pPr>
            <a:r>
              <a:rPr lang="sr-Cyrl-RS" sz="2400" b="1" dirty="0" smtClean="0"/>
              <a:t>За бојење дрвене кугле пречника 16 </a:t>
            </a:r>
            <a:r>
              <a:rPr lang="en-US" sz="2400" b="1" dirty="0" smtClean="0"/>
              <a:t>cm</a:t>
            </a:r>
            <a:r>
              <a:rPr lang="sr-Cyrl-RS" sz="2400" b="1" dirty="0" smtClean="0"/>
              <a:t>, утрошено је </a:t>
            </a:r>
          </a:p>
          <a:p>
            <a:pPr marL="457200" indent="-457200"/>
            <a:r>
              <a:rPr lang="sr-Cyrl-RS" sz="2400" b="1" dirty="0" smtClean="0"/>
              <a:t>	32 гр. боје. Колико је боје потребно за бојење 10 кугли </a:t>
            </a:r>
          </a:p>
          <a:p>
            <a:pPr marL="457200" indent="-457200"/>
            <a:r>
              <a:rPr lang="sr-Cyrl-RS" sz="2400" b="1" dirty="0" smtClean="0"/>
              <a:t>	пречника 2 </a:t>
            </a:r>
            <a:r>
              <a:rPr lang="en-US" sz="2400" b="1" dirty="0" smtClean="0"/>
              <a:t>dm?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828800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u="sng" dirty="0" smtClean="0"/>
              <a:t>Рјешење: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590800"/>
            <a:ext cx="80077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Ако је пречник мање кугле 16 </a:t>
            </a:r>
            <a:r>
              <a:rPr lang="en-US" sz="2000" b="1" dirty="0" smtClean="0"/>
              <a:t>cm</a:t>
            </a:r>
            <a:r>
              <a:rPr lang="sr-Cyrl-RS" sz="2000" b="1" dirty="0" smtClean="0"/>
              <a:t>, онда је јасно полупречник </a:t>
            </a:r>
            <a:r>
              <a:rPr lang="en-US" sz="2000" b="1" dirty="0" smtClean="0"/>
              <a:t>r₁ = </a:t>
            </a:r>
            <a:r>
              <a:rPr lang="sr-Cyrl-RS" sz="2000" b="1" dirty="0" smtClean="0"/>
              <a:t>8 </a:t>
            </a:r>
            <a:r>
              <a:rPr lang="en-US" sz="2000" b="1" dirty="0" smtClean="0"/>
              <a:t>cm.</a:t>
            </a:r>
          </a:p>
          <a:p>
            <a:r>
              <a:rPr lang="sr-Cyrl-RS" sz="2000" b="1" dirty="0" smtClean="0"/>
              <a:t>Ако је пречник веће кугле 2 </a:t>
            </a:r>
            <a:r>
              <a:rPr lang="en-US" sz="2000" b="1" dirty="0" smtClean="0"/>
              <a:t>dm</a:t>
            </a:r>
            <a:r>
              <a:rPr lang="sr-Cyrl-RS" sz="2000" b="1" dirty="0" smtClean="0"/>
              <a:t>, односно 20 </a:t>
            </a:r>
            <a:r>
              <a:rPr lang="en-US" sz="2000" b="1" dirty="0" smtClean="0"/>
              <a:t>cm, </a:t>
            </a:r>
            <a:r>
              <a:rPr lang="sr-Cyrl-RS" sz="2000" b="1" dirty="0" smtClean="0"/>
              <a:t>то ће полупречник </a:t>
            </a:r>
          </a:p>
          <a:p>
            <a:r>
              <a:rPr lang="sr-Cyrl-RS" sz="2000" b="1" dirty="0" smtClean="0"/>
              <a:t>бити </a:t>
            </a:r>
            <a:r>
              <a:rPr lang="en-US" sz="2000" b="1" dirty="0" smtClean="0"/>
              <a:t>r₂ = 10 cm.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4114800"/>
            <a:ext cx="369793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Нађимо површину мање кугле:</a:t>
            </a:r>
          </a:p>
          <a:p>
            <a:endParaRPr lang="sr-Cyrl-R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₁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4r</a:t>
            </a:r>
            <a:r>
              <a:rPr lang="en-US" sz="2000" b="1" dirty="0" smtClean="0"/>
              <a:t>₁²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₁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4·64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₁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264</a:t>
            </a:r>
            <a:r>
              <a:rPr lang="el-GR" sz="2000" b="1" dirty="0" smtClean="0"/>
              <a:t>π</a:t>
            </a:r>
            <a:r>
              <a:rPr lang="en-US" sz="2000" b="1" dirty="0" smtClean="0"/>
              <a:t> cm²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95800" y="4114800"/>
            <a:ext cx="415639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Сада нађимо површину веће кугле:</a:t>
            </a:r>
          </a:p>
          <a:p>
            <a:endParaRPr lang="sr-Cyrl-R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₂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4r</a:t>
            </a:r>
            <a:r>
              <a:rPr lang="en-US" sz="2000" b="1" dirty="0" smtClean="0"/>
              <a:t>₂²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₂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4·100</a:t>
            </a:r>
            <a:r>
              <a:rPr lang="el-GR" sz="2000" b="1" dirty="0" smtClean="0"/>
              <a:t>π</a:t>
            </a:r>
            <a:endParaRPr lang="en-US" sz="2000" b="1" dirty="0" smtClean="0"/>
          </a:p>
          <a:p>
            <a:r>
              <a:rPr lang="en-US" sz="2000" b="1" dirty="0" smtClean="0"/>
              <a:t>P</a:t>
            </a:r>
            <a:r>
              <a:rPr lang="en-US" sz="2000" b="1" dirty="0" smtClean="0"/>
              <a:t>₂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=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400</a:t>
            </a:r>
            <a:r>
              <a:rPr lang="el-GR" sz="2000" b="1" dirty="0" smtClean="0"/>
              <a:t>π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cm²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ogebra-export3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09600" y="685800"/>
            <a:ext cx="6525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Пошто имамо 10 већих кугли, ту је површина за бојење: </a:t>
            </a:r>
          </a:p>
          <a:p>
            <a:r>
              <a:rPr lang="sr-Cyrl-RS" sz="2000" b="1" dirty="0" smtClean="0"/>
              <a:t>400</a:t>
            </a:r>
            <a:r>
              <a:rPr lang="el-GR" sz="2000" b="1" dirty="0" smtClean="0"/>
              <a:t>π·</a:t>
            </a:r>
            <a:r>
              <a:rPr lang="sr-Cyrl-RS" sz="2000" b="1" dirty="0" smtClean="0"/>
              <a:t>10</a:t>
            </a:r>
            <a:r>
              <a:rPr lang="sr-Latn-RS" sz="2000" b="1" dirty="0" smtClean="0"/>
              <a:t> </a:t>
            </a:r>
            <a:r>
              <a:rPr lang="sr-Cyrl-RS" sz="2000" b="1" dirty="0" smtClean="0"/>
              <a:t>=</a:t>
            </a:r>
            <a:r>
              <a:rPr lang="sr-Latn-RS" sz="2000" b="1" dirty="0" smtClean="0"/>
              <a:t> </a:t>
            </a:r>
            <a:r>
              <a:rPr lang="sr-Cyrl-RS" sz="2000" b="1" dirty="0" smtClean="0"/>
              <a:t>4000</a:t>
            </a:r>
            <a:r>
              <a:rPr lang="el-GR" sz="2000" b="1" dirty="0" smtClean="0"/>
              <a:t>π</a:t>
            </a:r>
            <a:r>
              <a:rPr lang="sr-Cyrl-RS" sz="2000" b="1" dirty="0" smtClean="0"/>
              <a:t> </a:t>
            </a:r>
            <a:r>
              <a:rPr lang="en-US" sz="2000" b="1" dirty="0" smtClean="0"/>
              <a:t>cm².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828800"/>
            <a:ext cx="358623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Сада постављамо пропорцију:</a:t>
            </a:r>
          </a:p>
          <a:p>
            <a:endParaRPr lang="sr-Cyrl-RS" sz="2000" b="1" dirty="0" smtClean="0"/>
          </a:p>
          <a:p>
            <a:r>
              <a:rPr lang="sr-Cyrl-RS" sz="2000" b="1" dirty="0" smtClean="0"/>
              <a:t>256</a:t>
            </a:r>
            <a:r>
              <a:rPr lang="el-GR" sz="2000" b="1" dirty="0" smtClean="0"/>
              <a:t>π</a:t>
            </a:r>
            <a:r>
              <a:rPr lang="sr-Cyrl-RS" sz="2000" b="1" dirty="0" smtClean="0"/>
              <a:t> </a:t>
            </a:r>
            <a:r>
              <a:rPr lang="el-GR" sz="2000" b="1" dirty="0" smtClean="0"/>
              <a:t>:</a:t>
            </a:r>
            <a:r>
              <a:rPr lang="sr-Cyrl-RS" sz="2000" b="1" dirty="0" smtClean="0"/>
              <a:t> 32</a:t>
            </a:r>
            <a:r>
              <a:rPr lang="en-US" sz="2000" b="1" dirty="0" smtClean="0"/>
              <a:t> </a:t>
            </a:r>
            <a:r>
              <a:rPr lang="sr-Cyrl-RS" sz="2000" b="1" dirty="0" smtClean="0"/>
              <a:t>=</a:t>
            </a:r>
            <a:r>
              <a:rPr lang="en-US" sz="2000" b="1" dirty="0" smtClean="0"/>
              <a:t> </a:t>
            </a:r>
            <a:r>
              <a:rPr lang="sr-Cyrl-RS" sz="2000" b="1" dirty="0" smtClean="0"/>
              <a:t>4000</a:t>
            </a:r>
            <a:r>
              <a:rPr lang="el-GR" sz="2000" b="1" dirty="0" smtClean="0"/>
              <a:t>π</a:t>
            </a:r>
            <a:r>
              <a:rPr lang="en-US" sz="2000" b="1" dirty="0" smtClean="0"/>
              <a:t> </a:t>
            </a:r>
            <a:r>
              <a:rPr lang="el-GR" sz="2000" b="1" dirty="0" smtClean="0"/>
              <a:t>:</a:t>
            </a:r>
            <a:r>
              <a:rPr lang="en-US" sz="2000" b="1" dirty="0" smtClean="0"/>
              <a:t> x</a:t>
            </a:r>
          </a:p>
          <a:p>
            <a:r>
              <a:rPr lang="en-US" sz="2000" b="1" dirty="0" smtClean="0"/>
              <a:t>256</a:t>
            </a:r>
            <a:r>
              <a:rPr lang="el-GR" sz="2000" b="1" dirty="0" smtClean="0"/>
              <a:t>π·</a:t>
            </a:r>
            <a:r>
              <a:rPr lang="en-US" sz="2000" b="1" dirty="0" smtClean="0"/>
              <a:t>x</a:t>
            </a:r>
            <a:r>
              <a:rPr lang="sr-Cyrl-RS" sz="2000" b="1" dirty="0" smtClean="0"/>
              <a:t> </a:t>
            </a:r>
            <a:r>
              <a:rPr lang="sr-Latn-RS" sz="2000" b="1" dirty="0" smtClean="0"/>
              <a:t>=</a:t>
            </a:r>
            <a:r>
              <a:rPr lang="sr-Cyrl-RS" sz="2000" b="1" dirty="0" smtClean="0"/>
              <a:t> </a:t>
            </a:r>
            <a:r>
              <a:rPr lang="sr-Latn-RS" sz="2000" b="1" dirty="0" smtClean="0"/>
              <a:t>32·4000</a:t>
            </a:r>
            <a:r>
              <a:rPr lang="el-GR" sz="2000" b="1" dirty="0" smtClean="0"/>
              <a:t>π</a:t>
            </a:r>
            <a:endParaRPr lang="sr-Latn-RS" sz="2000" b="1" dirty="0" smtClean="0"/>
          </a:p>
          <a:p>
            <a:r>
              <a:rPr lang="sr-Latn-RS" sz="2000" b="1" dirty="0" smtClean="0"/>
              <a:t>256</a:t>
            </a:r>
            <a:r>
              <a:rPr lang="el-GR" sz="2000" b="1" dirty="0" smtClean="0"/>
              <a:t>π·</a:t>
            </a:r>
            <a:r>
              <a:rPr lang="sr-Latn-RS" sz="2000" b="1" dirty="0" smtClean="0"/>
              <a:t>x</a:t>
            </a:r>
            <a:r>
              <a:rPr lang="sr-Cyrl-RS" sz="2000" b="1" dirty="0" smtClean="0"/>
              <a:t> = 128000</a:t>
            </a:r>
            <a:r>
              <a:rPr lang="el-GR" sz="2000" b="1" dirty="0" smtClean="0"/>
              <a:t>π</a:t>
            </a:r>
            <a:r>
              <a:rPr lang="sr-Cyrl-RS" sz="2000" b="1" dirty="0" smtClean="0"/>
              <a:t>    /:</a:t>
            </a:r>
            <a:r>
              <a:rPr lang="el-GR" sz="2000" b="1" dirty="0" smtClean="0"/>
              <a:t>π</a:t>
            </a:r>
            <a:endParaRPr lang="sr-Cyrl-RS" sz="2000" b="1" dirty="0" smtClean="0"/>
          </a:p>
          <a:p>
            <a:r>
              <a:rPr lang="sr-Cyrl-RS" sz="2000" b="1" dirty="0" smtClean="0"/>
              <a:t>256</a:t>
            </a:r>
            <a:r>
              <a:rPr lang="en-US" sz="2000" b="1" dirty="0" smtClean="0"/>
              <a:t>x</a:t>
            </a:r>
            <a:r>
              <a:rPr lang="sr-Cyrl-RS" sz="2000" b="1" dirty="0" smtClean="0"/>
              <a:t> </a:t>
            </a:r>
            <a:r>
              <a:rPr lang="en-US" sz="2000" b="1" dirty="0" smtClean="0"/>
              <a:t>=</a:t>
            </a:r>
            <a:r>
              <a:rPr lang="sr-Cyrl-RS" sz="2000" b="1" dirty="0" smtClean="0"/>
              <a:t> </a:t>
            </a:r>
            <a:r>
              <a:rPr lang="en-US" sz="2000" b="1" dirty="0" smtClean="0"/>
              <a:t>128000</a:t>
            </a:r>
          </a:p>
          <a:p>
            <a:r>
              <a:rPr lang="en-US" sz="2000" b="1" dirty="0" smtClean="0"/>
              <a:t>x</a:t>
            </a:r>
            <a:r>
              <a:rPr lang="sr-Cyrl-RS" sz="2000" b="1" dirty="0" smtClean="0"/>
              <a:t> </a:t>
            </a:r>
            <a:r>
              <a:rPr lang="en-US" sz="2000" b="1" dirty="0" smtClean="0"/>
              <a:t>=</a:t>
            </a:r>
            <a:r>
              <a:rPr lang="sr-Cyrl-RS" sz="2000" b="1" dirty="0" smtClean="0"/>
              <a:t> </a:t>
            </a:r>
            <a:r>
              <a:rPr lang="en-US" sz="2000" b="1" dirty="0" smtClean="0"/>
              <a:t>500 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4495800"/>
            <a:ext cx="6982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Дакле, за бојење датих 10 кугли, потребно је 500 грама боје!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ogebra-export3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381000" y="457200"/>
            <a:ext cx="80817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b="1" dirty="0" smtClean="0"/>
              <a:t>3. Колико </a:t>
            </a:r>
            <a:r>
              <a:rPr lang="en-US" sz="2400" b="1" dirty="0" smtClean="0"/>
              <a:t>dm² </a:t>
            </a:r>
            <a:r>
              <a:rPr lang="sr-Latn-RS" sz="2400" b="1" dirty="0" smtClean="0"/>
              <a:t>ko</a:t>
            </a:r>
            <a:r>
              <a:rPr lang="sr-Cyrl-RS" sz="2400" b="1" dirty="0" smtClean="0"/>
              <a:t>же треба припремити за израду једне</a:t>
            </a:r>
          </a:p>
          <a:p>
            <a:r>
              <a:rPr lang="sr-Cyrl-RS" sz="2400" b="1" dirty="0" smtClean="0"/>
              <a:t> фудбалске лопте, пречника 24 </a:t>
            </a:r>
            <a:r>
              <a:rPr lang="en-US" sz="2400" b="1" dirty="0" smtClean="0"/>
              <a:t>cm</a:t>
            </a:r>
            <a:r>
              <a:rPr lang="sr-Cyrl-RS" sz="2400" b="1" dirty="0" smtClean="0"/>
              <a:t>, ако се зна да 20% коже </a:t>
            </a:r>
          </a:p>
          <a:p>
            <a:r>
              <a:rPr lang="sr-Cyrl-RS" sz="2400" b="1" dirty="0" smtClean="0"/>
              <a:t>одлази на ушивање? (</a:t>
            </a:r>
            <a:r>
              <a:rPr lang="el-GR" sz="2400" b="1" dirty="0" smtClean="0"/>
              <a:t>π</a:t>
            </a:r>
            <a:r>
              <a:rPr lang="sr-Cyrl-RS" sz="2400" b="1" dirty="0" smtClean="0"/>
              <a:t>=3,14)</a:t>
            </a:r>
            <a:endParaRPr lang="sr-Latn-RS" sz="2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1981200"/>
            <a:ext cx="771390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u="sng" dirty="0" smtClean="0"/>
              <a:t>Рјешење</a:t>
            </a:r>
            <a:r>
              <a:rPr lang="sr-Cyrl-RS" dirty="0" smtClean="0"/>
              <a:t>:</a:t>
            </a:r>
            <a:endParaRPr lang="en-US" dirty="0" smtClean="0"/>
          </a:p>
          <a:p>
            <a:endParaRPr lang="en-US" sz="2000" b="1" dirty="0" smtClean="0"/>
          </a:p>
          <a:p>
            <a:r>
              <a:rPr lang="sr-Cyrl-RS" sz="2000" b="1" dirty="0" smtClean="0"/>
              <a:t>Пошто је пречник лопте 24 </a:t>
            </a:r>
            <a:r>
              <a:rPr lang="en-US" sz="2000" b="1" dirty="0" smtClean="0"/>
              <a:t>cm, </a:t>
            </a:r>
            <a:r>
              <a:rPr lang="sr-Cyrl-RS" sz="2000" b="1" dirty="0" smtClean="0"/>
              <a:t>онда је јасно полупречник </a:t>
            </a:r>
            <a:r>
              <a:rPr lang="en-US" sz="2000" b="1" dirty="0" smtClean="0"/>
              <a:t>r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12 </a:t>
            </a:r>
            <a:r>
              <a:rPr lang="en-US" sz="2000" b="1" dirty="0" smtClean="0"/>
              <a:t>cm.</a:t>
            </a:r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0"/>
            <a:ext cx="403668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Израчунајмо површину ове лопте:</a:t>
            </a:r>
          </a:p>
          <a:p>
            <a:endParaRPr lang="sr-Cyrl-RS" sz="2000" b="1" dirty="0" smtClean="0"/>
          </a:p>
          <a:p>
            <a:r>
              <a:rPr lang="en-US" sz="2000" b="1" dirty="0" smtClean="0"/>
              <a:t>P = 4</a:t>
            </a:r>
            <a:r>
              <a:rPr lang="sr-Latn-RS" sz="2000" b="1" dirty="0" smtClean="0"/>
              <a:t>r²</a:t>
            </a:r>
            <a:r>
              <a:rPr lang="el-GR" sz="2000" b="1" dirty="0" smtClean="0"/>
              <a:t>π</a:t>
            </a:r>
            <a:endParaRPr lang="sr-Latn-RS" sz="2000" b="1" dirty="0" smtClean="0"/>
          </a:p>
          <a:p>
            <a:r>
              <a:rPr lang="sr-Latn-RS" sz="2000" b="1" dirty="0" smtClean="0"/>
              <a:t>P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4·144·3,14</a:t>
            </a:r>
          </a:p>
          <a:p>
            <a:r>
              <a:rPr lang="sr-Latn-RS" sz="2000" b="1" dirty="0" smtClean="0"/>
              <a:t>P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1808,64 </a:t>
            </a:r>
            <a:r>
              <a:rPr lang="en-US" sz="2000" b="1" dirty="0" smtClean="0"/>
              <a:t>cm²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3733800"/>
            <a:ext cx="34018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Поставимо сада пропорцију:</a:t>
            </a:r>
          </a:p>
          <a:p>
            <a:endParaRPr lang="sr-Cyrl-RS" sz="2000" b="1" dirty="0" smtClean="0"/>
          </a:p>
          <a:p>
            <a:r>
              <a:rPr lang="sr-Latn-RS" sz="2000" b="1" dirty="0" smtClean="0"/>
              <a:t>x</a:t>
            </a:r>
            <a:r>
              <a:rPr lang="en-US" sz="2000" b="1" dirty="0" smtClean="0"/>
              <a:t>:1808,64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100:80</a:t>
            </a:r>
          </a:p>
          <a:p>
            <a:r>
              <a:rPr lang="sr-Latn-RS" sz="2000" b="1" dirty="0" smtClean="0"/>
              <a:t>x·80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1808,64·100</a:t>
            </a:r>
          </a:p>
          <a:p>
            <a:r>
              <a:rPr lang="sr-Latn-RS" sz="2000" b="1" dirty="0" smtClean="0"/>
              <a:t>x</a:t>
            </a:r>
            <a:r>
              <a:rPr lang="sr-Latn-RS" sz="2000" b="1" dirty="0" smtClean="0"/>
              <a:t>·80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180864</a:t>
            </a:r>
          </a:p>
          <a:p>
            <a:r>
              <a:rPr lang="sr-Latn-RS" sz="2000" b="1" dirty="0" smtClean="0"/>
              <a:t>x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=</a:t>
            </a:r>
            <a:r>
              <a:rPr lang="en-US" sz="2000" b="1" dirty="0" smtClean="0"/>
              <a:t> </a:t>
            </a:r>
            <a:r>
              <a:rPr lang="sr-Latn-RS" sz="2000" b="1" dirty="0" smtClean="0"/>
              <a:t>2260,8 </a:t>
            </a:r>
            <a:r>
              <a:rPr lang="en-US" sz="2000" b="1" dirty="0" smtClean="0"/>
              <a:t>cm²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6096000"/>
            <a:ext cx="6778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b="1" dirty="0" smtClean="0"/>
              <a:t>Дакле, за израду једне лопте је потребно 22,608 </a:t>
            </a:r>
            <a:r>
              <a:rPr lang="en-US" sz="2000" b="1" dirty="0" smtClean="0"/>
              <a:t>dm²</a:t>
            </a:r>
            <a:r>
              <a:rPr lang="sr-Latn-RS" sz="2000" b="1" dirty="0" smtClean="0"/>
              <a:t> </a:t>
            </a:r>
            <a:r>
              <a:rPr lang="sr-Cyrl-RS" sz="2000" b="1" smtClean="0"/>
              <a:t>коже!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geogebra-export31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762000" y="914400"/>
            <a:ext cx="52242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400" b="1" u="sng" dirty="0" smtClean="0"/>
              <a:t>Домаћа задаћа:</a:t>
            </a:r>
          </a:p>
          <a:p>
            <a:endParaRPr lang="sr-Cyrl-RS" sz="2400" b="1" u="sng" dirty="0" smtClean="0"/>
          </a:p>
          <a:p>
            <a:r>
              <a:rPr lang="sr-Cyrl-RS" sz="2400" b="1" dirty="0" smtClean="0"/>
              <a:t>Збирка задатака, 698. и 699</a:t>
            </a:r>
            <a:r>
              <a:rPr lang="sr-Latn-RS" sz="2400" b="1" dirty="0" smtClean="0"/>
              <a:t>. </a:t>
            </a:r>
            <a:r>
              <a:rPr lang="sr-Cyrl-RS" sz="2400" b="1" smtClean="0"/>
              <a:t>задатак!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389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No1Rafa</dc:creator>
  <cp:lastModifiedBy>No1Rafa</cp:lastModifiedBy>
  <cp:revision>29</cp:revision>
  <dcterms:created xsi:type="dcterms:W3CDTF">2020-05-12T14:02:52Z</dcterms:created>
  <dcterms:modified xsi:type="dcterms:W3CDTF">2020-05-13T09:38:08Z</dcterms:modified>
</cp:coreProperties>
</file>