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73ED9-84C2-4470-9D27-EFE2A24DDA34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9EFEA-E0F0-467E-A941-336C29186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9EFEA-E0F0-467E-A941-336C291862D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F1AC4-375A-445F-8112-962F4E8AB455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B5B3B-A15B-44C5-97D8-CC3CD25AD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rgbClr val="003300"/>
          </a:solidFill>
        </p:spPr>
        <p:txBody>
          <a:bodyPr>
            <a:normAutofit/>
          </a:bodyPr>
          <a:lstStyle/>
          <a:p>
            <a:r>
              <a:rPr lang="sr-Cyrl-CS" sz="4300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ЗАВИСНОСТ КОЛИЧНИКА ОД ПРОМЈЕНЕ ДЈЕЉЕНИКА И ДЈЕЛИОЦА;</a:t>
            </a:r>
            <a:br>
              <a:rPr lang="sr-Cyrl-CS" sz="4300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sr-Cyrl-CS" sz="4300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br>
              <a:rPr lang="sr-Cyrl-CS" sz="4300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sr-Cyrl-CS" sz="4300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НЕПРОМЈЕНЉИВОСТ КОЛИЧНИКА</a:t>
            </a:r>
            <a:endParaRPr lang="en-US" sz="4300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6380" y="6143644"/>
            <a:ext cx="3857620" cy="714356"/>
          </a:xfrm>
          <a:solidFill>
            <a:srgbClr val="003300"/>
          </a:solidFill>
        </p:spPr>
        <p:txBody>
          <a:bodyPr/>
          <a:lstStyle/>
          <a:p>
            <a:r>
              <a:rPr lang="sr-Cyrl-CS" dirty="0" smtClean="0">
                <a:solidFill>
                  <a:schemeClr val="bg1"/>
                </a:solidFill>
              </a:rPr>
              <a:t>Утврђивање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32656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3200" dirty="0" smtClean="0">
                <a:solidFill>
                  <a:schemeClr val="bg1"/>
                </a:solidFill>
              </a:rPr>
              <a:t>Математика</a:t>
            </a:r>
            <a:endParaRPr lang="sr-Cyrl-BA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3300"/>
          </a:solidFill>
        </p:spPr>
        <p:txBody>
          <a:bodyPr>
            <a:normAutofit/>
          </a:bodyPr>
          <a:lstStyle/>
          <a:p>
            <a:r>
              <a:rPr lang="sr-Cyrl-CS" sz="3200" u="sng" dirty="0" smtClean="0">
                <a:solidFill>
                  <a:schemeClr val="bg1"/>
                </a:solidFill>
              </a:rPr>
              <a:t>Задаци за самосталан рад:</a:t>
            </a:r>
            <a:endParaRPr lang="en-US" sz="3200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olidFill>
            <a:srgbClr val="003300"/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Cyrl-CS" dirty="0" smtClean="0"/>
              <a:t> </a:t>
            </a:r>
          </a:p>
          <a:p>
            <a:pPr>
              <a:buNone/>
            </a:pPr>
            <a:r>
              <a:rPr lang="sr-Cyrl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    1.</a:t>
            </a:r>
            <a:r>
              <a:rPr lang="sr-Cyrl-CS" dirty="0" smtClean="0">
                <a:solidFill>
                  <a:schemeClr val="bg1"/>
                </a:solidFill>
              </a:rPr>
              <a:t> Израчунај користећи својство сталности количника, повећај или смањи дјељеник и дјелилац, тако да дјелилац буде нека декадна јединица:</a:t>
            </a:r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 </a:t>
            </a:r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     </a:t>
            </a:r>
            <a:r>
              <a:rPr lang="sr-Cyrl-CS" b="1" dirty="0" smtClean="0">
                <a:solidFill>
                  <a:schemeClr val="bg1"/>
                </a:solidFill>
              </a:rPr>
              <a:t>а)</a:t>
            </a:r>
            <a:r>
              <a:rPr lang="sr-Cyrl-CS" dirty="0" smtClean="0">
                <a:solidFill>
                  <a:schemeClr val="bg1"/>
                </a:solidFill>
              </a:rPr>
              <a:t>  3 740 : 5 =</a:t>
            </a:r>
            <a:r>
              <a:rPr lang="en-US" dirty="0" smtClean="0">
                <a:solidFill>
                  <a:schemeClr val="bg1"/>
                </a:solidFill>
              </a:rPr>
              <a:t> ________________________________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</a:t>
            </a:r>
            <a:r>
              <a:rPr lang="sr-Cyrl-CS" b="1" dirty="0" smtClean="0">
                <a:solidFill>
                  <a:schemeClr val="bg1"/>
                </a:solidFill>
              </a:rPr>
              <a:t>б)</a:t>
            </a:r>
            <a:r>
              <a:rPr lang="sr-Cyrl-C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437 500 : 500 = ____________________________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</a:t>
            </a:r>
            <a:r>
              <a:rPr lang="sr-Cyrl-CS" b="1" dirty="0" smtClean="0">
                <a:solidFill>
                  <a:schemeClr val="bg1"/>
                </a:solidFill>
              </a:rPr>
              <a:t>в)</a:t>
            </a:r>
            <a:r>
              <a:rPr lang="en-US" dirty="0" smtClean="0">
                <a:solidFill>
                  <a:schemeClr val="bg1"/>
                </a:solidFill>
              </a:rPr>
              <a:t>  32 250 : 125 = _____________________________</a:t>
            </a:r>
            <a:endParaRPr lang="sr-Cyrl-C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sr-Cyrl-CS" dirty="0"/>
          </a:p>
          <a:p>
            <a:pPr>
              <a:buNone/>
            </a:pPr>
            <a:r>
              <a:rPr lang="sr-Cyrl-CS" dirty="0" smtClean="0"/>
              <a:t>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3300"/>
          </a:solidFill>
        </p:spPr>
        <p:txBody>
          <a:bodyPr>
            <a:normAutofit/>
          </a:bodyPr>
          <a:lstStyle/>
          <a:p>
            <a:pPr algn="l"/>
            <a:r>
              <a:rPr lang="sr-Cyrl-CS" sz="3200" dirty="0" smtClean="0">
                <a:solidFill>
                  <a:schemeClr val="bg1"/>
                </a:solidFill>
              </a:rPr>
              <a:t>       </a:t>
            </a:r>
            <a:r>
              <a:rPr lang="sr-Cyrl-CS" sz="3200" u="sng" dirty="0" smtClean="0">
                <a:solidFill>
                  <a:schemeClr val="bg1"/>
                </a:solidFill>
              </a:rPr>
              <a:t> Научили смо:</a:t>
            </a:r>
            <a:endParaRPr lang="en-US" sz="3200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  <a:solidFill>
            <a:srgbClr val="00330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Ако се, приликом дијељења, дјељеник повећа неколико пута и количник ће се повећати исто толико пута.</a:t>
            </a:r>
          </a:p>
          <a:p>
            <a:pPr>
              <a:buNone/>
            </a:pPr>
            <a:r>
              <a:rPr lang="sr-Cyrl-CS" b="1" dirty="0"/>
              <a:t> </a:t>
            </a:r>
            <a:r>
              <a:rPr lang="sr-Cyrl-CS" b="1" dirty="0" smtClean="0"/>
              <a:t>     </a:t>
            </a:r>
            <a:r>
              <a:rPr lang="sr-Cyrl-CS" b="1" dirty="0" smtClean="0">
                <a:solidFill>
                  <a:schemeClr val="bg1"/>
                </a:solidFill>
              </a:rPr>
              <a:t>72 : 8 = 9;             (72  4) : 8 = 288 : 8 = 36</a:t>
            </a:r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             </a:t>
            </a:r>
          </a:p>
          <a:p>
            <a:pPr>
              <a:buNone/>
            </a:pPr>
            <a:r>
              <a:rPr lang="sr-Cyrl-CS" sz="2400" dirty="0">
                <a:solidFill>
                  <a:schemeClr val="bg1"/>
                </a:solidFill>
              </a:rPr>
              <a:t> </a:t>
            </a:r>
            <a:r>
              <a:rPr lang="sr-Cyrl-CS" sz="2400" dirty="0" smtClean="0">
                <a:solidFill>
                  <a:schemeClr val="bg1"/>
                </a:solidFill>
              </a:rPr>
              <a:t>                                               дјељеник                          количник се </a:t>
            </a:r>
          </a:p>
          <a:p>
            <a:pPr>
              <a:buNone/>
            </a:pPr>
            <a:r>
              <a:rPr lang="sr-Cyrl-CS" sz="2400" dirty="0">
                <a:solidFill>
                  <a:schemeClr val="bg1"/>
                </a:solidFill>
              </a:rPr>
              <a:t> </a:t>
            </a:r>
            <a:r>
              <a:rPr lang="sr-Cyrl-CS" sz="2400" dirty="0" smtClean="0">
                <a:solidFill>
                  <a:schemeClr val="bg1"/>
                </a:solidFill>
              </a:rPr>
              <a:t>                                               повећамо                              повећа  </a:t>
            </a:r>
          </a:p>
          <a:p>
            <a:pPr>
              <a:buNone/>
            </a:pPr>
            <a:r>
              <a:rPr lang="sr-Cyrl-CS" sz="2400" dirty="0">
                <a:solidFill>
                  <a:schemeClr val="bg1"/>
                </a:solidFill>
              </a:rPr>
              <a:t> </a:t>
            </a:r>
            <a:r>
              <a:rPr lang="sr-Cyrl-CS" sz="2400" dirty="0" smtClean="0">
                <a:solidFill>
                  <a:schemeClr val="bg1"/>
                </a:solidFill>
              </a:rPr>
              <a:t>                                                  4 пута                                   4 пута</a:t>
            </a:r>
          </a:p>
          <a:p>
            <a:pPr>
              <a:buNone/>
            </a:pPr>
            <a:r>
              <a:rPr lang="sr-Cyrl-CS" sz="2400" dirty="0" smtClean="0">
                <a:solidFill>
                  <a:schemeClr val="bg1"/>
                </a:solidFill>
              </a:rPr>
              <a:t>                      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3347864" y="2728914"/>
            <a:ext cx="1224136" cy="914400"/>
          </a:xfrm>
          <a:prstGeom prst="downArrow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143504" y="4429132"/>
            <a:ext cx="857256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7143768" y="3286124"/>
            <a:ext cx="142876" cy="71438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067944" y="3068960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3300"/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sr-Cyrl-CS" dirty="0" smtClean="0"/>
          </a:p>
          <a:p>
            <a:pPr>
              <a:buFont typeface="Wingdings" pitchFamily="2" charset="2"/>
              <a:buChar char="Ø"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Ако се, приликом  дијељења, дјељеник смањи неколико пута и количник ће се смањити исто толико пута.</a:t>
            </a:r>
          </a:p>
          <a:p>
            <a:pPr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           72 : 8 = 9 ;            (72 : 9) : 8 = 8 : 8 = 1</a:t>
            </a:r>
            <a:endParaRPr lang="sr-Cyrl-CS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                    </a:t>
            </a:r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sr-Cyrl-CS" sz="2400" dirty="0" smtClean="0">
                <a:solidFill>
                  <a:schemeClr val="bg1"/>
                </a:solidFill>
              </a:rPr>
              <a:t>дјељеник                    количник се</a:t>
            </a:r>
            <a:endParaRPr lang="sr-Cyrl-CS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sz="2400" dirty="0" smtClean="0">
                <a:solidFill>
                  <a:schemeClr val="bg1"/>
                </a:solidFill>
              </a:rPr>
              <a:t>                                                      смањимо                        смањи   </a:t>
            </a:r>
          </a:p>
          <a:p>
            <a:pPr>
              <a:buNone/>
            </a:pPr>
            <a:r>
              <a:rPr lang="sr-Cyrl-CS" sz="2400" dirty="0">
                <a:solidFill>
                  <a:schemeClr val="bg1"/>
                </a:solidFill>
              </a:rPr>
              <a:t> </a:t>
            </a:r>
            <a:r>
              <a:rPr lang="sr-Cyrl-CS" sz="2400" dirty="0" smtClean="0">
                <a:solidFill>
                  <a:schemeClr val="bg1"/>
                </a:solidFill>
              </a:rPr>
              <a:t>                                                        9 пута                             9 пута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3857620" y="2143116"/>
            <a:ext cx="1285884" cy="914400"/>
          </a:xfrm>
          <a:prstGeom prst="downArrow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357818" y="3929066"/>
            <a:ext cx="857256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7072330" y="2714620"/>
            <a:ext cx="142876" cy="71438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3300"/>
          </a:solidFill>
          <a:ln>
            <a:solidFill>
              <a:srgbClr val="FF0000"/>
            </a:solidFill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sr-Cyrl-CS" dirty="0" smtClean="0"/>
          </a:p>
          <a:p>
            <a:pPr>
              <a:buFont typeface="Wingdings" pitchFamily="2" charset="2"/>
              <a:buChar char="Ø"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Ако се, приликом  дијељења,  дјелилац  повећа неколико  пута, количник ће се смањити исто толико пута.</a:t>
            </a:r>
          </a:p>
          <a:p>
            <a:pPr>
              <a:buNone/>
            </a:pPr>
            <a:r>
              <a:rPr lang="sr-Cyrl-CS" b="1" dirty="0">
                <a:solidFill>
                  <a:schemeClr val="bg1"/>
                </a:solidFill>
              </a:rPr>
              <a:t> </a:t>
            </a:r>
            <a:r>
              <a:rPr lang="sr-Cyrl-CS" b="1" dirty="0" smtClean="0">
                <a:solidFill>
                  <a:schemeClr val="bg1"/>
                </a:solidFill>
              </a:rPr>
              <a:t>         72 : 8 = 9 ;              72 : (8   3) = 72 : 24 = 3</a:t>
            </a:r>
          </a:p>
          <a:p>
            <a:pPr>
              <a:buNone/>
            </a:pPr>
            <a:endParaRPr lang="sr-Cyrl-CS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                                                </a:t>
            </a:r>
            <a:r>
              <a:rPr lang="sr-Cyrl-CS" sz="2400" dirty="0" smtClean="0">
                <a:solidFill>
                  <a:schemeClr val="bg1"/>
                </a:solidFill>
              </a:rPr>
              <a:t>дјелилац                   количник се</a:t>
            </a:r>
          </a:p>
          <a:p>
            <a:pPr>
              <a:buNone/>
            </a:pPr>
            <a:r>
              <a:rPr lang="sr-Cyrl-CS" sz="2400" dirty="0">
                <a:solidFill>
                  <a:schemeClr val="bg1"/>
                </a:solidFill>
              </a:rPr>
              <a:t> </a:t>
            </a:r>
            <a:r>
              <a:rPr lang="sr-Cyrl-CS" sz="2400" dirty="0" smtClean="0">
                <a:solidFill>
                  <a:schemeClr val="bg1"/>
                </a:solidFill>
              </a:rPr>
              <a:t>                                                               повећамо                       смањи</a:t>
            </a:r>
          </a:p>
          <a:p>
            <a:pPr>
              <a:buNone/>
            </a:pPr>
            <a:r>
              <a:rPr lang="sr-Cyrl-CS" sz="2400" dirty="0">
                <a:solidFill>
                  <a:schemeClr val="bg1"/>
                </a:solidFill>
              </a:rPr>
              <a:t> </a:t>
            </a:r>
            <a:r>
              <a:rPr lang="sr-Cyrl-CS" sz="2400" dirty="0" smtClean="0">
                <a:solidFill>
                  <a:schemeClr val="bg1"/>
                </a:solidFill>
              </a:rPr>
              <a:t>                                                                  3 пута                            3 пута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4643438" y="2143116"/>
            <a:ext cx="1071570" cy="1000132"/>
          </a:xfrm>
          <a:prstGeom prst="downArrow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072198" y="3929066"/>
            <a:ext cx="785818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7643834" y="2786058"/>
            <a:ext cx="142876" cy="64294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143504" y="2428868"/>
            <a:ext cx="45719" cy="4571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3300"/>
          </a:solidFill>
        </p:spPr>
        <p:txBody>
          <a:bodyPr/>
          <a:lstStyle/>
          <a:p>
            <a:pPr>
              <a:buNone/>
            </a:pPr>
            <a:endParaRPr lang="sr-Latn-CS" dirty="0" smtClean="0"/>
          </a:p>
          <a:p>
            <a:pPr>
              <a:buFont typeface="Wingdings" pitchFamily="2" charset="2"/>
              <a:buChar char="Ø"/>
            </a:pPr>
            <a:r>
              <a:rPr lang="sr-Latn-CS" dirty="0" smtClean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Ако се, приликом дијељења, дјелилац смањи неколико пута, количник ће се повећати исто толико пута.</a:t>
            </a:r>
          </a:p>
          <a:p>
            <a:pPr>
              <a:buNone/>
            </a:pPr>
            <a:r>
              <a:rPr lang="sr-Cyrl-CS" dirty="0" smtClean="0">
                <a:solidFill>
                  <a:schemeClr val="bg1"/>
                </a:solidFill>
              </a:rPr>
              <a:t>           </a:t>
            </a:r>
            <a:r>
              <a:rPr lang="sr-Cyrl-CS" b="1" dirty="0" smtClean="0">
                <a:solidFill>
                  <a:schemeClr val="bg1"/>
                </a:solidFill>
              </a:rPr>
              <a:t>72 : 8 = 9 ;                 72 : (8 : 4) = 72 : 2 = 36</a:t>
            </a:r>
          </a:p>
          <a:p>
            <a:pPr>
              <a:buNone/>
            </a:pPr>
            <a:endParaRPr lang="sr-Cyrl-C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sz="2400" dirty="0" smtClean="0">
                <a:solidFill>
                  <a:schemeClr val="bg1"/>
                </a:solidFill>
              </a:rPr>
              <a:t>                                                                      дјелилац                количник се</a:t>
            </a:r>
          </a:p>
          <a:p>
            <a:pPr>
              <a:buNone/>
            </a:pPr>
            <a:r>
              <a:rPr lang="sr-Cyrl-CS" sz="2400" dirty="0" smtClean="0">
                <a:solidFill>
                  <a:schemeClr val="bg1"/>
                </a:solidFill>
              </a:rPr>
              <a:t>                                                                      смањимо                   повећа</a:t>
            </a:r>
          </a:p>
          <a:p>
            <a:pPr>
              <a:buNone/>
            </a:pPr>
            <a:r>
              <a:rPr lang="sr-Cyrl-CS" sz="2400" dirty="0" smtClean="0">
                <a:solidFill>
                  <a:schemeClr val="bg1"/>
                </a:solidFill>
              </a:rPr>
              <a:t>                                                                         4 пута                        4 пута</a:t>
            </a:r>
          </a:p>
        </p:txBody>
      </p:sp>
      <p:sp>
        <p:nvSpPr>
          <p:cNvPr id="4" name="Down Arrow Callout 3"/>
          <p:cNvSpPr/>
          <p:nvPr/>
        </p:nvSpPr>
        <p:spPr>
          <a:xfrm>
            <a:off x="5000628" y="2143116"/>
            <a:ext cx="1143008" cy="1000132"/>
          </a:xfrm>
          <a:prstGeom prst="downArrow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286512" y="3786190"/>
            <a:ext cx="785818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7929586" y="2714620"/>
            <a:ext cx="142876" cy="64294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3300"/>
          </a:solidFill>
        </p:spPr>
        <p:txBody>
          <a:bodyPr/>
          <a:lstStyle/>
          <a:p>
            <a:endParaRPr lang="sr-Cyrl-CS" dirty="0" smtClean="0"/>
          </a:p>
          <a:p>
            <a:pPr>
              <a:buFont typeface="Wingdings" pitchFamily="2" charset="2"/>
              <a:buChar char="Ø"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Ако се, приликом дијељења, дјељеник и дјелилац повећају или умање исти број пута, тада се количник не мијења.</a:t>
            </a:r>
          </a:p>
          <a:p>
            <a:pPr>
              <a:buNone/>
            </a:pPr>
            <a:r>
              <a:rPr lang="sr-Cyrl-CS" b="1" dirty="0">
                <a:solidFill>
                  <a:schemeClr val="bg1"/>
                </a:solidFill>
              </a:rPr>
              <a:t> </a:t>
            </a:r>
            <a:r>
              <a:rPr lang="sr-Cyrl-CS" b="1" dirty="0" smtClean="0">
                <a:solidFill>
                  <a:schemeClr val="bg1"/>
                </a:solidFill>
              </a:rPr>
              <a:t>     72 : 8 = 9                                         72 : 8 = 9</a:t>
            </a:r>
          </a:p>
          <a:p>
            <a:pPr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  </a:t>
            </a:r>
            <a:r>
              <a:rPr lang="sr-Cyrl-CS" sz="2800" b="1" dirty="0" smtClean="0">
                <a:solidFill>
                  <a:schemeClr val="bg1"/>
                </a:solidFill>
              </a:rPr>
              <a:t>(72   3) : (8   3) = 216 : 24 = 9          (72 : 2) : (8 : 2) = 36 : 4 = 9</a:t>
            </a:r>
          </a:p>
          <a:p>
            <a:pPr>
              <a:buNone/>
            </a:pPr>
            <a:endParaRPr lang="sr-Cyrl-CS" sz="2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sz="2800" dirty="0" smtClean="0">
                <a:solidFill>
                  <a:schemeClr val="bg1"/>
                </a:solidFill>
              </a:rPr>
              <a:t> </a:t>
            </a:r>
            <a:r>
              <a:rPr lang="sr-Cyrl-CS" sz="1800" dirty="0" smtClean="0">
                <a:solidFill>
                  <a:schemeClr val="bg1"/>
                </a:solidFill>
              </a:rPr>
              <a:t>дјељеник       дјелилац                          количник           дјељеник        дјелилац            количник</a:t>
            </a:r>
          </a:p>
          <a:p>
            <a:pPr>
              <a:buNone/>
            </a:pPr>
            <a:r>
              <a:rPr lang="sr-Cyrl-CS" sz="1800" dirty="0">
                <a:solidFill>
                  <a:schemeClr val="bg1"/>
                </a:solidFill>
              </a:rPr>
              <a:t> </a:t>
            </a:r>
            <a:r>
              <a:rPr lang="sr-Cyrl-CS" sz="1800" dirty="0" smtClean="0">
                <a:solidFill>
                  <a:schemeClr val="bg1"/>
                </a:solidFill>
              </a:rPr>
              <a:t>повећамо      повећамо                            остаје              смањимо        смањимо               остаје</a:t>
            </a:r>
          </a:p>
          <a:p>
            <a:pPr>
              <a:buNone/>
            </a:pPr>
            <a:r>
              <a:rPr lang="sr-Cyrl-CS" sz="1800" dirty="0">
                <a:solidFill>
                  <a:schemeClr val="bg1"/>
                </a:solidFill>
              </a:rPr>
              <a:t> </a:t>
            </a:r>
            <a:r>
              <a:rPr lang="sr-Cyrl-CS" sz="1800" dirty="0" smtClean="0">
                <a:solidFill>
                  <a:schemeClr val="bg1"/>
                </a:solidFill>
              </a:rPr>
              <a:t>  3 пута              3 пута                                  исти                   2 пута               2 пута                    исти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Down Arrow Callout 3"/>
          <p:cNvSpPr/>
          <p:nvPr/>
        </p:nvSpPr>
        <p:spPr>
          <a:xfrm>
            <a:off x="214282" y="2786058"/>
            <a:ext cx="1071570" cy="914400"/>
          </a:xfrm>
          <a:prstGeom prst="downArrow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Callout 4"/>
          <p:cNvSpPr/>
          <p:nvPr/>
        </p:nvSpPr>
        <p:spPr>
          <a:xfrm>
            <a:off x="1500166" y="2786058"/>
            <a:ext cx="857256" cy="914400"/>
          </a:xfrm>
          <a:prstGeom prst="downArrow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Callout 5"/>
          <p:cNvSpPr/>
          <p:nvPr/>
        </p:nvSpPr>
        <p:spPr>
          <a:xfrm>
            <a:off x="5143504" y="2786058"/>
            <a:ext cx="1071570" cy="914400"/>
          </a:xfrm>
          <a:prstGeom prst="downArrow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Callout 6"/>
          <p:cNvSpPr/>
          <p:nvPr/>
        </p:nvSpPr>
        <p:spPr>
          <a:xfrm>
            <a:off x="6429388" y="2786058"/>
            <a:ext cx="928694" cy="914400"/>
          </a:xfrm>
          <a:prstGeom prst="downArrow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643174" y="4286256"/>
            <a:ext cx="928694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4214810" y="3286124"/>
            <a:ext cx="142876" cy="64294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7643834" y="4429132"/>
            <a:ext cx="500066" cy="14287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8786842" y="3286124"/>
            <a:ext cx="142876" cy="64294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857224" y="3000372"/>
            <a:ext cx="45719" cy="4571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1928794" y="3000372"/>
            <a:ext cx="45719" cy="4571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3300"/>
          </a:solidFill>
        </p:spPr>
        <p:txBody>
          <a:bodyPr>
            <a:normAutofit/>
          </a:bodyPr>
          <a:lstStyle/>
          <a:p>
            <a:pPr algn="l"/>
            <a:r>
              <a:rPr lang="sr-Cyrl-CS" sz="3200" dirty="0" smtClean="0">
                <a:solidFill>
                  <a:schemeClr val="bg1"/>
                </a:solidFill>
              </a:rPr>
              <a:t>      </a:t>
            </a:r>
            <a:r>
              <a:rPr lang="sr-Cyrl-CS" sz="3200" u="sng" dirty="0" smtClean="0">
                <a:solidFill>
                  <a:schemeClr val="bg1"/>
                </a:solidFill>
              </a:rPr>
              <a:t> Задаци</a:t>
            </a:r>
            <a:r>
              <a:rPr lang="sr-Cyrl-CS" sz="3200" b="1" u="sng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  <a:endParaRPr lang="en-US" sz="3200" b="1" u="sng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  <a:solidFill>
            <a:srgbClr val="003300"/>
          </a:solidFill>
        </p:spPr>
        <p:txBody>
          <a:bodyPr/>
          <a:lstStyle/>
          <a:p>
            <a:pPr>
              <a:buNone/>
            </a:pPr>
            <a:r>
              <a:rPr lang="sr-Cyrl-CS" dirty="0" smtClean="0"/>
              <a:t>  </a:t>
            </a:r>
            <a:r>
              <a:rPr lang="sr-Cyrl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1.</a:t>
            </a:r>
            <a:r>
              <a:rPr lang="sr-Cyrl-CS" dirty="0" smtClean="0">
                <a:solidFill>
                  <a:schemeClr val="bg1"/>
                </a:solidFill>
              </a:rPr>
              <a:t> У сваком од сљедећих примјера дата је једна једнакост и један израз. Користећи једнакост израчунај вриједност израза:</a:t>
            </a:r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</a:t>
            </a:r>
            <a:r>
              <a:rPr lang="sr-Cyrl-CS" sz="2400" b="1" dirty="0" smtClean="0">
                <a:solidFill>
                  <a:schemeClr val="bg1"/>
                </a:solidFill>
              </a:rPr>
              <a:t>а)</a:t>
            </a:r>
            <a:r>
              <a:rPr lang="sr-Cyrl-CS" sz="2400" dirty="0" smtClean="0">
                <a:solidFill>
                  <a:schemeClr val="bg1"/>
                </a:solidFill>
              </a:rPr>
              <a:t> </a:t>
            </a:r>
            <a:r>
              <a:rPr lang="sr-Latn-CS" sz="2400" dirty="0" smtClean="0">
                <a:solidFill>
                  <a:schemeClr val="bg1"/>
                </a:solidFill>
              </a:rPr>
              <a:t>m : n = 120              </a:t>
            </a:r>
            <a:r>
              <a:rPr lang="sr-Cyrl-RS" sz="2400" b="1" dirty="0" smtClean="0">
                <a:solidFill>
                  <a:schemeClr val="bg1"/>
                </a:solidFill>
              </a:rPr>
              <a:t>б</a:t>
            </a:r>
            <a:r>
              <a:rPr lang="sr-Latn-CS" sz="2400" b="1" dirty="0" smtClean="0">
                <a:solidFill>
                  <a:schemeClr val="bg1"/>
                </a:solidFill>
              </a:rPr>
              <a:t>) </a:t>
            </a:r>
            <a:r>
              <a:rPr lang="sr-Latn-CS" sz="2400" dirty="0" smtClean="0">
                <a:solidFill>
                  <a:schemeClr val="bg1"/>
                </a:solidFill>
              </a:rPr>
              <a:t>a : b = 100                 </a:t>
            </a:r>
            <a:r>
              <a:rPr lang="sr-Cyrl-RS" sz="2400" b="1" dirty="0" smtClean="0">
                <a:solidFill>
                  <a:schemeClr val="bg1"/>
                </a:solidFill>
              </a:rPr>
              <a:t>в</a:t>
            </a:r>
            <a:r>
              <a:rPr lang="sr-Latn-CS" sz="2400" b="1" dirty="0" smtClean="0">
                <a:solidFill>
                  <a:schemeClr val="bg1"/>
                </a:solidFill>
              </a:rPr>
              <a:t>)</a:t>
            </a:r>
            <a:r>
              <a:rPr lang="sr-Latn-CS" sz="2400" dirty="0" smtClean="0">
                <a:solidFill>
                  <a:schemeClr val="bg1"/>
                </a:solidFill>
              </a:rPr>
              <a:t> </a:t>
            </a:r>
            <a:r>
              <a:rPr lang="sr-Latn-CS" sz="2400" dirty="0" smtClean="0">
                <a:solidFill>
                  <a:schemeClr val="bg1"/>
                </a:solidFill>
              </a:rPr>
              <a:t>c : d = 56</a:t>
            </a:r>
          </a:p>
          <a:p>
            <a:pPr>
              <a:buNone/>
            </a:pPr>
            <a:r>
              <a:rPr lang="sr-Latn-CS" sz="2400" dirty="0">
                <a:solidFill>
                  <a:schemeClr val="bg1"/>
                </a:solidFill>
              </a:rPr>
              <a:t> </a:t>
            </a:r>
            <a:r>
              <a:rPr lang="sr-Latn-CS" sz="2400" dirty="0" smtClean="0">
                <a:solidFill>
                  <a:schemeClr val="bg1"/>
                </a:solidFill>
              </a:rPr>
              <a:t>      m : (n   4) =                  (a   4) : b =                     (c : 7) : d =  </a:t>
            </a:r>
          </a:p>
          <a:p>
            <a:pPr>
              <a:buNone/>
            </a:pPr>
            <a:endParaRPr lang="sr-Latn-CS" sz="24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Latn-CS" sz="2400" dirty="0" smtClean="0">
                <a:solidFill>
                  <a:schemeClr val="bg1"/>
                </a:solidFill>
              </a:rPr>
              <a:t>  </a:t>
            </a:r>
            <a:r>
              <a:rPr lang="sr-Cyrl-RS" sz="2400" b="1" dirty="0" smtClean="0">
                <a:solidFill>
                  <a:schemeClr val="bg1"/>
                </a:solidFill>
              </a:rPr>
              <a:t>г</a:t>
            </a:r>
            <a:r>
              <a:rPr lang="sr-Latn-CS" sz="2400" b="1" dirty="0" smtClean="0">
                <a:solidFill>
                  <a:schemeClr val="bg1"/>
                </a:solidFill>
              </a:rPr>
              <a:t>)</a:t>
            </a:r>
            <a:r>
              <a:rPr lang="sr-Latn-CS" sz="2400" dirty="0" smtClean="0">
                <a:solidFill>
                  <a:schemeClr val="bg1"/>
                </a:solidFill>
              </a:rPr>
              <a:t> </a:t>
            </a:r>
            <a:r>
              <a:rPr lang="sr-Latn-CS" sz="2400" dirty="0" smtClean="0">
                <a:solidFill>
                  <a:schemeClr val="bg1"/>
                </a:solidFill>
              </a:rPr>
              <a:t>k : r = 40                   </a:t>
            </a:r>
            <a:r>
              <a:rPr lang="sr-Cyrl-RS" sz="2400" b="1" dirty="0" smtClean="0">
                <a:solidFill>
                  <a:schemeClr val="bg1"/>
                </a:solidFill>
              </a:rPr>
              <a:t>д</a:t>
            </a:r>
            <a:r>
              <a:rPr lang="sr-Latn-CS" sz="2400" b="1" dirty="0" smtClean="0">
                <a:solidFill>
                  <a:schemeClr val="bg1"/>
                </a:solidFill>
              </a:rPr>
              <a:t>) </a:t>
            </a:r>
            <a:r>
              <a:rPr lang="sr-Latn-CS" sz="2400" dirty="0" smtClean="0">
                <a:solidFill>
                  <a:schemeClr val="bg1"/>
                </a:solidFill>
              </a:rPr>
              <a:t>j : s = 4                        </a:t>
            </a:r>
            <a:r>
              <a:rPr lang="sr-Cyrl-RS" sz="2400" b="1" dirty="0" smtClean="0">
                <a:solidFill>
                  <a:schemeClr val="bg1"/>
                </a:solidFill>
              </a:rPr>
              <a:t>ђ</a:t>
            </a:r>
            <a:r>
              <a:rPr lang="sr-Latn-CS" sz="2400" b="1" dirty="0" smtClean="0">
                <a:solidFill>
                  <a:schemeClr val="bg1"/>
                </a:solidFill>
              </a:rPr>
              <a:t>) </a:t>
            </a:r>
            <a:r>
              <a:rPr lang="sr-Latn-CS" sz="2400" dirty="0" smtClean="0">
                <a:solidFill>
                  <a:schemeClr val="bg1"/>
                </a:solidFill>
              </a:rPr>
              <a:t>p : z = 4    </a:t>
            </a:r>
          </a:p>
          <a:p>
            <a:pPr>
              <a:buNone/>
            </a:pPr>
            <a:r>
              <a:rPr lang="sr-Latn-CS" sz="2400" dirty="0">
                <a:solidFill>
                  <a:schemeClr val="bg1"/>
                </a:solidFill>
              </a:rPr>
              <a:t> </a:t>
            </a:r>
            <a:r>
              <a:rPr lang="sr-Latn-CS" sz="2400" dirty="0" smtClean="0">
                <a:solidFill>
                  <a:schemeClr val="bg1"/>
                </a:solidFill>
              </a:rPr>
              <a:t>     k : (r : 8) =                     (j : 8) : (s : 8) =              (p    8) : (z   8) =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4003" y="342900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chemeClr val="bg1"/>
                </a:solidFill>
              </a:rPr>
              <a:t>30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3369" y="342900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chemeClr val="bg1"/>
                </a:solidFill>
              </a:rPr>
              <a:t>400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15206" y="342900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chemeClr val="bg1"/>
                </a:solidFill>
              </a:rPr>
              <a:t>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918" y="471488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chemeClr val="bg1"/>
                </a:solidFill>
              </a:rPr>
              <a:t>320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29190" y="471488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chemeClr val="bg1"/>
                </a:solidFill>
              </a:rPr>
              <a:t>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43834" y="4714884"/>
            <a:ext cx="600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chemeClr val="bg1"/>
                </a:solidFill>
              </a:rPr>
              <a:t> </a:t>
            </a:r>
            <a:r>
              <a:rPr lang="sr-Latn-CS" sz="2400" dirty="0" smtClean="0">
                <a:solidFill>
                  <a:schemeClr val="bg1"/>
                </a:solidFill>
              </a:rPr>
              <a:t>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Flowchart: Connector 10"/>
          <p:cNvSpPr/>
          <p:nvPr/>
        </p:nvSpPr>
        <p:spPr>
          <a:xfrm>
            <a:off x="1357290" y="3643314"/>
            <a:ext cx="45719" cy="4571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3500430" y="3643314"/>
            <a:ext cx="45719" cy="4571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6215074" y="4929198"/>
            <a:ext cx="45719" cy="4571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/>
          <p:cNvSpPr/>
          <p:nvPr/>
        </p:nvSpPr>
        <p:spPr>
          <a:xfrm>
            <a:off x="7143768" y="4929198"/>
            <a:ext cx="45719" cy="4571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9" grpId="0" build="p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3300"/>
          </a:solidFill>
        </p:spPr>
        <p:txBody>
          <a:bodyPr/>
          <a:lstStyle/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/>
              <a:t> </a:t>
            </a:r>
            <a:r>
              <a:rPr lang="sr-Latn-CS" dirty="0" smtClean="0"/>
              <a:t>    </a:t>
            </a:r>
            <a:r>
              <a:rPr lang="sr-Latn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2.</a:t>
            </a:r>
            <a:r>
              <a:rPr lang="sr-Latn-CS" dirty="0" smtClean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Ако је </a:t>
            </a:r>
            <a:r>
              <a:rPr lang="sr-Latn-CS" dirty="0" smtClean="0">
                <a:solidFill>
                  <a:schemeClr val="bg1"/>
                </a:solidFill>
              </a:rPr>
              <a:t>1 001 : 91 = 11, </a:t>
            </a:r>
            <a:r>
              <a:rPr lang="sr-Cyrl-CS" dirty="0" smtClean="0">
                <a:solidFill>
                  <a:schemeClr val="bg1"/>
                </a:solidFill>
              </a:rPr>
              <a:t>напиши количник (без израчунавања</a:t>
            </a:r>
            <a:r>
              <a:rPr lang="sr-Cyrl-CS" dirty="0" smtClean="0">
                <a:solidFill>
                  <a:schemeClr val="bg1"/>
                </a:solidFill>
              </a:rPr>
              <a:t>).</a:t>
            </a:r>
            <a:endParaRPr lang="sr-Cyrl-C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dirty="0">
                <a:solidFill>
                  <a:schemeClr val="bg1"/>
                </a:solidFill>
              </a:rPr>
              <a:t> </a:t>
            </a:r>
            <a:r>
              <a:rPr lang="sr-Cyrl-CS" dirty="0" smtClean="0">
                <a:solidFill>
                  <a:schemeClr val="bg1"/>
                </a:solidFill>
              </a:rPr>
              <a:t>  </a:t>
            </a:r>
          </a:p>
          <a:p>
            <a:pPr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       2 002 : 91 =                             3 003 : 91 = </a:t>
            </a:r>
          </a:p>
          <a:p>
            <a:pPr>
              <a:buNone/>
            </a:pPr>
            <a:endParaRPr lang="sr-Cyrl-C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       4 004 : 91 =                             5 005 : 91 =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4612" y="2214554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3200" b="1" dirty="0" smtClean="0">
                <a:solidFill>
                  <a:schemeClr val="bg1"/>
                </a:solidFill>
              </a:rPr>
              <a:t>22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86644" y="2214554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3200" b="1" dirty="0" smtClean="0">
                <a:solidFill>
                  <a:schemeClr val="bg1"/>
                </a:solidFill>
              </a:rPr>
              <a:t>33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4612" y="3429000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3200" b="1" dirty="0" smtClean="0">
                <a:solidFill>
                  <a:schemeClr val="bg1"/>
                </a:solidFill>
              </a:rPr>
              <a:t>44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86644" y="3429000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3200" b="1" dirty="0" smtClean="0">
                <a:solidFill>
                  <a:schemeClr val="bg1"/>
                </a:solidFill>
              </a:rPr>
              <a:t>55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29252" cy="6858000"/>
          </a:xfrm>
          <a:solidFill>
            <a:srgbClr val="003300"/>
          </a:solidFill>
        </p:spPr>
        <p:txBody>
          <a:bodyPr/>
          <a:lstStyle/>
          <a:p>
            <a:pPr>
              <a:buNone/>
            </a:pPr>
            <a:endParaRPr lang="sr-Cyrl-CS" dirty="0" smtClean="0"/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    </a:t>
            </a:r>
            <a:r>
              <a:rPr lang="sr-Cyrl-CS" b="1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3.</a:t>
            </a:r>
            <a:r>
              <a:rPr lang="sr-Cyrl-CS" dirty="0" smtClean="0">
                <a:solidFill>
                  <a:schemeClr val="bg1"/>
                </a:solidFill>
              </a:rPr>
              <a:t> Ако је 300 : 5 = 60, напиши количник ( без израчунавања</a:t>
            </a:r>
            <a:r>
              <a:rPr lang="sr-Cyrl-CS" dirty="0" smtClean="0">
                <a:solidFill>
                  <a:schemeClr val="bg1"/>
                </a:solidFill>
              </a:rPr>
              <a:t>).</a:t>
            </a:r>
            <a:endParaRPr lang="sr-Cyrl-C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           300 : 10 =                            300 : 15 =    </a:t>
            </a:r>
          </a:p>
          <a:p>
            <a:pPr>
              <a:buNone/>
            </a:pPr>
            <a:endParaRPr lang="sr-Cyrl-C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r-Cyrl-CS" b="1" dirty="0" smtClean="0">
                <a:solidFill>
                  <a:schemeClr val="bg1"/>
                </a:solidFill>
              </a:rPr>
              <a:t>           300 : 20 =                            300 : 30 =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29745" y="2285984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3200" b="1" dirty="0" smtClean="0">
                <a:solidFill>
                  <a:schemeClr val="bg1"/>
                </a:solidFill>
              </a:rPr>
              <a:t>30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29454" y="2259074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3200" b="1" dirty="0" smtClean="0">
                <a:solidFill>
                  <a:schemeClr val="bg1"/>
                </a:solidFill>
              </a:rPr>
              <a:t>20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3429000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3200" b="1" dirty="0" smtClean="0">
                <a:solidFill>
                  <a:schemeClr val="bg1"/>
                </a:solidFill>
              </a:rPr>
              <a:t>15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0892" y="3428999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3200" b="1" dirty="0" smtClean="0">
                <a:solidFill>
                  <a:schemeClr val="bg1"/>
                </a:solidFill>
              </a:rPr>
              <a:t>10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591</Words>
  <Application>Microsoft Office PowerPoint</Application>
  <PresentationFormat>On-screen Show (4:3)</PresentationFormat>
  <Paragraphs>85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ЗАВИСНОСТ КОЛИЧНИКА ОД ПРОМЈЕНЕ ДЈЕЉЕНИКА И ДЈЕЛИОЦА;   НЕПРОМЈЕНЉИВОСТ КОЛИЧНИКА</vt:lpstr>
      <vt:lpstr>        Научили смо:</vt:lpstr>
      <vt:lpstr>Slide 3</vt:lpstr>
      <vt:lpstr>Slide 4</vt:lpstr>
      <vt:lpstr>Slide 5</vt:lpstr>
      <vt:lpstr>Slide 6</vt:lpstr>
      <vt:lpstr>       Задаци:</vt:lpstr>
      <vt:lpstr>Slide 8</vt:lpstr>
      <vt:lpstr>Slide 9</vt:lpstr>
      <vt:lpstr>Задаци за самосталан рад:</vt:lpstr>
    </vt:vector>
  </TitlesOfParts>
  <Company>MP-CORP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ЗАВИСНОСТ КОЛИЧНИКА ОД ПРОМЈЕНЕ ДЈЕЉЕНИКА И ДЈЕЛИОЦА ;  НЕПРОМЈЕНЉИВОСТ КОЛИЧНИКА</dc:title>
  <dc:creator>MP</dc:creator>
  <cp:lastModifiedBy>user</cp:lastModifiedBy>
  <cp:revision>26</cp:revision>
  <dcterms:created xsi:type="dcterms:W3CDTF">2020-03-31T19:58:05Z</dcterms:created>
  <dcterms:modified xsi:type="dcterms:W3CDTF">2020-04-29T17:26:41Z</dcterms:modified>
</cp:coreProperties>
</file>