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0" r:id="rId4"/>
    <p:sldId id="271" r:id="rId5"/>
    <p:sldId id="273" r:id="rId6"/>
    <p:sldId id="274" r:id="rId7"/>
    <p:sldId id="275" r:id="rId8"/>
    <p:sldId id="272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1"/>
    <a:srgbClr val="0D47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5293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82957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2859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552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8068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6891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8056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163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8190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8264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8724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54" b="14285"/>
          <a:stretch/>
        </p:blipFill>
        <p:spPr>
          <a:xfrm>
            <a:off x="0" y="-3345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6219"/>
            <a:ext cx="10515600" cy="91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0971"/>
            <a:ext cx="9982200" cy="428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9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50">
          <a:ln w="0">
            <a:solidFill>
              <a:schemeClr val="bg2">
                <a:lumMod val="50000"/>
              </a:schemeClr>
            </a:solidFill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44" y="264891"/>
            <a:ext cx="5262703" cy="495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840827" y="264891"/>
            <a:ext cx="10518978" cy="3929742"/>
          </a:xfrm>
          <a:prstGeom prst="rect">
            <a:avLst/>
          </a:prstGeom>
        </p:spPr>
        <p:txBody>
          <a:bodyPr>
            <a:no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5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r"/>
            <a:r>
              <a:rPr lang="sr-Cyrl-BA" sz="70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Конверзија бинарних, окталних и хексадекадних бројева у декадне и обрнуто</a:t>
            </a:r>
            <a:endParaRPr lang="en-US" sz="70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853" y="4512377"/>
            <a:ext cx="3120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4000" b="1" i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Утврђивање</a:t>
            </a:r>
            <a:endParaRPr lang="en-US" sz="4000" b="1" i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4396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Конверзија бинарног броја у декадни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0971"/>
            <a:ext cx="9982200" cy="56605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BA" dirty="0" smtClean="0">
                <a:effectLst/>
              </a:rPr>
              <a:t>Примјер 1.  Број </a:t>
            </a:r>
            <a:r>
              <a:rPr lang="sr-Cyrl-BA" dirty="0">
                <a:effectLst/>
              </a:rPr>
              <a:t>10110</a:t>
            </a:r>
            <a:r>
              <a:rPr lang="sr-Cyrl-BA" baseline="-25000" dirty="0">
                <a:effectLst/>
              </a:rPr>
              <a:t>2</a:t>
            </a:r>
            <a:r>
              <a:rPr lang="sr-Cyrl-BA" dirty="0">
                <a:effectLst/>
              </a:rPr>
              <a:t> </a:t>
            </a:r>
            <a:r>
              <a:rPr lang="sr-Cyrl-BA" dirty="0" smtClean="0">
                <a:effectLst/>
              </a:rPr>
              <a:t>из бинарног бројног система претвори </a:t>
            </a:r>
            <a:r>
              <a:rPr lang="sr-Cyrl-BA" dirty="0">
                <a:effectLst/>
              </a:rPr>
              <a:t>у његов декадни еквивалент.</a:t>
            </a:r>
            <a:endParaRPr lang="en-US" dirty="0">
              <a:effectLst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17358" y="2196340"/>
            <a:ext cx="253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10110</a:t>
            </a:r>
            <a:r>
              <a:rPr lang="sr-Cyrl-BA" sz="2800" b="1" baseline="-25000" dirty="0"/>
              <a:t>2</a:t>
            </a:r>
            <a:r>
              <a:rPr lang="sr-Cyrl-BA" sz="2800" b="1" dirty="0"/>
              <a:t> </a:t>
            </a:r>
            <a:r>
              <a:rPr lang="sr-Cyrl-BA" sz="2800" b="1" dirty="0" smtClean="0"/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0813" y="2100940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>
                <a:solidFill>
                  <a:srgbClr val="FFFF00"/>
                </a:solidFill>
              </a:rPr>
              <a:t>0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299" y="2100940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rgbClr val="FFFF00"/>
                </a:solidFill>
              </a:rPr>
              <a:t>1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3033" y="210331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rgbClr val="FFFF00"/>
                </a:solidFill>
              </a:rPr>
              <a:t>2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2272" y="2109406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rgbClr val="FFFF00"/>
                </a:solidFill>
              </a:rPr>
              <a:t>4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137" y="2105173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rgbClr val="FFFF00"/>
                </a:solidFill>
              </a:rPr>
              <a:t>3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358" y="2719560"/>
            <a:ext cx="4338084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1·2</a:t>
            </a:r>
            <a:r>
              <a:rPr lang="sr-Cyrl-BA" sz="2800" b="1" baseline="30000" dirty="0"/>
              <a:t>4</a:t>
            </a:r>
            <a:r>
              <a:rPr lang="sr-Cyrl-BA" sz="2800" b="1" dirty="0"/>
              <a:t>+0·2</a:t>
            </a:r>
            <a:r>
              <a:rPr lang="sr-Cyrl-BA" sz="2800" b="1" baseline="30000" dirty="0"/>
              <a:t>3</a:t>
            </a:r>
            <a:r>
              <a:rPr lang="sr-Cyrl-BA" sz="2800" b="1" dirty="0"/>
              <a:t>+1·2</a:t>
            </a:r>
            <a:r>
              <a:rPr lang="sr-Cyrl-BA" sz="2800" b="1" baseline="30000" dirty="0"/>
              <a:t>2</a:t>
            </a:r>
            <a:r>
              <a:rPr lang="sr-Cyrl-BA" sz="2800" b="1" dirty="0"/>
              <a:t>+1·2</a:t>
            </a:r>
            <a:r>
              <a:rPr lang="sr-Cyrl-BA" sz="2800" b="1" baseline="30000" dirty="0"/>
              <a:t>1</a:t>
            </a:r>
            <a:r>
              <a:rPr lang="sr-Cyrl-BA" sz="2800" b="1" dirty="0"/>
              <a:t>+0·2</a:t>
            </a:r>
            <a:r>
              <a:rPr lang="sr-Cyrl-BA" sz="2800" b="1" baseline="30000" dirty="0"/>
              <a:t>0</a:t>
            </a:r>
            <a:r>
              <a:rPr lang="sr-Cyrl-BA" sz="2800" b="1" dirty="0"/>
              <a:t>=</a:t>
            </a:r>
          </a:p>
          <a:p>
            <a:r>
              <a:rPr lang="sr-Cyrl-BA" sz="2800" b="1" dirty="0"/>
              <a:t>1·16+0·8+1·4+1·2+0·1=</a:t>
            </a:r>
          </a:p>
          <a:p>
            <a:r>
              <a:rPr lang="sr-Cyrl-BA" sz="2800" b="1" dirty="0"/>
              <a:t>16+0+4+2+0=</a:t>
            </a:r>
          </a:p>
          <a:p>
            <a:r>
              <a:rPr lang="sr-Cyrl-BA" sz="2800" b="1" dirty="0" smtClean="0"/>
              <a:t>22</a:t>
            </a:r>
            <a:r>
              <a:rPr lang="sr-Cyrl-BA" sz="2800" b="1" baseline="-25000" dirty="0" smtClean="0"/>
              <a:t>10</a:t>
            </a:r>
          </a:p>
          <a:p>
            <a:endParaRPr lang="sr-Cyrl-BA" sz="2800" b="1" baseline="-25000" dirty="0"/>
          </a:p>
          <a:p>
            <a:r>
              <a:rPr lang="sr-Cyrl-BA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10110</a:t>
            </a:r>
            <a:r>
              <a:rPr lang="sr-Cyrl-BA" sz="2800" b="1" baseline="-25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2</a:t>
            </a:r>
            <a:r>
              <a:rPr lang="sr-Cyrl-BA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</a:t>
            </a:r>
            <a:r>
              <a:rPr lang="sr-Cyrl-BA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22</a:t>
            </a:r>
            <a:r>
              <a:rPr lang="sr-Cyrl-BA" sz="2800" b="1" baseline="-25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</a:t>
            </a:r>
          </a:p>
          <a:p>
            <a:endParaRPr lang="sr-Cyrl-BA" sz="2800" b="1" dirty="0"/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7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 build="p"/>
      <p:bldP spid="3" grpId="0"/>
      <p:bldP spid="7" grpId="0"/>
      <p:bldP spid="8" grpId="0"/>
      <p:bldP spid="9" grpId="0"/>
      <p:bldP spid="10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Конверзија окталног броја у декадни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9982200" cy="1683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BA" sz="2400" dirty="0">
                <a:effectLst/>
              </a:rPr>
              <a:t>Примјер </a:t>
            </a:r>
            <a:r>
              <a:rPr lang="sr-Cyrl-BA" sz="2400" dirty="0" smtClean="0">
                <a:effectLst/>
              </a:rPr>
              <a:t>2.  Број 265</a:t>
            </a:r>
            <a:r>
              <a:rPr lang="sr-Cyrl-BA" sz="2400" baseline="-25000" dirty="0" smtClean="0">
                <a:effectLst/>
              </a:rPr>
              <a:t>8</a:t>
            </a:r>
            <a:r>
              <a:rPr lang="sr-Cyrl-BA" sz="2400" dirty="0" smtClean="0">
                <a:effectLst/>
              </a:rPr>
              <a:t> из окталног бројног система претвори </a:t>
            </a:r>
            <a:r>
              <a:rPr lang="sr-Cyrl-BA" sz="2400" dirty="0">
                <a:effectLst/>
              </a:rPr>
              <a:t>у његов декадни еквивалент.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sr-Cyrl-BA" dirty="0" smtClean="0">
              <a:effectLst/>
            </a:endParaRPr>
          </a:p>
          <a:p>
            <a:pPr marL="0" indent="0">
              <a:buNone/>
            </a:pPr>
            <a:r>
              <a:rPr lang="sr-Latn-RS" dirty="0" smtClean="0">
                <a:effectLst/>
              </a:rPr>
              <a:t>		          </a:t>
            </a:r>
            <a:r>
              <a:rPr lang="sr-Cyrl-BA" dirty="0" smtClean="0">
                <a:effectLst/>
              </a:rPr>
              <a:t>265</a:t>
            </a:r>
            <a:r>
              <a:rPr lang="sr-Cyrl-BA" baseline="-25000" dirty="0" smtClean="0">
                <a:effectLst/>
              </a:rPr>
              <a:t>8</a:t>
            </a:r>
            <a:r>
              <a:rPr lang="sr-Cyrl-BA" dirty="0" smtClean="0">
                <a:effectLst/>
              </a:rPr>
              <a:t>=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3906" y="2924817"/>
            <a:ext cx="7366494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/>
              <a:t>2·8</a:t>
            </a:r>
            <a:r>
              <a:rPr lang="sr-Cyrl-BA" sz="2800" b="1" baseline="30000" dirty="0" smtClean="0"/>
              <a:t>2</a:t>
            </a:r>
            <a:r>
              <a:rPr lang="sr-Cyrl-BA" sz="2800" b="1" dirty="0" smtClean="0"/>
              <a:t>+6·8</a:t>
            </a:r>
            <a:r>
              <a:rPr lang="sr-Cyrl-BA" sz="2800" b="1" baseline="30000" dirty="0" smtClean="0"/>
              <a:t>1</a:t>
            </a:r>
            <a:r>
              <a:rPr lang="sr-Cyrl-BA" sz="2800" b="1" dirty="0" smtClean="0"/>
              <a:t>+5·8</a:t>
            </a:r>
            <a:r>
              <a:rPr lang="sr-Cyrl-BA" sz="2800" b="1" baseline="30000" dirty="0" smtClean="0"/>
              <a:t>0</a:t>
            </a:r>
            <a:r>
              <a:rPr lang="sr-Cyrl-BA" sz="2800" b="1" dirty="0" smtClean="0"/>
              <a:t>=</a:t>
            </a:r>
          </a:p>
          <a:p>
            <a:r>
              <a:rPr lang="sr-Cyrl-BA" sz="2800" b="1" dirty="0" smtClean="0"/>
              <a:t>2·64+6·8+5·1=</a:t>
            </a:r>
          </a:p>
          <a:p>
            <a:r>
              <a:rPr lang="sr-Cyrl-BA" sz="2800" b="1" dirty="0" smtClean="0"/>
              <a:t>128+48+5=</a:t>
            </a:r>
          </a:p>
          <a:p>
            <a:r>
              <a:rPr lang="sr-Cyrl-BA" sz="2800" b="1" dirty="0" smtClean="0"/>
              <a:t>181</a:t>
            </a:r>
            <a:r>
              <a:rPr lang="sr-Cyrl-BA" sz="2800" b="1" baseline="-25000" dirty="0" smtClean="0"/>
              <a:t>10</a:t>
            </a:r>
          </a:p>
          <a:p>
            <a:endParaRPr lang="sr-Cyrl-BA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r>
              <a:rPr lang="sr-Cyrl-BA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2</a:t>
            </a:r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65</a:t>
            </a:r>
            <a:r>
              <a:rPr lang="sr-Cyrl-BA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8</a:t>
            </a:r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=181</a:t>
            </a:r>
            <a:r>
              <a:rPr lang="sr-Cyrl-BA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</a:t>
            </a:r>
            <a:endParaRPr lang="sr-Cyrl-BA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6646" y="2213152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>
                <a:solidFill>
                  <a:srgbClr val="FFFF00"/>
                </a:solidFill>
              </a:rPr>
              <a:t>0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987" y="2213151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srgbClr val="FFFF00"/>
                </a:solidFill>
              </a:rPr>
              <a:t>1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117" y="2213151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srgbClr val="FFFF00"/>
                </a:solidFill>
              </a:rPr>
              <a:t>2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132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Конверзија хексадекадног броја у декадни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9982200" cy="800480"/>
          </a:xfrm>
        </p:spPr>
        <p:txBody>
          <a:bodyPr>
            <a:normAutofit/>
          </a:bodyPr>
          <a:lstStyle/>
          <a:p>
            <a:r>
              <a:rPr lang="sr-Cyrl-BA" sz="2400" dirty="0">
                <a:effectLst/>
              </a:rPr>
              <a:t>Примјер </a:t>
            </a:r>
            <a:r>
              <a:rPr lang="sr-Cyrl-BA" sz="2400" dirty="0" smtClean="0">
                <a:effectLst/>
              </a:rPr>
              <a:t>3.  Број </a:t>
            </a:r>
            <a:r>
              <a:rPr lang="sr-Latn-RS" sz="2400" dirty="0" smtClean="0">
                <a:effectLst/>
              </a:rPr>
              <a:t>F1A</a:t>
            </a:r>
            <a:r>
              <a:rPr lang="sr-Latn-RS" sz="2400" baseline="-25000" dirty="0" smtClean="0">
                <a:effectLst/>
              </a:rPr>
              <a:t>16</a:t>
            </a:r>
            <a:r>
              <a:rPr lang="sr-Cyrl-BA" sz="2400" dirty="0" smtClean="0">
                <a:effectLst/>
              </a:rPr>
              <a:t> из хексадекадног бројног система претвори </a:t>
            </a:r>
            <a:r>
              <a:rPr lang="sr-Cyrl-BA" sz="2400" dirty="0">
                <a:effectLst/>
              </a:rPr>
              <a:t>у његов декадни еквивалент.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7358" y="2719560"/>
            <a:ext cx="5784112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/>
              <a:t>F·16</a:t>
            </a:r>
            <a:r>
              <a:rPr lang="sr-Latn-RS" sz="2800" b="1" baseline="30000" dirty="0"/>
              <a:t>2</a:t>
            </a:r>
            <a:r>
              <a:rPr lang="sr-Latn-RS" sz="2800" b="1" dirty="0"/>
              <a:t>+1·16</a:t>
            </a:r>
            <a:r>
              <a:rPr lang="sr-Latn-RS" sz="2800" b="1" baseline="30000" dirty="0"/>
              <a:t>1</a:t>
            </a:r>
            <a:r>
              <a:rPr lang="sr-Latn-RS" sz="2800" b="1" dirty="0"/>
              <a:t>+A·16</a:t>
            </a:r>
            <a:r>
              <a:rPr lang="sr-Latn-RS" sz="2800" b="1" baseline="30000" dirty="0"/>
              <a:t>0</a:t>
            </a:r>
            <a:r>
              <a:rPr lang="sr-Latn-RS" sz="2800" b="1" dirty="0" smtClean="0"/>
              <a:t>=</a:t>
            </a:r>
          </a:p>
          <a:p>
            <a:r>
              <a:rPr lang="sr-Latn-RS" sz="2800" b="1" dirty="0" smtClean="0"/>
              <a:t>15·16</a:t>
            </a:r>
            <a:r>
              <a:rPr lang="sr-Latn-RS" sz="2800" b="1" baseline="30000" dirty="0" smtClean="0"/>
              <a:t>2</a:t>
            </a:r>
            <a:r>
              <a:rPr lang="sr-Latn-RS" sz="2800" b="1" dirty="0" smtClean="0"/>
              <a:t>+1·16</a:t>
            </a:r>
            <a:r>
              <a:rPr lang="sr-Latn-RS" sz="2800" b="1" baseline="30000" dirty="0" smtClean="0"/>
              <a:t>1</a:t>
            </a:r>
            <a:r>
              <a:rPr lang="sr-Latn-RS" sz="2800" b="1" dirty="0" smtClean="0"/>
              <a:t>+10·16</a:t>
            </a:r>
            <a:r>
              <a:rPr lang="sr-Latn-RS" sz="2800" b="1" baseline="30000" dirty="0" smtClean="0"/>
              <a:t>0</a:t>
            </a:r>
            <a:r>
              <a:rPr lang="sr-Cyrl-BA" sz="2800" b="1" dirty="0" smtClean="0"/>
              <a:t>=</a:t>
            </a:r>
          </a:p>
          <a:p>
            <a:r>
              <a:rPr lang="sr-Latn-RS" sz="2800" b="1" dirty="0" smtClean="0"/>
              <a:t>15·256+1·16+10·1=</a:t>
            </a:r>
          </a:p>
          <a:p>
            <a:r>
              <a:rPr lang="sr-Latn-RS" sz="2800" b="1" dirty="0" smtClean="0"/>
              <a:t>3840+16+10=</a:t>
            </a:r>
          </a:p>
          <a:p>
            <a:r>
              <a:rPr lang="sr-Latn-RS" sz="2800" b="1" dirty="0" smtClean="0"/>
              <a:t>3866</a:t>
            </a:r>
            <a:r>
              <a:rPr lang="sr-Latn-RS" sz="2800" b="1" baseline="-25000" dirty="0" smtClean="0"/>
              <a:t>10</a:t>
            </a:r>
          </a:p>
          <a:p>
            <a:endParaRPr lang="sr-Latn-RS" sz="2800" b="1" baseline="-25000" dirty="0"/>
          </a:p>
          <a:p>
            <a:r>
              <a:rPr lang="sr-Latn-RS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F1A</a:t>
            </a:r>
            <a:r>
              <a:rPr lang="sr-Latn-RS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16</a:t>
            </a:r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=</a:t>
            </a:r>
            <a:r>
              <a:rPr lang="sr-Latn-RS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3866</a:t>
            </a:r>
            <a:r>
              <a:rPr lang="sr-Latn-RS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7358" y="2290704"/>
            <a:ext cx="253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F1A</a:t>
            </a:r>
            <a:r>
              <a:rPr lang="sr-Latn-RS" sz="2800" b="1" baseline="-25000" dirty="0" smtClean="0"/>
              <a:t>16</a:t>
            </a:r>
            <a:r>
              <a:rPr lang="sr-Cyrl-BA" sz="2800" b="1" dirty="0" smtClean="0"/>
              <a:t>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9527" y="2162529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solidFill>
                  <a:srgbClr val="FFFF00"/>
                </a:solidFill>
              </a:rPr>
              <a:t>0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312" y="2162529"/>
            <a:ext cx="28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>
                <a:solidFill>
                  <a:srgbClr val="FFFF00"/>
                </a:solidFill>
              </a:rPr>
              <a:t>1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9097" y="2162530"/>
            <a:ext cx="36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srgbClr val="FFFF00"/>
                </a:solidFill>
              </a:rPr>
              <a:t>2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701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Конверзија декадног броја у бинарни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9982200" cy="800480"/>
          </a:xfrm>
        </p:spPr>
        <p:txBody>
          <a:bodyPr>
            <a:normAutofit/>
          </a:bodyPr>
          <a:lstStyle/>
          <a:p>
            <a:r>
              <a:rPr lang="sr-Cyrl-BA" sz="2400" dirty="0">
                <a:effectLst/>
              </a:rPr>
              <a:t>Примјер </a:t>
            </a:r>
            <a:r>
              <a:rPr lang="sr-Cyrl-BA" sz="2400" dirty="0" smtClean="0">
                <a:effectLst/>
              </a:rPr>
              <a:t>4.  Број 27</a:t>
            </a:r>
            <a:r>
              <a:rPr lang="sr-Latn-BA" sz="2400" baseline="-25000" dirty="0" smtClean="0">
                <a:effectLst/>
              </a:rPr>
              <a:t>10</a:t>
            </a:r>
            <a:r>
              <a:rPr lang="sr-Cyrl-BA" sz="2400" dirty="0" smtClean="0">
                <a:effectLst/>
              </a:rPr>
              <a:t> из декадног бројног система претвори </a:t>
            </a:r>
            <a:r>
              <a:rPr lang="sr-Cyrl-BA" sz="2400" dirty="0">
                <a:effectLst/>
              </a:rPr>
              <a:t>у његов </a:t>
            </a:r>
            <a:r>
              <a:rPr lang="sr-Cyrl-BA" sz="2400" dirty="0" smtClean="0">
                <a:effectLst/>
              </a:rPr>
              <a:t>бинарни </a:t>
            </a:r>
            <a:r>
              <a:rPr lang="sr-Cyrl-BA" sz="2400" dirty="0">
                <a:effectLst/>
              </a:rPr>
              <a:t>еквивалент.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85827" y="2041451"/>
            <a:ext cx="109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27:2=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5826" y="2424077"/>
            <a:ext cx="109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13:2=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5827" y="2808705"/>
            <a:ext cx="109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6:2=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5826" y="3208538"/>
            <a:ext cx="109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/>
              <a:t>3</a:t>
            </a:r>
            <a:r>
              <a:rPr lang="sr-Cyrl-BA" sz="2800" b="1" dirty="0" smtClean="0"/>
              <a:t>:2=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5826" y="3593166"/>
            <a:ext cx="109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1:2=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8035" y="2039449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13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8035" y="2423076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6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035" y="2815307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3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8035" y="3201480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8035" y="3589163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0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7234" y="2042288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7234" y="2476760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7234" y="2815307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0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7234" y="3201480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8579" y="3588326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6011917" y="2133600"/>
            <a:ext cx="273269" cy="187084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19697" y="2684686"/>
            <a:ext cx="2879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sr-Cyrl-BA" sz="28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r-Cyrl-BA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=11011</a:t>
            </a:r>
            <a:r>
              <a:rPr lang="sr-Cyrl-BA" sz="28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86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Конверзија декадног броја у октални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9982200" cy="800480"/>
          </a:xfrm>
        </p:spPr>
        <p:txBody>
          <a:bodyPr>
            <a:normAutofit/>
          </a:bodyPr>
          <a:lstStyle/>
          <a:p>
            <a:r>
              <a:rPr lang="sr-Cyrl-BA" sz="2400" dirty="0">
                <a:effectLst/>
              </a:rPr>
              <a:t>Примјер </a:t>
            </a:r>
            <a:r>
              <a:rPr lang="sr-Cyrl-BA" sz="2400" dirty="0" smtClean="0">
                <a:effectLst/>
              </a:rPr>
              <a:t>5.  Број 335</a:t>
            </a:r>
            <a:r>
              <a:rPr lang="sr-Latn-BA" sz="2400" baseline="-25000" dirty="0" smtClean="0">
                <a:effectLst/>
              </a:rPr>
              <a:t>10</a:t>
            </a:r>
            <a:r>
              <a:rPr lang="sr-Cyrl-BA" sz="2400" dirty="0" smtClean="0">
                <a:effectLst/>
              </a:rPr>
              <a:t> из декадног бројног система претвори </a:t>
            </a:r>
            <a:r>
              <a:rPr lang="sr-Cyrl-BA" sz="2400" dirty="0">
                <a:effectLst/>
              </a:rPr>
              <a:t>у његов </a:t>
            </a:r>
            <a:r>
              <a:rPr lang="sr-Cyrl-BA" sz="2400" dirty="0" smtClean="0">
                <a:effectLst/>
              </a:rPr>
              <a:t>октални </a:t>
            </a:r>
            <a:r>
              <a:rPr lang="sr-Cyrl-BA" sz="2400" dirty="0">
                <a:effectLst/>
              </a:rPr>
              <a:t>еквивалент.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79835" y="2041451"/>
            <a:ext cx="1502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335:8=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9836" y="2424077"/>
            <a:ext cx="150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41:8=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3525" y="2808705"/>
            <a:ext cx="1659290" cy="51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5:8=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8035" y="2039449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41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8035" y="2423076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5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035" y="2815307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0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7234" y="2042288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7234" y="2424210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7234" y="2815307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6011917" y="2133600"/>
            <a:ext cx="273269" cy="119432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19697" y="2684686"/>
            <a:ext cx="2879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</a:t>
            </a:r>
            <a:r>
              <a:rPr lang="sr-Cyrl-BA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=715</a:t>
            </a:r>
            <a:r>
              <a:rPr lang="sr-Cyrl-BA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516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9" grpId="0" build="p"/>
      <p:bldP spid="10" grpId="0" build="p"/>
      <p:bldP spid="13" grpId="0" build="p"/>
      <p:bldP spid="14" grpId="0" build="p"/>
      <p:bldP spid="15" grpId="0" build="p"/>
      <p:bldP spid="18" grpId="0" build="p"/>
      <p:bldP spid="19" grpId="0" build="p"/>
      <p:bldP spid="20" grpId="0" build="p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Конверзија декадног броја у хексадекадни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9982200" cy="800480"/>
          </a:xfrm>
        </p:spPr>
        <p:txBody>
          <a:bodyPr>
            <a:normAutofit/>
          </a:bodyPr>
          <a:lstStyle/>
          <a:p>
            <a:r>
              <a:rPr lang="sr-Cyrl-BA" sz="2400" dirty="0">
                <a:effectLst/>
              </a:rPr>
              <a:t>Примјер </a:t>
            </a:r>
            <a:r>
              <a:rPr lang="sr-Cyrl-BA" sz="2400" dirty="0" smtClean="0">
                <a:effectLst/>
              </a:rPr>
              <a:t>5.  Број 684</a:t>
            </a:r>
            <a:r>
              <a:rPr lang="sr-Latn-BA" sz="2400" baseline="-25000" dirty="0" smtClean="0">
                <a:effectLst/>
              </a:rPr>
              <a:t>10</a:t>
            </a:r>
            <a:r>
              <a:rPr lang="sr-Cyrl-BA" sz="2400" dirty="0" smtClean="0">
                <a:effectLst/>
              </a:rPr>
              <a:t> из декадног бројног система претвори </a:t>
            </a:r>
            <a:r>
              <a:rPr lang="sr-Cyrl-BA" sz="2400" dirty="0">
                <a:effectLst/>
              </a:rPr>
              <a:t>у његов </a:t>
            </a:r>
            <a:r>
              <a:rPr lang="sr-Cyrl-BA" sz="2400" dirty="0" smtClean="0">
                <a:effectLst/>
              </a:rPr>
              <a:t>хексадекадни </a:t>
            </a:r>
            <a:r>
              <a:rPr lang="sr-Cyrl-BA" sz="2400" dirty="0">
                <a:effectLst/>
              </a:rPr>
              <a:t>еквивалент.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3525" y="2041451"/>
            <a:ext cx="165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684:16=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394" y="2424077"/>
            <a:ext cx="1697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42:16=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3525" y="2808705"/>
            <a:ext cx="165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BA" sz="2800" b="1" dirty="0" smtClean="0"/>
              <a:t>2:16=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8035" y="2039449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42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8035" y="2423076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/>
              <a:t>2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035" y="2815307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/>
              <a:t>0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7234" y="2042288"/>
            <a:ext cx="1123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12=</a:t>
            </a:r>
            <a:r>
              <a:rPr lang="sr-Latn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7234" y="2445230"/>
            <a:ext cx="9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  <a:r>
              <a:rPr lang="sr-Latn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=A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7234" y="2815307"/>
            <a:ext cx="61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sr-Latn-RS" sz="2800" b="1" baseline="-25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6881647" y="2075528"/>
            <a:ext cx="273269" cy="119832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19697" y="2684686"/>
            <a:ext cx="287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684</a:t>
            </a:r>
            <a:r>
              <a:rPr lang="sr-Cyrl-BA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r-Cyrl-B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Latn-BA" sz="28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2AC</a:t>
            </a:r>
            <a:r>
              <a:rPr lang="sr-Latn-BA" sz="2800" b="1" baseline="-25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569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9" grpId="0" build="p"/>
      <p:bldP spid="10" grpId="0" build="p"/>
      <p:bldP spid="13" grpId="0" build="p"/>
      <p:bldP spid="14" grpId="0" build="p"/>
      <p:bldP spid="15" grpId="0" build="p"/>
      <p:bldP spid="18" grpId="0" build="p"/>
      <p:bldP spid="19" grpId="0" build="p"/>
      <p:bldP spid="20" grpId="0" build="p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Задатак: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/>
              <a:t>Дате бојеве у бинарном, окталном и хексадекадном бројном систему претворите у њихове декадне еквиваленте:</a:t>
            </a:r>
          </a:p>
          <a:p>
            <a:pPr marL="0" indent="0">
              <a:buNone/>
            </a:pPr>
            <a:endParaRPr lang="sr-Cyrl-BA" dirty="0" smtClean="0"/>
          </a:p>
          <a:p>
            <a:pPr marL="2868613" indent="-965200">
              <a:buFont typeface="+mj-lt"/>
              <a:buAutoNum type="arabicPeriod"/>
            </a:pP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110110</a:t>
            </a:r>
            <a:r>
              <a:rPr lang="sr-Cyrl-BA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68613" indent="-965200">
              <a:buFont typeface="+mj-lt"/>
              <a:buAutoNum type="arabicPeriod"/>
            </a:pP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371</a:t>
            </a:r>
            <a:r>
              <a:rPr lang="sr-Cyrl-BA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68613" indent="-965200">
              <a:buFont typeface="+mj-lt"/>
              <a:buAutoNum type="arabicPeriod"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CB9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64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mtClean="0"/>
              <a:t>Хвала на пажњи.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9578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259</Words>
  <Application>Microsoft Office PowerPoint</Application>
  <PresentationFormat>Custom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Конверзија бинарног броја у декадни</vt:lpstr>
      <vt:lpstr>Конверзија окталног броја у декадни</vt:lpstr>
      <vt:lpstr>Конверзија хексадекадног броја у декадни</vt:lpstr>
      <vt:lpstr>Конверзија декадног броја у бинарни</vt:lpstr>
      <vt:lpstr>Конверзија декадног броја у октални</vt:lpstr>
      <vt:lpstr>Конверзија декадног броја у хексадекадни</vt:lpstr>
      <vt:lpstr>Задатак:</vt:lpstr>
      <vt:lpstr>Хвала на пажњи.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Petković</dc:creator>
  <cp:lastModifiedBy>Aleksandra Stankovic</cp:lastModifiedBy>
  <cp:revision>41</cp:revision>
  <dcterms:created xsi:type="dcterms:W3CDTF">2021-02-17T18:22:51Z</dcterms:created>
  <dcterms:modified xsi:type="dcterms:W3CDTF">2021-03-01T06:57:41Z</dcterms:modified>
</cp:coreProperties>
</file>