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5" r:id="rId10"/>
    <p:sldId id="266" r:id="rId11"/>
    <p:sldId id="277" r:id="rId12"/>
    <p:sldId id="278" r:id="rId13"/>
    <p:sldId id="279" r:id="rId14"/>
    <p:sldId id="280" r:id="rId15"/>
    <p:sldId id="269" r:id="rId16"/>
    <p:sldId id="274" r:id="rId17"/>
    <p:sldId id="270" r:id="rId18"/>
    <p:sldId id="273" r:id="rId19"/>
    <p:sldId id="271" r:id="rId20"/>
    <p:sldId id="272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C82-54B2-434A-8F9C-D9ED826F93C7}" type="datetimeFigureOut">
              <a:rPr lang="sr-Latn-BA" smtClean="0"/>
              <a:pPr/>
              <a:t>12.2.2021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61ED-2DB9-4D75-971C-70C2BF21584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C82-54B2-434A-8F9C-D9ED826F93C7}" type="datetimeFigureOut">
              <a:rPr lang="sr-Latn-BA" smtClean="0"/>
              <a:pPr/>
              <a:t>12.2.2021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61ED-2DB9-4D75-971C-70C2BF21584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C82-54B2-434A-8F9C-D9ED826F93C7}" type="datetimeFigureOut">
              <a:rPr lang="sr-Latn-BA" smtClean="0"/>
              <a:pPr/>
              <a:t>12.2.2021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61ED-2DB9-4D75-971C-70C2BF21584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C82-54B2-434A-8F9C-D9ED826F93C7}" type="datetimeFigureOut">
              <a:rPr lang="sr-Latn-BA" smtClean="0"/>
              <a:pPr/>
              <a:t>12.2.2021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61ED-2DB9-4D75-971C-70C2BF21584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C82-54B2-434A-8F9C-D9ED826F93C7}" type="datetimeFigureOut">
              <a:rPr lang="sr-Latn-BA" smtClean="0"/>
              <a:pPr/>
              <a:t>12.2.2021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61ED-2DB9-4D75-971C-70C2BF21584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C82-54B2-434A-8F9C-D9ED826F93C7}" type="datetimeFigureOut">
              <a:rPr lang="sr-Latn-BA" smtClean="0"/>
              <a:pPr/>
              <a:t>12.2.2021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61ED-2DB9-4D75-971C-70C2BF21584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C82-54B2-434A-8F9C-D9ED826F93C7}" type="datetimeFigureOut">
              <a:rPr lang="sr-Latn-BA" smtClean="0"/>
              <a:pPr/>
              <a:t>12.2.2021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61ED-2DB9-4D75-971C-70C2BF21584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C82-54B2-434A-8F9C-D9ED826F93C7}" type="datetimeFigureOut">
              <a:rPr lang="sr-Latn-BA" smtClean="0"/>
              <a:pPr/>
              <a:t>12.2.2021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61ED-2DB9-4D75-971C-70C2BF21584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C82-54B2-434A-8F9C-D9ED826F93C7}" type="datetimeFigureOut">
              <a:rPr lang="sr-Latn-BA" smtClean="0"/>
              <a:pPr/>
              <a:t>12.2.2021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61ED-2DB9-4D75-971C-70C2BF21584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C82-54B2-434A-8F9C-D9ED826F93C7}" type="datetimeFigureOut">
              <a:rPr lang="sr-Latn-BA" smtClean="0"/>
              <a:pPr/>
              <a:t>12.2.2021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61ED-2DB9-4D75-971C-70C2BF21584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C82-54B2-434A-8F9C-D9ED826F93C7}" type="datetimeFigureOut">
              <a:rPr lang="sr-Latn-BA" smtClean="0"/>
              <a:pPr/>
              <a:t>12.2.2021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61ED-2DB9-4D75-971C-70C2BF21584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C5C82-54B2-434A-8F9C-D9ED826F93C7}" type="datetimeFigureOut">
              <a:rPr lang="sr-Latn-BA" smtClean="0"/>
              <a:pPr/>
              <a:t>12.2.2021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361ED-2DB9-4D75-971C-70C2BF21584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Cyrl-BA" sz="3600" dirty="0" smtClean="0"/>
              <a:t>СРПСКИ ЈЕЗИК</a:t>
            </a:r>
            <a:r>
              <a:rPr lang="sr-Latn-BA" sz="3600" dirty="0" smtClean="0"/>
              <a:t/>
            </a:r>
            <a:br>
              <a:rPr lang="sr-Latn-BA" sz="3600" dirty="0" smtClean="0"/>
            </a:br>
            <a:r>
              <a:rPr lang="sr-Cyrl-BA" sz="3600" dirty="0" smtClean="0"/>
              <a:t>3. разред</a:t>
            </a:r>
            <a:endParaRPr lang="sr-Latn-B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Množenje i dijeljenje brojevima 2,4 i 8</a:t>
            </a:r>
            <a:br>
              <a:rPr lang="sr-Latn-B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Vježbanje</a:t>
            </a:r>
            <a:endParaRPr lang="sr-Latn-B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1.Zorica ima 4 godine. Njen brat Igor ima 2 puta više godina od nje, a otac ima 8 puta više godina od Zorice. Koliko godina ima Igor, koliko otac, a koliko godina imaju zajedno?</a:t>
            </a:r>
            <a:endParaRPr lang="sr-Cyrl-B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Račun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sr-Latn-B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Igor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: 2 · 4 = 8</a:t>
            </a:r>
            <a:endParaRPr lang="sr-Latn-B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tac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: 8 · 4 = 32     </a:t>
            </a:r>
          </a:p>
          <a:p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Zajedno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: 4 + (2 · 4) + ( 8 · 4 ) = 4 + 8 + 32 =44</a:t>
            </a:r>
          </a:p>
          <a:p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ODGOVOR:Igor ima 8 godina, tata 32, a zajedno imaju 44 godine</a:t>
            </a:r>
            <a:r>
              <a:rPr lang="sr-Latn-BA" dirty="0" smtClean="0"/>
              <a:t>.</a:t>
            </a:r>
            <a:endParaRPr lang="sr-Latn-BA" dirty="0"/>
          </a:p>
        </p:txBody>
      </p:sp>
      <p:pic>
        <p:nvPicPr>
          <p:cNvPr id="1026" name="Picture 2" descr="C:\Users\Slavica\Documents\1f46a-1f3f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56992"/>
            <a:ext cx="228600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43428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r-Latn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2.U trgovinu je doveženo 64 vreće brašna. Brašno je potrebno složiti na 8 polica. Koliko vreća brašna treba složiti na svaku policu?</a:t>
            </a:r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81642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Latn-B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Račun: 64 : 8 = 8</a:t>
            </a:r>
          </a:p>
          <a:p>
            <a:r>
              <a:rPr lang="sr-Latn-B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Odgovor: Na svaku policu treba složiti 8 vreća brašna.</a:t>
            </a:r>
            <a:endParaRPr lang="sr-Latn-BA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lavica\Documents\dm-prazne-police-fenix-1-900x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89040"/>
            <a:ext cx="3240360" cy="2808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3.Proizvod brojeva 8 i 2 uvećaj za količnik brojeva 72 i 8.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Račun: ( 8 ·2 ) + ( 72 : 8 ) = 16 + 9 = 25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lavica\Documents\преузимањ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86037"/>
            <a:ext cx="7128792" cy="365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4.Iz autobusa je izašlo 7 putnika. Putovanje je nastavilo 8 puta više putnika nego što je izašlo. Koliko je putnika nastavilo putovanje?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Račun: 8 · 7 = 56</a:t>
            </a:r>
          </a:p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Odgovor: Putovanje je nastavilo 56 putnika.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lavica\Documents\преузимањ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0324"/>
            <a:ext cx="6696743" cy="3348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5. U odjeljenju je bilo 32 učenika. Radili su zadatke u grupama. Ako je u svakoj grupi bilo 4 učenika koliko je bilo grupa?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Račun: 32 : 4 = 8</a:t>
            </a:r>
          </a:p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Odgovor: Bilo je 8 grupa.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lavica\Documents\преузимање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24944"/>
            <a:ext cx="5472608" cy="3096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ZADATAK ZA SAMOSTALAN RAD: Riješiti  u  Radnim listovima na stranici 46.  prvi zadatak pod a, b, v, đ, e i ž.</a:t>
            </a:r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lavica\Documents\преузимањ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1916832"/>
            <a:ext cx="525658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Cyrl-BA" sz="3600" dirty="0" smtClean="0"/>
              <a:t>МУЗИЧКА КУЛТУРА</a:t>
            </a:r>
            <a:br>
              <a:rPr lang="sr-Cyrl-BA" sz="3600" dirty="0" smtClean="0"/>
            </a:br>
            <a:r>
              <a:rPr lang="sr-Cyrl-BA" sz="3600" dirty="0" smtClean="0"/>
              <a:t>3.разред</a:t>
            </a:r>
            <a:endParaRPr lang="sr-Latn-B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ВИСИНА И ТРАЈАЊЕ ТОНА</a:t>
            </a:r>
            <a:endParaRPr lang="sr-Latn-B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ДА ПОНОВИМО: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 је звук који настаје равномјерним,</a:t>
            </a:r>
            <a:r>
              <a:rPr lang="sr-Latn-B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правилним треперењем звучног извора</a:t>
            </a:r>
            <a:r>
              <a:rPr lang="sr-Latn-B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–жице,</a:t>
            </a:r>
            <a:r>
              <a:rPr lang="sr-Latn-B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језичка,</a:t>
            </a:r>
            <a:r>
              <a:rPr lang="sr-Latn-B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површине,</a:t>
            </a:r>
            <a:r>
              <a:rPr lang="sr-Latn-B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ваздуха....</a:t>
            </a:r>
          </a:p>
          <a:p>
            <a:pPr>
              <a:buNone/>
            </a:pP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Тон је звук који има одређену висину,</a:t>
            </a:r>
            <a:r>
              <a:rPr lang="sr-Latn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јачину,</a:t>
            </a:r>
            <a:r>
              <a:rPr lang="sr-Latn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трајање и боју.</a:t>
            </a:r>
          </a:p>
          <a:p>
            <a:pPr>
              <a:buNone/>
            </a:pPr>
            <a:r>
              <a:rPr lang="sr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Тонови по висини могу бити:</a:t>
            </a:r>
            <a:r>
              <a:rPr lang="sr-Latn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ВИСОКИ  И ДУБОКИ (ниски).</a:t>
            </a:r>
          </a:p>
          <a:p>
            <a:pPr>
              <a:buNone/>
            </a:pPr>
            <a:r>
              <a:rPr lang="sr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Висину тона одређује брзина и број треперења у једној секунди.</a:t>
            </a:r>
            <a:r>
              <a:rPr lang="sr-Latn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Што је број треперења у секунди већи тон је виши.</a:t>
            </a:r>
          </a:p>
          <a:p>
            <a:pPr>
              <a:buNone/>
            </a:pPr>
            <a:r>
              <a:rPr lang="sr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Ако је број треперења у секунди мањи тон је дубљи (нижи)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ОДРЕЂИВАЊЕ ВИСИНЕ ТОНА ПОМОЋУ ФЛАША: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Узмемо већи број флаша,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прву напунимо до врха водом,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другу сипамо мање воде,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трећу још мање и тако до краја.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Поредамо их по количини воде од највише до најмање.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Узмемо кашику и ударамо у флаше по реду.</a:t>
            </a:r>
            <a:b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ЗАКЉУЧАК 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ЕКСПЕРИМЕНТА: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Што је у флаши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више воде  тон је дубљи, што је воде мање тон је виши.</a:t>
            </a:r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_20210211_151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3645024"/>
            <a:ext cx="5609597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avica\Document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264696" cy="22155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1" name="Picture 3" descr="C:\Users\Slavica\Documents\zbor-slika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93096"/>
            <a:ext cx="4648200" cy="20478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67744" y="476672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None/>
            </a:pPr>
            <a:r>
              <a:rPr lang="sr-Cyrl-BA" dirty="0" smtClean="0">
                <a:solidFill>
                  <a:srgbClr val="0070C0"/>
                </a:solidFill>
              </a:rPr>
              <a:t>Висина тонова се записује у линијски систем. </a:t>
            </a:r>
            <a:endParaRPr lang="sr-Latn-B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Latn-CS" sz="2400" dirty="0" smtClean="0"/>
              <a:t>PISANA SLOVA LATINICE</a:t>
            </a:r>
            <a:r>
              <a:rPr lang="sr-Cyrl-BA" sz="2400" dirty="0" smtClean="0"/>
              <a:t> </a:t>
            </a:r>
            <a:r>
              <a:rPr lang="sr-Latn-CS" b="1" dirty="0" smtClean="0">
                <a:solidFill>
                  <a:schemeClr val="tx1"/>
                </a:solidFill>
                <a:latin typeface="Kunstler Script" pitchFamily="66" charset="0"/>
              </a:rPr>
              <a:t>Pp,Bb,R</a:t>
            </a:r>
            <a:endParaRPr lang="sr-Latn-BA" b="1" dirty="0">
              <a:solidFill>
                <a:schemeClr val="tx1"/>
              </a:solidFill>
              <a:latin typeface="Raavi" pitchFamily="34" charset="0"/>
              <a:cs typeface="Raavi" pitchFamily="34" charset="0"/>
            </a:endParaRPr>
          </a:p>
        </p:txBody>
      </p:sp>
      <p:pic>
        <p:nvPicPr>
          <p:cNvPr id="5" name="Content Placeholder 4" descr="IMG-b86f7aac8fb11e497de2ba637d7fec09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sr-Latn-CS" sz="3600" b="1" dirty="0" smtClean="0">
                <a:solidFill>
                  <a:srgbClr val="FF0000"/>
                </a:solidFill>
                <a:latin typeface="Kunstler Script" pitchFamily="66" charset="0"/>
              </a:rPr>
              <a:t>         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avo i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atkica</a:t>
            </a:r>
            <a:endParaRPr lang="sr-Latn-C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P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avo voli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atkicu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oslije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odne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onese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atku na svoj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eškir da joj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okaže svoje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lesne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okrete</a:t>
            </a:r>
            <a:r>
              <a:rPr lang="sr-Latn-CS" sz="3600" b="1" dirty="0" smtClean="0">
                <a:latin typeface="Kunstler Script" pitchFamily="66" charset="0"/>
              </a:rPr>
              <a:t>.  </a:t>
            </a:r>
            <a:r>
              <a:rPr lang="sr-Latn-CS" sz="4000" b="1" dirty="0" smtClean="0">
                <a:latin typeface="Kunstler Script" pitchFamily="66" charset="0"/>
              </a:rPr>
              <a:t>I  </a:t>
            </a:r>
            <a:r>
              <a:rPr lang="sr-Latn-CS" sz="4000" b="1" dirty="0" smtClean="0">
                <a:solidFill>
                  <a:srgbClr val="FF0000"/>
                </a:solidFill>
                <a:latin typeface="Kunstler Script" pitchFamily="66" charset="0"/>
              </a:rPr>
              <a:t>P</a:t>
            </a:r>
            <a:r>
              <a:rPr lang="sr-Latn-CS" sz="4000" b="1" dirty="0" smtClean="0">
                <a:latin typeface="Kunstler Script" pitchFamily="66" charset="0"/>
              </a:rPr>
              <a:t>avo i </a:t>
            </a:r>
            <a:r>
              <a:rPr lang="sr-Latn-CS" sz="4000" b="1" i="1" dirty="0" smtClean="0">
                <a:solidFill>
                  <a:srgbClr val="FF0000"/>
                </a:solidFill>
                <a:latin typeface="Kunstler Script" pitchFamily="66" charset="0"/>
              </a:rPr>
              <a:t>p</a:t>
            </a:r>
            <a:r>
              <a:rPr lang="sr-Latn-CS" sz="4000" b="1" i="1" dirty="0" smtClean="0">
                <a:latin typeface="Kunstler Script" pitchFamily="66" charset="0"/>
              </a:rPr>
              <a:t>atkica</a:t>
            </a:r>
            <a:r>
              <a:rPr lang="sr-Latn-CS" sz="4000" b="1" dirty="0" smtClean="0">
                <a:latin typeface="Kunstler Script" pitchFamily="66" charset="0"/>
              </a:rPr>
              <a:t> </a:t>
            </a:r>
            <a:r>
              <a:rPr lang="sr-Latn-CS" sz="4000" b="1" dirty="0" smtClean="0">
                <a:solidFill>
                  <a:srgbClr val="FF0000"/>
                </a:solidFill>
                <a:latin typeface="Kunstler Script" pitchFamily="66" charset="0"/>
              </a:rPr>
              <a:t>p</a:t>
            </a:r>
            <a:r>
              <a:rPr lang="sr-Latn-CS" sz="4000" b="1" dirty="0" smtClean="0">
                <a:latin typeface="Kunstler Script" pitchFamily="66" charset="0"/>
              </a:rPr>
              <a:t>lešu. </a:t>
            </a:r>
            <a:endParaRPr lang="sr-Latn-BA" sz="4000" b="1" dirty="0">
              <a:latin typeface="Kunstler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sr-Cyrl-BA" sz="2400" dirty="0" smtClean="0">
                <a:solidFill>
                  <a:srgbClr val="FF0000"/>
                </a:solidFill>
              </a:rPr>
              <a:t>ТРАЈАЊЕ ТОНА</a:t>
            </a:r>
            <a:endParaRPr lang="sr-Latn-BA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7321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Нота траје док се њен звук чује без прекида.</a:t>
            </a:r>
          </a:p>
          <a:p>
            <a:pPr>
              <a:buNone/>
            </a:pP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Тај звук може бити:</a:t>
            </a:r>
            <a:r>
              <a:rPr lang="sr-Latn-BA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кратак 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дуг.</a:t>
            </a:r>
          </a:p>
          <a:p>
            <a:pPr>
              <a:buNone/>
            </a:pP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Дужину трајања тона одређује облик ноте и дијелимо их по</a:t>
            </a:r>
            <a:endParaRPr lang="sr-Latn-C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дужини трајања на:</a:t>
            </a:r>
          </a:p>
          <a:p>
            <a:pPr>
              <a:buNone/>
            </a:pPr>
            <a:endParaRPr lang="sr-Cyrl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Цијела нота траје 4 откуцаја,</a:t>
            </a:r>
            <a:endParaRPr lang="sr-Latn-C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половинка 2 откуцаја,</a:t>
            </a:r>
            <a:endParaRPr lang="sr-Latn-C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четвртинка 1 откуцај</a:t>
            </a:r>
          </a:p>
          <a:p>
            <a:pPr>
              <a:buNone/>
            </a:pPr>
            <a:endParaRPr lang="sr-Latn-BA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Slavica\Documents\1562262857_1539787256_nazivi-nota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698477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11620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r-Latn-CS" sz="9600" dirty="0" smtClean="0">
                <a:solidFill>
                  <a:srgbClr val="FF0000"/>
                </a:solidFill>
              </a:rPr>
              <a:t>          Pp</a:t>
            </a:r>
            <a:r>
              <a:rPr lang="sr-Latn-CS" sz="7200" dirty="0" smtClean="0">
                <a:solidFill>
                  <a:srgbClr val="FF0000"/>
                </a:solidFill>
              </a:rPr>
              <a:t> </a:t>
            </a:r>
            <a:r>
              <a:rPr lang="sr-Latn-CS" sz="7200" dirty="0" smtClean="0">
                <a:solidFill>
                  <a:schemeClr val="accent1"/>
                </a:solidFill>
              </a:rPr>
              <a:t>Pp</a:t>
            </a:r>
            <a:endParaRPr lang="sr-Latn-BA" sz="7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800" y="1484784"/>
            <a:ext cx="3008313" cy="46910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Latn-CS" sz="2400" dirty="0" smtClean="0"/>
              <a:t>    Pisano slovo </a:t>
            </a:r>
            <a:r>
              <a:rPr lang="sr-Latn-CS" sz="3600" dirty="0" smtClean="0">
                <a:latin typeface="Kunstler Script" pitchFamily="66" charset="0"/>
              </a:rPr>
              <a:t>Pp</a:t>
            </a:r>
            <a:r>
              <a:rPr lang="sr-Latn-CS" sz="2400" dirty="0" smtClean="0"/>
              <a:t>            pišemo ovako:</a:t>
            </a:r>
            <a:endParaRPr lang="sr-Latn-BA" sz="2400" dirty="0"/>
          </a:p>
        </p:txBody>
      </p:sp>
      <p:pic>
        <p:nvPicPr>
          <p:cNvPr id="1026" name="Picture 2" descr="C:\Users\Slavica\Documents\p slo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403244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BA" sz="4800" dirty="0" smtClean="0">
                <a:solidFill>
                  <a:srgbClr val="FF0000"/>
                </a:solidFill>
              </a:rPr>
              <a:t>     </a:t>
            </a:r>
            <a:r>
              <a:rPr lang="sr-Latn-BA" sz="4800" dirty="0" smtClean="0">
                <a:solidFill>
                  <a:srgbClr val="FF0000"/>
                </a:solidFill>
                <a:latin typeface="Kunstler Script" pitchFamily="66" charset="0"/>
              </a:rPr>
              <a:t>Baka</a:t>
            </a:r>
            <a:r>
              <a:rPr lang="sr-Latn-BA" sz="4800" dirty="0" smtClean="0">
                <a:solidFill>
                  <a:srgbClr val="FF0000"/>
                </a:solidFill>
              </a:rPr>
              <a:t> </a:t>
            </a:r>
            <a:endParaRPr lang="sr-Latn-BA" sz="480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Moja </a:t>
            </a:r>
            <a:r>
              <a:rPr lang="sr-Latn-B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aka </a:t>
            </a:r>
            <a:r>
              <a:rPr lang="sr-Latn-B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osa voli </a:t>
            </a:r>
            <a:r>
              <a:rPr lang="sr-Latn-B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ajke. </a:t>
            </a:r>
            <a:r>
              <a:rPr lang="sr-Latn-B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rzo ih priča, </a:t>
            </a:r>
            <a:r>
              <a:rPr lang="sr-Latn-B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ez muke. Ponekad mi čita iz </a:t>
            </a:r>
            <a:r>
              <a:rPr lang="sr-Latn-B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ukvara. Kada sam </a:t>
            </a:r>
            <a:r>
              <a:rPr lang="sr-Latn-B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olesna </a:t>
            </a:r>
            <a:r>
              <a:rPr lang="sr-Latn-B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akine me </a:t>
            </a:r>
            <a:r>
              <a:rPr lang="sr-Latn-B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ajke </a:t>
            </a:r>
            <a:r>
              <a:rPr lang="sr-Latn-B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BA" sz="3000" dirty="0" smtClean="0">
                <a:latin typeface="Times New Roman" pitchFamily="18" charset="0"/>
                <a:cs typeface="Times New Roman" pitchFamily="18" charset="0"/>
              </a:rPr>
              <a:t>rzo izliječe.</a:t>
            </a:r>
            <a:r>
              <a:rPr lang="sr-Latn-BA" sz="4300" dirty="0" smtClean="0">
                <a:solidFill>
                  <a:srgbClr val="FF0000"/>
                </a:solidFill>
                <a:latin typeface="Kunstler Script" pitchFamily="66" charset="0"/>
              </a:rPr>
              <a:t>B</a:t>
            </a:r>
            <a:r>
              <a:rPr lang="sr-Latn-BA" sz="4300" dirty="0" smtClean="0">
                <a:latin typeface="Kunstler Script" pitchFamily="66" charset="0"/>
              </a:rPr>
              <a:t>ez </a:t>
            </a:r>
            <a:r>
              <a:rPr lang="sr-Latn-BA" sz="4300" dirty="0" smtClean="0">
                <a:solidFill>
                  <a:srgbClr val="FF0000"/>
                </a:solidFill>
                <a:latin typeface="Kunstler Script" pitchFamily="66" charset="0"/>
              </a:rPr>
              <a:t>b</a:t>
            </a:r>
            <a:r>
              <a:rPr lang="sr-Latn-BA" sz="4300" dirty="0" smtClean="0">
                <a:latin typeface="Kunstler Script" pitchFamily="66" charset="0"/>
              </a:rPr>
              <a:t>akinih </a:t>
            </a:r>
            <a:r>
              <a:rPr lang="sr-Latn-BA" sz="4300" dirty="0" smtClean="0">
                <a:solidFill>
                  <a:srgbClr val="FF0000"/>
                </a:solidFill>
                <a:latin typeface="Kunstler Script" pitchFamily="66" charset="0"/>
              </a:rPr>
              <a:t>b</a:t>
            </a:r>
            <a:r>
              <a:rPr lang="sr-Latn-BA" sz="4300" dirty="0" smtClean="0">
                <a:latin typeface="Kunstler Script" pitchFamily="66" charset="0"/>
              </a:rPr>
              <a:t>ajki </a:t>
            </a:r>
            <a:r>
              <a:rPr lang="sr-Latn-BA" sz="4300" dirty="0" smtClean="0">
                <a:solidFill>
                  <a:srgbClr val="FF0000"/>
                </a:solidFill>
                <a:latin typeface="Kunstler Script" pitchFamily="66" charset="0"/>
              </a:rPr>
              <a:t>b</a:t>
            </a:r>
            <a:r>
              <a:rPr lang="sr-Latn-BA" sz="4300" dirty="0" smtClean="0">
                <a:latin typeface="Kunstler Script" pitchFamily="66" charset="0"/>
              </a:rPr>
              <a:t>ilo </a:t>
            </a:r>
            <a:r>
              <a:rPr lang="sr-Latn-BA" sz="4300" dirty="0" smtClean="0">
                <a:solidFill>
                  <a:srgbClr val="FF0000"/>
                </a:solidFill>
                <a:latin typeface="Kunstler Script" pitchFamily="66" charset="0"/>
              </a:rPr>
              <a:t>b</a:t>
            </a:r>
            <a:r>
              <a:rPr lang="sr-Latn-BA" sz="4300" dirty="0" smtClean="0">
                <a:latin typeface="Kunstler Script" pitchFamily="66" charset="0"/>
              </a:rPr>
              <a:t>i mi dosadno i tužno. </a:t>
            </a:r>
            <a:endParaRPr lang="sr-Latn-BA" sz="4300" dirty="0">
              <a:latin typeface="Kunstler Script" pitchFamily="66" charset="0"/>
            </a:endParaRPr>
          </a:p>
        </p:txBody>
      </p:sp>
      <p:pic>
        <p:nvPicPr>
          <p:cNvPr id="3" name="Content Placeholder 2" descr="C:\Users\Slavica\Documents\ba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761206"/>
            <a:ext cx="367665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Latn-B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 ovoj kratkoj priči </a:t>
            </a:r>
            <a:r>
              <a:rPr lang="sr-Latn-C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često</a:t>
            </a:r>
            <a:r>
              <a:rPr lang="sr-Latn-B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je korišteno  slovo </a:t>
            </a:r>
            <a:r>
              <a:rPr lang="sr-Latn-BA" dirty="0" smtClean="0">
                <a:solidFill>
                  <a:srgbClr val="FF0000"/>
                </a:solidFill>
              </a:rPr>
              <a:t>Bb </a:t>
            </a:r>
            <a:r>
              <a:rPr lang="sr-Latn-BA" b="1" dirty="0" smtClean="0">
                <a:solidFill>
                  <a:schemeClr val="tx1"/>
                </a:solidFill>
                <a:latin typeface="Kunstler Script" pitchFamily="66" charset="0"/>
              </a:rPr>
              <a:t>Bb</a:t>
            </a:r>
            <a:endParaRPr lang="sr-Latn-BA" b="1" dirty="0">
              <a:solidFill>
                <a:schemeClr val="tx1"/>
              </a:solidFill>
              <a:latin typeface="Kunstler Scrip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endParaRPr lang="sr-Latn-BA" dirty="0"/>
          </a:p>
        </p:txBody>
      </p:sp>
      <p:pic>
        <p:nvPicPr>
          <p:cNvPr id="2050" name="Picture 2" descr="C:\Users\Slavica\Documents\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480720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Latn-BA" sz="3200" dirty="0" smtClean="0">
                <a:solidFill>
                  <a:srgbClr val="7030A0"/>
                </a:solidFill>
              </a:rPr>
              <a:t>        </a:t>
            </a:r>
            <a:r>
              <a:rPr lang="sr-Latn-BA" sz="4800" dirty="0" smtClean="0">
                <a:solidFill>
                  <a:srgbClr val="7030A0"/>
                </a:solidFill>
                <a:latin typeface="Kunstler Script" pitchFamily="66" charset="0"/>
              </a:rPr>
              <a:t>Slovo</a:t>
            </a:r>
            <a:r>
              <a:rPr lang="sr-Latn-BA" sz="3200" dirty="0" smtClean="0">
                <a:solidFill>
                  <a:srgbClr val="7030A0"/>
                </a:solidFill>
              </a:rPr>
              <a:t>  </a:t>
            </a:r>
            <a:r>
              <a:rPr lang="sr-Latn-BA" sz="3200" dirty="0" smtClean="0">
                <a:solidFill>
                  <a:srgbClr val="7030A0"/>
                </a:solidFill>
                <a:latin typeface="Kunstler Script" pitchFamily="66" charset="0"/>
              </a:rPr>
              <a:t>R</a:t>
            </a:r>
            <a:r>
              <a:rPr lang="sr-Latn-BA" sz="3200" dirty="0" smtClean="0">
                <a:solidFill>
                  <a:srgbClr val="7030A0"/>
                </a:solidFill>
              </a:rPr>
              <a:t> </a:t>
            </a:r>
            <a:endParaRPr lang="sr-Latn-BA" sz="3200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1823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r-Latn-BA" sz="2000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Slovo </a:t>
            </a:r>
            <a:r>
              <a:rPr lang="sr-Latn-BA" sz="2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</a:t>
            </a:r>
            <a:r>
              <a:rPr lang="sr-Latn-BA" sz="2000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 nam mnogo znači, jer da </a:t>
            </a:r>
            <a:r>
              <a:rPr lang="sr-Latn-BA" sz="2000" dirty="0" smtClean="0">
                <a:solidFill>
                  <a:schemeClr val="accent4">
                    <a:lumMod val="75000"/>
                  </a:schemeClr>
                </a:solidFill>
                <a:latin typeface="Lucida Calligraphy" pitchFamily="66" charset="0"/>
                <a:cs typeface="Times New Roman" pitchFamily="18" charset="0"/>
              </a:rPr>
              <a:t>njega</a:t>
            </a:r>
            <a:r>
              <a:rPr lang="sr-Latn-BA" sz="2000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 nije, kako bismo imali </a:t>
            </a:r>
            <a:r>
              <a:rPr lang="sr-Latn-BA" sz="2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</a:t>
            </a:r>
            <a:r>
              <a:rPr lang="sr-Latn-BA" sz="2000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ADOST, </a:t>
            </a:r>
            <a:r>
              <a:rPr lang="sr-Latn-BA" sz="2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</a:t>
            </a:r>
            <a:r>
              <a:rPr lang="sr-Latn-BA" sz="2000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UKE što nas </a:t>
            </a:r>
            <a:r>
              <a:rPr lang="sr-Latn-BA" sz="2000" dirty="0" smtClean="0">
                <a:solidFill>
                  <a:schemeClr val="accent4">
                    <a:lumMod val="75000"/>
                  </a:schemeClr>
                </a:solidFill>
                <a:latin typeface="Lucida Calligraphy" pitchFamily="66" charset="0"/>
                <a:cs typeface="Times New Roman" pitchFamily="18" charset="0"/>
              </a:rPr>
              <a:t>g</a:t>
            </a:r>
            <a:r>
              <a:rPr lang="sr-Latn-BA" sz="2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</a:t>
            </a:r>
            <a:r>
              <a:rPr lang="sr-Latn-BA" sz="2000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le i </a:t>
            </a:r>
            <a:r>
              <a:rPr lang="sr-Latn-BA" sz="2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</a:t>
            </a:r>
            <a:r>
              <a:rPr lang="sr-Latn-BA" sz="2000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UMENI OB</a:t>
            </a:r>
            <a:r>
              <a:rPr lang="sr-Latn-BA" sz="2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</a:t>
            </a:r>
            <a:r>
              <a:rPr lang="sr-Latn-BA" sz="2000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AZ što se svakom smije. Da nam nema slova </a:t>
            </a:r>
            <a:r>
              <a:rPr lang="sr-Latn-BA" sz="2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</a:t>
            </a:r>
            <a:r>
              <a:rPr lang="sr-Latn-BA" sz="2000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 ne bi bilo  </a:t>
            </a:r>
            <a:r>
              <a:rPr lang="sr-Latn-BA" sz="2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</a:t>
            </a:r>
            <a:r>
              <a:rPr lang="sr-Latn-BA" sz="2000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UKAVICA da nam </a:t>
            </a:r>
            <a:r>
              <a:rPr lang="sr-Latn-BA" sz="2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</a:t>
            </a:r>
            <a:r>
              <a:rPr lang="sr-Latn-BA" sz="2000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uke </a:t>
            </a:r>
            <a:r>
              <a:rPr lang="sr-Latn-BA" sz="2000" dirty="0" smtClean="0">
                <a:solidFill>
                  <a:schemeClr val="accent4">
                    <a:lumMod val="75000"/>
                  </a:schemeClr>
                </a:solidFill>
                <a:latin typeface="Lucida Calligraphy" pitchFamily="66" charset="0"/>
                <a:cs typeface="Times New Roman" pitchFamily="18" charset="0"/>
              </a:rPr>
              <a:t>g</a:t>
            </a:r>
            <a:r>
              <a:rPr lang="sr-Latn-BA" sz="2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</a:t>
            </a:r>
            <a:r>
              <a:rPr lang="sr-Latn-BA" sz="2000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iju, niti </a:t>
            </a:r>
            <a:r>
              <a:rPr lang="sr-Latn-BA" sz="2000" dirty="0" smtClean="0">
                <a:solidFill>
                  <a:schemeClr val="accent4">
                    <a:lumMod val="75000"/>
                  </a:schemeClr>
                </a:solidFill>
                <a:latin typeface="Lucida Calligraphy" pitchFamily="66" charset="0"/>
                <a:cs typeface="Times New Roman" pitchFamily="18" charset="0"/>
              </a:rPr>
              <a:t>G</a:t>
            </a:r>
            <a:r>
              <a:rPr lang="sr-Latn-BA" sz="2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</a:t>
            </a:r>
            <a:r>
              <a:rPr lang="sr-Latn-BA" sz="2000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UDVE, da pogodim </a:t>
            </a:r>
            <a:r>
              <a:rPr lang="sr-Latn-BA" sz="2000" dirty="0" smtClean="0">
                <a:solidFill>
                  <a:schemeClr val="accent4">
                    <a:lumMod val="75000"/>
                  </a:schemeClr>
                </a:solidFill>
                <a:latin typeface="Lucida Calligraphy" pitchFamily="66" charset="0"/>
                <a:cs typeface="Times New Roman" pitchFamily="18" charset="0"/>
              </a:rPr>
              <a:t>d</a:t>
            </a:r>
            <a:r>
              <a:rPr lang="sr-Latn-BA" sz="2000" dirty="0" smtClean="0">
                <a:solidFill>
                  <a:srgbClr val="FF0000"/>
                </a:solidFill>
                <a:latin typeface="Lucida Calligraphy" pitchFamily="66" charset="0"/>
                <a:cs typeface="Times New Roman" pitchFamily="18" charset="0"/>
              </a:rPr>
              <a:t>r</a:t>
            </a:r>
            <a:r>
              <a:rPr lang="sr-Latn-BA" sz="2000" dirty="0" smtClean="0">
                <a:solidFill>
                  <a:schemeClr val="accent4">
                    <a:lumMod val="75000"/>
                  </a:schemeClr>
                </a:solidFill>
                <a:latin typeface="Lucida Calligraphy" pitchFamily="66" charset="0"/>
                <a:cs typeface="Times New Roman" pitchFamily="18" charset="0"/>
              </a:rPr>
              <a:t>uga</a:t>
            </a:r>
            <a:r>
              <a:rPr lang="sr-Latn-BA" sz="2000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 Matiju</a:t>
            </a:r>
            <a:r>
              <a:rPr lang="sr-Latn-B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lavica\Documents\sankan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4608512" cy="410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r-Latn-BA" sz="3600" dirty="0" smtClean="0">
                <a:latin typeface="Times New Roman" pitchFamily="18" charset="0"/>
                <a:cs typeface="Times New Roman" pitchFamily="18" charset="0"/>
              </a:rPr>
              <a:t>Junak ove pjesme je slovo</a:t>
            </a:r>
            <a:r>
              <a:rPr lang="sr-Latn-B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 smtClean="0">
                <a:solidFill>
                  <a:srgbClr val="FF0000"/>
                </a:solidFill>
              </a:rPr>
              <a:t>Rr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endParaRPr lang="sr-Latn-BA" dirty="0"/>
          </a:p>
        </p:txBody>
      </p:sp>
      <p:pic>
        <p:nvPicPr>
          <p:cNvPr id="4098" name="Picture 2" descr="C:\Users\Slavica\Documents\110px-Latin_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068960"/>
            <a:ext cx="1047896" cy="1438476"/>
          </a:xfrm>
          <a:prstGeom prst="rect">
            <a:avLst/>
          </a:prstGeom>
          <a:noFill/>
        </p:spPr>
      </p:pic>
      <p:pic>
        <p:nvPicPr>
          <p:cNvPr id="4099" name="Picture 3" descr="C:\Users\Slavica\Documents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00250"/>
            <a:ext cx="4968552" cy="3660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r-Latn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Zadatak za samostalan rad: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U udžbeniku “Učimo latinicu” na stranici  50  uraditi zadatak  “Pročitaj i prepiši”. U svoje sveske prepišite navedene riječi pisanim slovima.</a:t>
            </a:r>
            <a:endParaRPr lang="sr-Latn-B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lavica\Documents\sd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Cyrl-BA" sz="3600" dirty="0" smtClean="0"/>
              <a:t>МАТЕМАТИКА</a:t>
            </a:r>
            <a:r>
              <a:rPr lang="sr-Latn-CS" sz="3600" dirty="0" smtClean="0"/>
              <a:t/>
            </a:r>
            <a:br>
              <a:rPr lang="sr-Latn-CS" sz="3600" dirty="0" smtClean="0"/>
            </a:br>
            <a:r>
              <a:rPr lang="sr-Latn-CS" sz="3600" dirty="0" smtClean="0"/>
              <a:t>3. </a:t>
            </a:r>
            <a:r>
              <a:rPr lang="sr-Cyrl-BA" sz="3600" dirty="0" smtClean="0"/>
              <a:t>разред</a:t>
            </a:r>
            <a:endParaRPr lang="sr-Latn-B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670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СРПСКИ ЈЕЗИК 3. разред</vt:lpstr>
      <vt:lpstr>PISANA SLOVA LATINICE Pp,Bb,R</vt:lpstr>
      <vt:lpstr>          Pp Pp</vt:lpstr>
      <vt:lpstr>     Baka </vt:lpstr>
      <vt:lpstr>U ovoj kratkoj priči često je korišteno  slovo Bb Bb</vt:lpstr>
      <vt:lpstr>        Slovo  R </vt:lpstr>
      <vt:lpstr>Junak ove pjesme je slovo Rr</vt:lpstr>
      <vt:lpstr>Zadatak za samostalan rad:U udžbeniku “Učimo latinicu” na stranici  50  uraditi zadatak  “Pročitaj i prepiši”. U svoje sveske prepišite navedene riječi pisanim slovima.</vt:lpstr>
      <vt:lpstr>МАТЕМАТИКА 3. разред</vt:lpstr>
      <vt:lpstr>Množenje i dijeljenje brojevima 2,4 i 8 Vježbanje</vt:lpstr>
      <vt:lpstr>2.U trgovinu je doveženo 64 vreće brašna. Brašno je potrebno složiti na 8 polica. Koliko vreća brašna treba složiti na svaku policu?</vt:lpstr>
      <vt:lpstr>3.Proizvod brojeva 8 i 2 uvećaj za količnik brojeva 72 i 8.</vt:lpstr>
      <vt:lpstr>4.Iz autobusa je izašlo 7 putnika. Putovanje je nastavilo 8 puta više putnika nego što je izašlo. Koliko je putnika nastavilo putovanje?</vt:lpstr>
      <vt:lpstr>5. U odjeljenju je bilo 32 učenika. Radili su zadatke u grupama. Ako je u svakoj grupi bilo 4 učenika koliko je bilo grupa?</vt:lpstr>
      <vt:lpstr>ZADATAK ZA SAMOSTALAN RAD: Riješiti  u  Radnim listovima na stranici 46.  prvi zadatak pod a, b, v, đ, e i ž.</vt:lpstr>
      <vt:lpstr>МУЗИЧКА КУЛТУРА 3.разред</vt:lpstr>
      <vt:lpstr>ВИСИНА И ТРАЈАЊЕ ТОНА</vt:lpstr>
      <vt:lpstr>ОДРЕЂИВАЊЕ ВИСИНЕ ТОНА ПОМОЋУ ФЛАША: Узмемо већи број флаша, прву напунимо до врха водом, у другу сипамо мање воде, у трећу још мање и тако до краја. Поредамо их по количини воде од највише до најмање. Узмемо кашику и ударамо у флаше по реду.  ЗАКЉУЧАК ЕКСПЕРИМЕНТА: Што је у флаши више воде  тон је дубљи, што је воде мање тон је виши.</vt:lpstr>
      <vt:lpstr>Slide 19</vt:lpstr>
      <vt:lpstr>ТРАЈАЊЕ ТОНА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PISANA SLOVA LATINICE</dc:title>
  <dc:creator>Slavica</dc:creator>
  <cp:lastModifiedBy>Laptop 002</cp:lastModifiedBy>
  <cp:revision>55</cp:revision>
  <dcterms:created xsi:type="dcterms:W3CDTF">2021-02-09T16:10:10Z</dcterms:created>
  <dcterms:modified xsi:type="dcterms:W3CDTF">2021-02-12T20:37:43Z</dcterms:modified>
</cp:coreProperties>
</file>