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1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880"/>
    <a:srgbClr val="2912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E76C-94FB-48D9-84CF-CA5E004CBCFA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F411-A49C-4451-9968-55396C609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lovna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1828800"/>
            <a:ext cx="6248400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A288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ЈЕДНАЧИНА ПРАВЕ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A288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BA" sz="2400" b="1" dirty="0" smtClean="0">
                <a:solidFill>
                  <a:srgbClr val="5A2880"/>
                </a:solidFill>
              </a:rPr>
              <a:t>Наставник: Данијела Пилиповић</a:t>
            </a:r>
          </a:p>
          <a:p>
            <a:r>
              <a:rPr lang="sr-Cyrl-BA" sz="2400" b="1" dirty="0" smtClean="0">
                <a:solidFill>
                  <a:srgbClr val="5A2880"/>
                </a:solidFill>
              </a:rPr>
              <a:t>ОШ </a:t>
            </a:r>
            <a:r>
              <a:rPr lang="en-US" sz="2400" b="1" dirty="0" smtClean="0">
                <a:solidFill>
                  <a:srgbClr val="5A2880"/>
                </a:solidFill>
              </a:rPr>
              <a:t>,,</a:t>
            </a:r>
            <a:r>
              <a:rPr lang="sr-Cyrl-BA" sz="2400" b="1" dirty="0" smtClean="0">
                <a:solidFill>
                  <a:srgbClr val="5A2880"/>
                </a:solidFill>
              </a:rPr>
              <a:t>Доситеј Обрадовић</a:t>
            </a:r>
            <a:r>
              <a:rPr lang="en-US" sz="2400" b="1" dirty="0" smtClean="0">
                <a:solidFill>
                  <a:srgbClr val="5A2880"/>
                </a:solidFill>
              </a:rPr>
              <a:t>’’</a:t>
            </a:r>
            <a:endParaRPr lang="sr-Cyrl-BA" sz="2400" b="1" dirty="0" smtClean="0">
              <a:solidFill>
                <a:srgbClr val="5A2880"/>
              </a:solidFill>
            </a:endParaRPr>
          </a:p>
          <a:p>
            <a:r>
              <a:rPr lang="sr-Cyrl-BA" sz="2400" b="1" dirty="0" smtClean="0">
                <a:solidFill>
                  <a:srgbClr val="5A2880"/>
                </a:solidFill>
              </a:rPr>
              <a:t>Приједор</a:t>
            </a:r>
            <a:endParaRPr lang="en-US" sz="2400" b="1" dirty="0" smtClean="0">
              <a:solidFill>
                <a:srgbClr val="5A28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533400"/>
            <a:ext cx="1028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Ако је </a:t>
            </a:r>
            <a:endParaRPr lang="en-US" sz="2400" dirty="0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33400"/>
            <a:ext cx="952500" cy="409575"/>
          </a:xfrm>
          <a:prstGeom prst="rect">
            <a:avLst/>
          </a:prstGeom>
          <a:noFill/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533400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пар реалних бројева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5181600" y="609600"/>
            <a:ext cx="22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,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533400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таквих да је </a:t>
            </a:r>
            <a:endParaRPr lang="en-US" sz="2400" dirty="0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2333625" cy="409575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124200" y="990600"/>
            <a:ext cx="1534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тада</a:t>
            </a:r>
            <a:r>
              <a:rPr lang="sr-Cyrl-BA" sz="2400" dirty="0" smtClean="0"/>
              <a:t> тачка</a:t>
            </a:r>
            <a:endParaRPr lang="en-US" sz="2400" dirty="0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0"/>
            <a:ext cx="1152525" cy="409575"/>
          </a:xfrm>
          <a:prstGeom prst="rect">
            <a:avLst/>
          </a:prstGeom>
          <a:noFill/>
        </p:spPr>
      </p:pic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1524000"/>
            <a:ext cx="4711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лежи на правој, графику функције </a:t>
            </a:r>
            <a:endParaRPr lang="en-US" sz="2400" dirty="0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600200"/>
            <a:ext cx="2038350" cy="409575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533400" y="2438400"/>
            <a:ext cx="4605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Обрнуто, координате сваке тачке </a:t>
            </a:r>
            <a:endParaRPr lang="en-US" sz="2400" dirty="0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514600"/>
            <a:ext cx="1133475" cy="409575"/>
          </a:xfrm>
          <a:prstGeom prst="rect">
            <a:avLst/>
          </a:prstGeom>
          <a:noFill/>
        </p:spPr>
      </p:pic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3400" y="2971800"/>
            <a:ext cx="5302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која лежи на правој</a:t>
            </a:r>
            <a:r>
              <a:rPr lang="en-US" sz="2400" dirty="0" smtClean="0"/>
              <a:t>, </a:t>
            </a:r>
            <a:r>
              <a:rPr lang="en-US" sz="2400" dirty="0" err="1" smtClean="0"/>
              <a:t>графику</a:t>
            </a:r>
            <a:r>
              <a:rPr lang="en-US" sz="2400" dirty="0" smtClean="0"/>
              <a:t> </a:t>
            </a:r>
            <a:r>
              <a:rPr lang="en-US" sz="2400" dirty="0" err="1" smtClean="0"/>
              <a:t>функције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62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048000"/>
            <a:ext cx="2038350" cy="409575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533400" y="3505200"/>
            <a:ext cx="4118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задовољава ову једначину, тј</a:t>
            </a:r>
            <a:r>
              <a:rPr lang="sr-Cyrl-BA" dirty="0" smtClean="0"/>
              <a:t>. </a:t>
            </a:r>
            <a:endParaRPr lang="en-US" dirty="0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67" name="Picture 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581400"/>
            <a:ext cx="2314575" cy="409575"/>
          </a:xfrm>
          <a:prstGeom prst="rect">
            <a:avLst/>
          </a:prstGeom>
          <a:noFill/>
        </p:spPr>
      </p:pic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3962400"/>
            <a:ext cx="25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 smtClean="0"/>
              <a:t>је тачна једнакост.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304800" y="457200"/>
            <a:ext cx="8382000" cy="4648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1534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Домаћа задаћа:</a:t>
            </a: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</a:rPr>
              <a:t>6.21 задатак ,  страна 96. (уџбеник)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472. задатак ,  страна 80. (збирка)</a:t>
            </a:r>
          </a:p>
        </p:txBody>
      </p:sp>
      <p:pic>
        <p:nvPicPr>
          <p:cNvPr id="3" name="Picture 2" descr="задаћ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3624" y="2266309"/>
            <a:ext cx="5020376" cy="459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mijan nastav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8695"/>
            <a:ext cx="2810309" cy="4139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133600"/>
            <a:ext cx="594201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6000" dirty="0" smtClean="0">
                <a:solidFill>
                  <a:schemeClr val="bg1"/>
                </a:solidFill>
              </a:rPr>
              <a:t>Хвала на пажњи 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уво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10" y="990600"/>
            <a:ext cx="4843890" cy="1886171"/>
          </a:xfrm>
          <a:prstGeom prst="rect">
            <a:avLst/>
          </a:prstGeom>
        </p:spPr>
      </p:pic>
      <p:pic>
        <p:nvPicPr>
          <p:cNvPr id="14" name="Picture 13" descr="увод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3733800" cy="762000"/>
          </a:xfrm>
          <a:prstGeom prst="rect">
            <a:avLst/>
          </a:prstGeom>
        </p:spPr>
      </p:pic>
      <p:pic>
        <p:nvPicPr>
          <p:cNvPr id="17" name="Picture 16" descr="увод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343400"/>
            <a:ext cx="7162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/>
              <a:t>Посматрајмо </a:t>
            </a:r>
            <a:r>
              <a:rPr lang="en-US" sz="2400" dirty="0" smtClean="0"/>
              <a:t> </a:t>
            </a:r>
            <a:r>
              <a:rPr lang="sr-Cyrl-BA" sz="2400" dirty="0" smtClean="0"/>
              <a:t>једначину   </a:t>
            </a:r>
            <a:r>
              <a:rPr lang="en-US" sz="2400" dirty="0" err="1" smtClean="0">
                <a:solidFill>
                  <a:schemeClr val="tx1"/>
                </a:solidFill>
              </a:rPr>
              <a:t>a·x+b·y+c</a:t>
            </a:r>
            <a:r>
              <a:rPr lang="en-US" sz="2400" dirty="0" smtClean="0">
                <a:solidFill>
                  <a:schemeClr val="tx1"/>
                </a:solidFill>
              </a:rPr>
              <a:t> = 0 </a:t>
            </a:r>
            <a:r>
              <a:rPr lang="sr-Cyrl-BA" sz="2400" dirty="0" smtClean="0"/>
              <a:t>за </a:t>
            </a:r>
            <a:r>
              <a:rPr lang="en-US" sz="2400" dirty="0" smtClean="0"/>
              <a:t>b=0</a:t>
            </a:r>
            <a:r>
              <a:rPr lang="sr-Cyrl-BA" sz="2400" dirty="0" smtClean="0"/>
              <a:t> </a:t>
            </a:r>
            <a:r>
              <a:rPr lang="sr-Cyrl-BA" sz="2400" dirty="0" smtClean="0">
                <a:solidFill>
                  <a:schemeClr val="tx1"/>
                </a:solidFill>
              </a:rPr>
              <a:t>, а</a:t>
            </a:r>
            <a:r>
              <a:rPr lang="en-US" sz="2400" dirty="0" smtClean="0">
                <a:solidFill>
                  <a:schemeClr val="tx1"/>
                </a:solidFill>
              </a:rPr>
              <a:t>≠0 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sr-Cyrl-BA" sz="2400" dirty="0" smtClean="0"/>
              <a:t>    </a:t>
            </a:r>
            <a:r>
              <a:rPr lang="en-US" sz="2400" dirty="0" smtClean="0"/>
              <a:t>a·x+0·y+c = 0</a:t>
            </a:r>
          </a:p>
          <a:p>
            <a:r>
              <a:rPr lang="en-US" sz="2400" dirty="0" smtClean="0"/>
              <a:t>         </a:t>
            </a:r>
            <a:r>
              <a:rPr lang="sr-Cyrl-BA" sz="2400" dirty="0" smtClean="0"/>
              <a:t>    </a:t>
            </a:r>
            <a:r>
              <a:rPr lang="en-US" sz="2400" dirty="0" err="1" smtClean="0"/>
              <a:t>a·x+c</a:t>
            </a:r>
            <a:r>
              <a:rPr lang="en-US" sz="2400" dirty="0" smtClean="0"/>
              <a:t> = 0</a:t>
            </a:r>
          </a:p>
          <a:p>
            <a:r>
              <a:rPr lang="en-US" sz="2400" dirty="0" smtClean="0"/>
              <a:t>            </a:t>
            </a:r>
            <a:r>
              <a:rPr lang="sr-Cyrl-BA" sz="2400" dirty="0" smtClean="0"/>
              <a:t>    </a:t>
            </a:r>
            <a:r>
              <a:rPr lang="en-US" sz="2400" dirty="0" err="1" smtClean="0"/>
              <a:t>a·x</a:t>
            </a:r>
            <a:r>
              <a:rPr lang="en-US" sz="2400" dirty="0" smtClean="0"/>
              <a:t> = -c</a:t>
            </a:r>
            <a:endParaRPr lang="sr-Cyrl-BA" sz="2400" dirty="0" smtClean="0"/>
          </a:p>
          <a:p>
            <a:endParaRPr lang="sr-Cyrl-BA" sz="2400" dirty="0" smtClean="0"/>
          </a:p>
          <a:p>
            <a:endParaRPr lang="en-US" sz="24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86000"/>
            <a:ext cx="762000" cy="600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276600"/>
            <a:ext cx="86106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Примјер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endParaRPr lang="sr-Cyrl-BA" sz="2400" dirty="0"/>
          </a:p>
          <a:p>
            <a:r>
              <a:rPr lang="sr-Cyrl-BA" sz="2400" dirty="0" smtClean="0"/>
              <a:t>     2·</a:t>
            </a:r>
            <a:r>
              <a:rPr lang="en-US" sz="2400" dirty="0" smtClean="0"/>
              <a:t>x+0·y</a:t>
            </a:r>
            <a:r>
              <a:rPr lang="sr-Cyrl-BA" sz="2400" dirty="0" smtClean="0"/>
              <a:t> -</a:t>
            </a:r>
            <a:r>
              <a:rPr lang="en-US" sz="2400" dirty="0" smtClean="0"/>
              <a:t> </a:t>
            </a:r>
            <a:r>
              <a:rPr lang="sr-Cyrl-BA" sz="2400" dirty="0" smtClean="0"/>
              <a:t>6</a:t>
            </a:r>
            <a:r>
              <a:rPr lang="en-US" sz="2400" dirty="0" smtClean="0"/>
              <a:t> = 0</a:t>
            </a:r>
          </a:p>
          <a:p>
            <a:r>
              <a:rPr lang="en-US" sz="2400" dirty="0" smtClean="0"/>
              <a:t>       </a:t>
            </a:r>
            <a:r>
              <a:rPr lang="sr-Cyrl-BA" sz="2400" dirty="0" smtClean="0"/>
              <a:t>     </a:t>
            </a:r>
            <a:r>
              <a:rPr lang="en-US" sz="2400" dirty="0" smtClean="0"/>
              <a:t> </a:t>
            </a:r>
            <a:r>
              <a:rPr lang="sr-Cyrl-BA" sz="2400" dirty="0" smtClean="0"/>
              <a:t>2·</a:t>
            </a:r>
            <a:r>
              <a:rPr lang="en-US" sz="2400" dirty="0" smtClean="0"/>
              <a:t>x</a:t>
            </a:r>
            <a:r>
              <a:rPr lang="sr-Cyrl-BA" sz="2400" dirty="0" smtClean="0"/>
              <a:t> - 6</a:t>
            </a:r>
            <a:r>
              <a:rPr lang="en-US" sz="2400" dirty="0" smtClean="0"/>
              <a:t> = 0</a:t>
            </a:r>
          </a:p>
          <a:p>
            <a:r>
              <a:rPr lang="en-US" sz="2400" dirty="0" smtClean="0"/>
              <a:t>           </a:t>
            </a:r>
            <a:r>
              <a:rPr lang="sr-Cyrl-BA" sz="2400" dirty="0" smtClean="0"/>
              <a:t>       </a:t>
            </a:r>
            <a:r>
              <a:rPr lang="en-US" sz="2400" dirty="0" smtClean="0"/>
              <a:t> </a:t>
            </a:r>
            <a:r>
              <a:rPr lang="sr-Cyrl-BA" sz="2400" dirty="0" smtClean="0"/>
              <a:t>2·</a:t>
            </a:r>
            <a:r>
              <a:rPr lang="en-US" sz="2400" dirty="0" smtClean="0"/>
              <a:t>x = </a:t>
            </a:r>
            <a:r>
              <a:rPr lang="sr-Cyrl-BA" sz="2400" dirty="0" smtClean="0"/>
              <a:t>6</a:t>
            </a:r>
          </a:p>
          <a:p>
            <a:r>
              <a:rPr lang="sr-Cyrl-BA" sz="2400" dirty="0" smtClean="0"/>
              <a:t>                     </a:t>
            </a:r>
            <a:r>
              <a:rPr lang="en-US" sz="2400" dirty="0" smtClean="0"/>
              <a:t> x = </a:t>
            </a:r>
            <a:r>
              <a:rPr lang="sr-Cyrl-BA" sz="2400" dirty="0" smtClean="0"/>
              <a:t>3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2634488" cy="3048000"/>
          </a:xfrm>
          <a:prstGeom prst="rect">
            <a:avLst/>
          </a:prstGeom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304800"/>
            <a:ext cx="82725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sr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правимо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табелу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узимајући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lang="sr-Cyrl-BA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sr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вриједности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-1 и 1</a:t>
            </a:r>
            <a:r>
              <a:rPr lang="sr-Cyrl-B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sr-Cyrl-BA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зр</a:t>
            </a:r>
            <a:r>
              <a:rPr kumimoji="0" lang="sr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ачунај</a:t>
            </a:r>
            <a:r>
              <a:rPr lang="sr-Cyrl-B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дг</a:t>
            </a:r>
            <a:r>
              <a:rPr lang="sr-Cyrl-B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оварајуће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вриједности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B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295400"/>
            <a:ext cx="2819400" cy="409575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752600"/>
            <a:ext cx="971550" cy="409575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133600"/>
            <a:ext cx="685800" cy="6858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895600"/>
            <a:ext cx="733425" cy="40957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37" idx="1"/>
          </p:cNvCxnSpPr>
          <p:nvPr/>
        </p:nvCxnSpPr>
        <p:spPr>
          <a:xfrm flipV="1">
            <a:off x="1752600" y="2924201"/>
            <a:ext cx="1981200" cy="199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657600" y="3200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91000" y="3200400"/>
            <a:ext cx="533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PR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1981200"/>
            <a:ext cx="3581400" cy="381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5A2880"/>
                </a:solidFill>
              </a:rPr>
              <a:t>Закључујемо: За </a:t>
            </a:r>
            <a:r>
              <a:rPr lang="en-US" sz="2400" dirty="0" smtClean="0">
                <a:solidFill>
                  <a:srgbClr val="5A2880"/>
                </a:solidFill>
              </a:rPr>
              <a:t>b=0 </a:t>
            </a:r>
            <a:r>
              <a:rPr lang="sr-Cyrl-BA" sz="2400" dirty="0" smtClean="0">
                <a:solidFill>
                  <a:srgbClr val="5A2880"/>
                </a:solidFill>
              </a:rPr>
              <a:t>права је вертикална, увијек паралелна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5A28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sr-Cyrl-BA" sz="2400" b="0" i="0" u="none" strike="noStrike" cap="none" normalizeH="0" baseline="0" dirty="0" smtClean="0">
                <a:ln>
                  <a:noFill/>
                </a:ln>
                <a:solidFill>
                  <a:srgbClr val="5A28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оси.</a:t>
            </a:r>
            <a:r>
              <a:rPr lang="sr-Cyrl-BA" sz="2400" dirty="0" smtClean="0">
                <a:solidFill>
                  <a:srgbClr val="5A2880"/>
                </a:solidFill>
              </a:rPr>
              <a:t> </a:t>
            </a:r>
            <a:endParaRPr lang="en-US" sz="2400" dirty="0">
              <a:solidFill>
                <a:srgbClr val="5A2880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657600"/>
            <a:ext cx="2333625" cy="409575"/>
          </a:xfrm>
          <a:prstGeom prst="rect">
            <a:avLst/>
          </a:prstGeom>
          <a:noFill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114800"/>
            <a:ext cx="971550" cy="409575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19600"/>
            <a:ext cx="733425" cy="742950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257800"/>
            <a:ext cx="733425" cy="409575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 descr="пр празан икс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2743200"/>
            <a:ext cx="419159" cy="362001"/>
          </a:xfrm>
          <a:prstGeom prst="rect">
            <a:avLst/>
          </a:prstGeom>
        </p:spPr>
      </p:pic>
      <p:pic>
        <p:nvPicPr>
          <p:cNvPr id="38" name="Picture 37" descr="пр празан икс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2743200"/>
            <a:ext cx="419159" cy="362001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1600200" y="3048000"/>
            <a:ext cx="2743200" cy="2438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/>
              <a:t>Посматрајмо </a:t>
            </a:r>
            <a:r>
              <a:rPr lang="en-US" sz="2400" dirty="0" smtClean="0"/>
              <a:t> </a:t>
            </a:r>
            <a:r>
              <a:rPr lang="sr-Cyrl-BA" sz="2400" dirty="0" smtClean="0"/>
              <a:t>једначину   </a:t>
            </a:r>
            <a:r>
              <a:rPr lang="en-US" sz="2400" dirty="0" err="1" smtClean="0"/>
              <a:t>a·x+b·y+c</a:t>
            </a:r>
            <a:r>
              <a:rPr lang="en-US" sz="2400" dirty="0" smtClean="0"/>
              <a:t> = 0 </a:t>
            </a:r>
            <a:r>
              <a:rPr lang="sr-Cyrl-BA" sz="2400" dirty="0" smtClean="0"/>
              <a:t>за </a:t>
            </a:r>
            <a:r>
              <a:rPr lang="sr-Cyrl-BA" sz="2400" dirty="0"/>
              <a:t>а</a:t>
            </a:r>
            <a:r>
              <a:rPr lang="en-US" sz="2400" dirty="0" smtClean="0"/>
              <a:t>=0</a:t>
            </a:r>
            <a:r>
              <a:rPr lang="sr-Cyrl-BA" sz="2400" dirty="0" smtClean="0"/>
              <a:t> </a:t>
            </a:r>
            <a:r>
              <a:rPr lang="sr-Cyrl-BA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/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≠0 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sr-Cyrl-BA" sz="2400" dirty="0" smtClean="0"/>
              <a:t>    </a:t>
            </a:r>
            <a:r>
              <a:rPr lang="en-US" sz="2400" dirty="0" smtClean="0"/>
              <a:t>0·x+ </a:t>
            </a:r>
            <a:r>
              <a:rPr lang="en-US" sz="2400" dirty="0" err="1" smtClean="0"/>
              <a:t>b·y+c</a:t>
            </a:r>
            <a:r>
              <a:rPr lang="en-US" sz="2400" dirty="0" smtClean="0"/>
              <a:t> = 0</a:t>
            </a:r>
          </a:p>
          <a:p>
            <a:r>
              <a:rPr lang="en-US" sz="2400" dirty="0" smtClean="0"/>
              <a:t> </a:t>
            </a:r>
            <a:r>
              <a:rPr lang="sr-Cyrl-BA" sz="2400" dirty="0" smtClean="0"/>
              <a:t>             </a:t>
            </a:r>
            <a:r>
              <a:rPr lang="en-US" sz="2400" dirty="0" err="1" smtClean="0"/>
              <a:t>b·y+c</a:t>
            </a:r>
            <a:r>
              <a:rPr lang="en-US" sz="2400" dirty="0" smtClean="0"/>
              <a:t> = 0</a:t>
            </a:r>
          </a:p>
          <a:p>
            <a:r>
              <a:rPr lang="sr-Cyrl-BA" sz="2400" dirty="0" smtClean="0"/>
              <a:t>                 </a:t>
            </a:r>
            <a:r>
              <a:rPr lang="en-US" sz="2400" dirty="0" err="1" smtClean="0"/>
              <a:t>b·y</a:t>
            </a:r>
            <a:r>
              <a:rPr lang="en-US" sz="2400" dirty="0" smtClean="0"/>
              <a:t> = -c</a:t>
            </a:r>
            <a:endParaRPr lang="sr-Cyrl-BA" sz="2400" dirty="0" smtClean="0"/>
          </a:p>
          <a:p>
            <a:endParaRPr lang="sr-Cyrl-BA" sz="2400" dirty="0" smtClean="0"/>
          </a:p>
          <a:p>
            <a:endParaRPr lang="en-US" sz="2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209800"/>
            <a:ext cx="762000" cy="53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352800"/>
            <a:ext cx="86106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Примјер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r-Cyrl-BA" sz="24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sr-Cyrl-BA" sz="2400" dirty="0" smtClean="0">
              <a:solidFill>
                <a:schemeClr val="tx1"/>
              </a:solidFill>
            </a:endParaRPr>
          </a:p>
          <a:p>
            <a:r>
              <a:rPr lang="sr-Cyrl-BA" sz="2400" dirty="0" smtClean="0"/>
              <a:t>  </a:t>
            </a:r>
            <a:r>
              <a:rPr lang="en-US" sz="2400" dirty="0" smtClean="0"/>
              <a:t>0·x+ 2·y - 6 = 0</a:t>
            </a:r>
          </a:p>
          <a:p>
            <a:r>
              <a:rPr lang="en-US" sz="2400" dirty="0" smtClean="0"/>
              <a:t>         </a:t>
            </a:r>
            <a:r>
              <a:rPr lang="sr-Cyrl-BA" sz="2400" dirty="0" smtClean="0"/>
              <a:t> </a:t>
            </a:r>
            <a:r>
              <a:rPr lang="en-US" sz="2400" dirty="0" smtClean="0"/>
              <a:t>2·y - 6 = 0</a:t>
            </a:r>
          </a:p>
          <a:p>
            <a:r>
              <a:rPr lang="en-US" sz="2400" dirty="0" smtClean="0"/>
              <a:t> </a:t>
            </a:r>
            <a:r>
              <a:rPr lang="sr-Cyrl-BA" sz="2400" dirty="0" smtClean="0"/>
              <a:t>        </a:t>
            </a:r>
            <a:r>
              <a:rPr lang="en-US" sz="2400" dirty="0" smtClean="0"/>
              <a:t>     </a:t>
            </a:r>
            <a:r>
              <a:rPr lang="sr-Cyrl-BA" sz="2400" dirty="0" smtClean="0"/>
              <a:t> </a:t>
            </a:r>
            <a:r>
              <a:rPr lang="en-US" sz="2400" dirty="0" smtClean="0"/>
              <a:t> 2·y = 6</a:t>
            </a:r>
          </a:p>
          <a:p>
            <a:r>
              <a:rPr lang="en-US" sz="2400" dirty="0" smtClean="0"/>
              <a:t>                 </a:t>
            </a:r>
            <a:r>
              <a:rPr lang="sr-Cyrl-BA" sz="2400" dirty="0" smtClean="0"/>
              <a:t>  </a:t>
            </a:r>
            <a:r>
              <a:rPr lang="en-US" sz="2400" dirty="0" smtClean="0"/>
              <a:t>y = 3</a:t>
            </a:r>
            <a:endParaRPr lang="sr-Cyrl-BA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895600" cy="289560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8600" y="3810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BA" sz="2400" dirty="0" smtClean="0"/>
              <a:t>Направимо </a:t>
            </a:r>
            <a:r>
              <a:rPr lang="sr-Cyrl-BA" sz="2400" dirty="0"/>
              <a:t>табелу, узимајући за </a:t>
            </a:r>
            <a:r>
              <a:rPr lang="en-US" sz="2400" dirty="0"/>
              <a:t>x </a:t>
            </a:r>
            <a:r>
              <a:rPr lang="sr-Cyrl-BA" sz="2400" dirty="0" smtClean="0"/>
              <a:t>вриједности </a:t>
            </a:r>
            <a:r>
              <a:rPr lang="sr-Cyrl-BA" sz="2400" dirty="0"/>
              <a:t>-1 и 1</a:t>
            </a:r>
            <a:r>
              <a:rPr lang="sr-Cyrl-BA" sz="2400" dirty="0" smtClean="0"/>
              <a:t>.</a:t>
            </a:r>
            <a:endParaRPr lang="en-US" sz="2400" dirty="0" smtClean="0"/>
          </a:p>
          <a:p>
            <a:r>
              <a:rPr lang="sr-Cyrl-BA" sz="2400" dirty="0" smtClean="0"/>
              <a:t>Израчунамо </a:t>
            </a:r>
            <a:r>
              <a:rPr lang="sr-Cyrl-BA" sz="2400" dirty="0"/>
              <a:t>одговарајуће вриједности </a:t>
            </a:r>
            <a:r>
              <a:rPr lang="en-US" sz="2400" dirty="0" smtClean="0"/>
              <a:t> y</a:t>
            </a:r>
            <a:r>
              <a:rPr lang="sr-Cyrl-BA" sz="2400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4191000" y="2209800"/>
            <a:ext cx="533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22098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0"/>
            <a:ext cx="3048000" cy="409575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981200"/>
            <a:ext cx="981075" cy="409575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362200"/>
            <a:ext cx="742950" cy="742950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276600"/>
            <a:ext cx="742950" cy="409575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-3124200" y="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0" y="5943600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BA" sz="2400" dirty="0" smtClean="0">
                <a:solidFill>
                  <a:srgbClr val="5A2880"/>
                </a:solidFill>
              </a:rPr>
              <a:t>Закључујемо: За </a:t>
            </a:r>
            <a:r>
              <a:rPr lang="en-US" sz="2400" dirty="0" smtClean="0">
                <a:solidFill>
                  <a:srgbClr val="5A2880"/>
                </a:solidFill>
              </a:rPr>
              <a:t>a=0 </a:t>
            </a:r>
            <a:r>
              <a:rPr lang="sr-Cyrl-BA" sz="2400" dirty="0" smtClean="0">
                <a:solidFill>
                  <a:srgbClr val="5A2880"/>
                </a:solidFill>
              </a:rPr>
              <a:t>права је хоризонтална, увијек паралелна </a:t>
            </a:r>
            <a:r>
              <a:rPr lang="en-US" sz="2400" dirty="0" smtClean="0">
                <a:solidFill>
                  <a:srgbClr val="5A2880"/>
                </a:solidFill>
                <a:latin typeface="Calibri" pitchFamily="34" charset="0"/>
                <a:cs typeface="Times New Roman" pitchFamily="18" charset="0"/>
              </a:rPr>
              <a:t>x </a:t>
            </a:r>
            <a:r>
              <a:rPr kumimoji="0" lang="sr-Cyrl-BA" sz="2400" b="0" i="0" u="none" strike="noStrike" cap="none" normalizeH="0" baseline="0" dirty="0" smtClean="0">
                <a:ln>
                  <a:noFill/>
                </a:ln>
                <a:solidFill>
                  <a:srgbClr val="5A28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оси.</a:t>
            </a:r>
            <a:r>
              <a:rPr lang="sr-Cyrl-BA" sz="2400" dirty="0" smtClean="0">
                <a:solidFill>
                  <a:srgbClr val="5A2880"/>
                </a:solidFill>
              </a:rPr>
              <a:t> </a:t>
            </a:r>
            <a:endParaRPr lang="en-US" sz="2400" dirty="0">
              <a:solidFill>
                <a:srgbClr val="5A2880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191000"/>
            <a:ext cx="914400" cy="409575"/>
          </a:xfrm>
          <a:prstGeom prst="rect">
            <a:avLst/>
          </a:prstGeom>
          <a:noFill/>
        </p:spPr>
      </p:pic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86200"/>
            <a:ext cx="2590800" cy="409575"/>
          </a:xfrm>
          <a:prstGeom prst="rect">
            <a:avLst/>
          </a:prstGeom>
          <a:noFill/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648200"/>
            <a:ext cx="742950" cy="742950"/>
          </a:xfrm>
          <a:prstGeom prst="rect">
            <a:avLst/>
          </a:prstGeom>
          <a:noFill/>
        </p:spPr>
      </p:pic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410200"/>
            <a:ext cx="742950" cy="409575"/>
          </a:xfrm>
          <a:prstGeom prst="rect">
            <a:avLst/>
          </a:prstGeom>
          <a:noFill/>
        </p:spPr>
      </p:pic>
      <p:pic>
        <p:nvPicPr>
          <p:cNvPr id="35" name="Picture 34" descr="P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1676400"/>
            <a:ext cx="3733800" cy="3657600"/>
          </a:xfrm>
          <a:prstGeom prst="rect">
            <a:avLst/>
          </a:prstGeom>
        </p:spPr>
      </p:pic>
      <p:pic>
        <p:nvPicPr>
          <p:cNvPr id="36" name="Picture 35" descr="табела 2-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43400" y="2895600"/>
            <a:ext cx="304800" cy="447040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endCxn id="36" idx="1"/>
          </p:cNvCxnSpPr>
          <p:nvPr/>
        </p:nvCxnSpPr>
        <p:spPr>
          <a:xfrm flipV="1">
            <a:off x="1447800" y="3119120"/>
            <a:ext cx="2895600" cy="386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табела 2-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2895600"/>
            <a:ext cx="304800" cy="44704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1524000" y="3352800"/>
            <a:ext cx="3276600" cy="2286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/>
              <a:t>Ако је </a:t>
            </a:r>
            <a:r>
              <a:rPr lang="en-US" sz="2400" dirty="0" smtClean="0"/>
              <a:t>a·b≠0</a:t>
            </a:r>
            <a:r>
              <a:rPr lang="sr-Cyrl-BA" sz="2400" dirty="0" smtClean="0"/>
              <a:t> , права сијече об</a:t>
            </a:r>
            <a:r>
              <a:rPr lang="en-US" sz="2400" dirty="0" smtClean="0"/>
              <a:t>j</a:t>
            </a:r>
            <a:r>
              <a:rPr lang="sr-Cyrl-BA" sz="2400" dirty="0" smtClean="0"/>
              <a:t>е координатне осе</a:t>
            </a:r>
            <a:r>
              <a:rPr lang="en-US" sz="2400" dirty="0" smtClean="0"/>
              <a:t>.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295400"/>
            <a:ext cx="2619375" cy="40957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-2286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2447925" cy="409575"/>
          </a:xfrm>
          <a:prstGeom prst="rect">
            <a:avLst/>
          </a:prstGeom>
          <a:noFill/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362200"/>
            <a:ext cx="2133600" cy="676275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>
            <a:off x="3657600" y="2590800"/>
            <a:ext cx="457200" cy="152400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362200"/>
            <a:ext cx="1133475" cy="676275"/>
          </a:xfrm>
          <a:prstGeom prst="rect">
            <a:avLst/>
          </a:prstGeom>
          <a:noFill/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1000" y="3733800"/>
            <a:ext cx="83058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BA" sz="2400" dirty="0" smtClean="0">
                <a:solidFill>
                  <a:srgbClr val="5A2880"/>
                </a:solidFill>
              </a:rPr>
              <a:t>Примјер</a:t>
            </a:r>
            <a:r>
              <a:rPr lang="en-US" sz="2400" dirty="0" smtClean="0">
                <a:solidFill>
                  <a:srgbClr val="5A2880"/>
                </a:solidFill>
              </a:rPr>
              <a:t>:</a:t>
            </a:r>
          </a:p>
          <a:p>
            <a:endParaRPr lang="en-US" sz="2400" dirty="0">
              <a:solidFill>
                <a:srgbClr val="5A2880"/>
              </a:solidFill>
            </a:endParaRPr>
          </a:p>
          <a:p>
            <a:endParaRPr lang="en-US" sz="2400" dirty="0" smtClean="0">
              <a:solidFill>
                <a:srgbClr val="5A2880"/>
              </a:solidFill>
            </a:endParaRPr>
          </a:p>
          <a:p>
            <a:endParaRPr lang="en-US" sz="2400" dirty="0" smtClean="0">
              <a:solidFill>
                <a:srgbClr val="5A2880"/>
              </a:solidFill>
            </a:endParaRPr>
          </a:p>
          <a:p>
            <a:endParaRPr lang="en-US" sz="2400" dirty="0">
              <a:solidFill>
                <a:srgbClr val="5A2880"/>
              </a:solidFill>
            </a:endParaRPr>
          </a:p>
          <a:p>
            <a:endParaRPr lang="en-US" sz="2400" dirty="0" smtClean="0">
              <a:solidFill>
                <a:srgbClr val="5A2880"/>
              </a:solidFill>
            </a:endParaRPr>
          </a:p>
          <a:p>
            <a:endParaRPr lang="en-US" sz="2400" dirty="0" smtClean="0">
              <a:solidFill>
                <a:srgbClr val="5A2880"/>
              </a:solidFill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66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343400"/>
            <a:ext cx="2095500" cy="409575"/>
          </a:xfrm>
          <a:prstGeom prst="rect">
            <a:avLst/>
          </a:prstGeom>
          <a:noFill/>
        </p:spPr>
      </p:pic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69" name="Picture 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876800"/>
            <a:ext cx="1676400" cy="409575"/>
          </a:xfrm>
          <a:prstGeom prst="rect">
            <a:avLst/>
          </a:prstGeom>
          <a:noFill/>
        </p:spPr>
      </p:pic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75" name="Picture 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334000"/>
            <a:ext cx="1495425" cy="742950"/>
          </a:xfrm>
          <a:prstGeom prst="rect">
            <a:avLst/>
          </a:prstGeom>
          <a:noFill/>
        </p:spPr>
      </p:pic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28600" y="228600"/>
            <a:ext cx="2558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BA" sz="2400" dirty="0" smtClean="0"/>
              <a:t>Пресјек са </a:t>
            </a:r>
            <a:r>
              <a:rPr lang="en-US" sz="2400" dirty="0" smtClean="0"/>
              <a:t>y </a:t>
            </a:r>
            <a:r>
              <a:rPr lang="sr-Cyrl-BA" sz="2400" dirty="0" smtClean="0"/>
              <a:t>осом:</a:t>
            </a:r>
            <a:endParaRPr lang="en-US" sz="24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0"/>
            <a:ext cx="2390775" cy="40957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95400"/>
            <a:ext cx="1733550" cy="742950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1781175" cy="74295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438400" y="2362200"/>
            <a:ext cx="762000" cy="152400"/>
          </a:xfrm>
          <a:prstGeom prst="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209800"/>
            <a:ext cx="857250" cy="409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2819400"/>
            <a:ext cx="463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rgbClr val="7030A0"/>
                </a:solidFill>
              </a:rPr>
              <a:t>Пресјек са </a:t>
            </a:r>
            <a:r>
              <a:rPr lang="en-US" sz="2400" dirty="0" smtClean="0">
                <a:solidFill>
                  <a:srgbClr val="7030A0"/>
                </a:solidFill>
              </a:rPr>
              <a:t>y </a:t>
            </a:r>
            <a:r>
              <a:rPr lang="sr-Cyrl-BA" sz="2400" dirty="0" smtClean="0">
                <a:solidFill>
                  <a:srgbClr val="7030A0"/>
                </a:solidFill>
              </a:rPr>
              <a:t>осом је тачка </a:t>
            </a:r>
            <a:r>
              <a:rPr lang="en-US" sz="2400" dirty="0" smtClean="0">
                <a:solidFill>
                  <a:srgbClr val="7030A0"/>
                </a:solidFill>
              </a:rPr>
              <a:t>N</a:t>
            </a:r>
            <a:r>
              <a:rPr lang="sr-Cyrl-BA" sz="2400" baseline="-25000" dirty="0" smtClean="0">
                <a:solidFill>
                  <a:srgbClr val="7030A0"/>
                </a:solidFill>
              </a:rPr>
              <a:t>1</a:t>
            </a:r>
            <a:r>
              <a:rPr lang="sr-Latn-BA" sz="2400" dirty="0" smtClean="0">
                <a:solidFill>
                  <a:srgbClr val="7030A0"/>
                </a:solidFill>
              </a:rPr>
              <a:t>(</a:t>
            </a:r>
            <a:r>
              <a:rPr lang="sr-Cyrl-BA" sz="2400" dirty="0" smtClean="0">
                <a:solidFill>
                  <a:srgbClr val="7030A0"/>
                </a:solidFill>
              </a:rPr>
              <a:t>0</a:t>
            </a:r>
            <a:r>
              <a:rPr lang="sr-Latn-BA" sz="2400" dirty="0" smtClean="0">
                <a:solidFill>
                  <a:srgbClr val="7030A0"/>
                </a:solidFill>
              </a:rPr>
              <a:t>, </a:t>
            </a:r>
            <a:r>
              <a:rPr lang="sr-Cyrl-BA" sz="2400" dirty="0" smtClean="0">
                <a:solidFill>
                  <a:srgbClr val="7030A0"/>
                </a:solidFill>
              </a:rPr>
              <a:t>2</a:t>
            </a:r>
            <a:r>
              <a:rPr lang="sr-Latn-BA" sz="2400" dirty="0" smtClean="0">
                <a:solidFill>
                  <a:srgbClr val="7030A0"/>
                </a:solidFill>
              </a:rPr>
              <a:t>)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657600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Пресјек са </a:t>
            </a:r>
            <a:r>
              <a:rPr lang="en-US" sz="2400" dirty="0" smtClean="0"/>
              <a:t>x </a:t>
            </a:r>
            <a:r>
              <a:rPr lang="sr-Cyrl-BA" sz="2400" dirty="0" smtClean="0"/>
              <a:t>осом:</a:t>
            </a:r>
            <a:endParaRPr lang="en-US" sz="2400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191000"/>
            <a:ext cx="2390775" cy="409575"/>
          </a:xfrm>
          <a:prstGeom prst="rect">
            <a:avLst/>
          </a:prstGeom>
          <a:noFill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648200"/>
            <a:ext cx="1857375" cy="409575"/>
          </a:xfrm>
          <a:prstGeom prst="rect">
            <a:avLst/>
          </a:prstGeom>
          <a:noFill/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562600"/>
            <a:ext cx="1257300" cy="409575"/>
          </a:xfrm>
          <a:prstGeom prst="rect">
            <a:avLst/>
          </a:prstGeom>
          <a:noFill/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105400"/>
            <a:ext cx="1952625" cy="409575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1981200" y="5715000"/>
            <a:ext cx="762000" cy="152400"/>
          </a:xfrm>
          <a:prstGeom prst="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562600"/>
            <a:ext cx="1085850" cy="4095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2400" y="6172200"/>
            <a:ext cx="471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rgbClr val="7030A0"/>
                </a:solidFill>
              </a:rPr>
              <a:t>Пресјек са </a:t>
            </a:r>
            <a:r>
              <a:rPr lang="sr-Latn-BA" sz="2400" dirty="0" smtClean="0">
                <a:solidFill>
                  <a:srgbClr val="7030A0"/>
                </a:solidFill>
              </a:rPr>
              <a:t>x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sr-Cyrl-BA" sz="2400" dirty="0" smtClean="0">
                <a:solidFill>
                  <a:srgbClr val="7030A0"/>
                </a:solidFill>
              </a:rPr>
              <a:t>осом је тачка </a:t>
            </a:r>
            <a:r>
              <a:rPr lang="en-US" sz="2400" dirty="0" smtClean="0">
                <a:solidFill>
                  <a:srgbClr val="7030A0"/>
                </a:solidFill>
              </a:rPr>
              <a:t>N</a:t>
            </a:r>
            <a:r>
              <a:rPr lang="en-US" sz="2400" baseline="-25000" dirty="0" smtClean="0">
                <a:solidFill>
                  <a:srgbClr val="7030A0"/>
                </a:solidFill>
              </a:rPr>
              <a:t>2</a:t>
            </a:r>
            <a:r>
              <a:rPr lang="sr-Latn-BA" sz="2400" dirty="0" smtClean="0">
                <a:solidFill>
                  <a:srgbClr val="7030A0"/>
                </a:solidFill>
              </a:rPr>
              <a:t>(-3, 0)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 smtClean="0"/>
          </a:p>
        </p:txBody>
      </p:sp>
      <p:pic>
        <p:nvPicPr>
          <p:cNvPr id="19" name="Picture 18" descr="pr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95310" y="1219200"/>
            <a:ext cx="424869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animBg="1"/>
      <p:bldP spid="10" grpId="0" build="allAtOnce"/>
      <p:bldP spid="11" grpId="0" build="allAtOnce"/>
      <p:bldP spid="16" grpId="0" animBg="1"/>
      <p:bldP spid="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581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Тачка </a:t>
            </a:r>
            <a:r>
              <a:rPr lang="en-US" sz="2400" dirty="0" smtClean="0"/>
              <a:t>R(</a:t>
            </a:r>
            <a:r>
              <a:rPr lang="sr-Cyrl-BA" sz="2400" dirty="0" smtClean="0"/>
              <a:t>3</a:t>
            </a:r>
            <a:r>
              <a:rPr lang="en-US" sz="2400" dirty="0" smtClean="0"/>
              <a:t>,</a:t>
            </a:r>
            <a:r>
              <a:rPr lang="sr-Cyrl-BA" sz="2400" dirty="0" smtClean="0"/>
              <a:t>4</a:t>
            </a:r>
            <a:r>
              <a:rPr lang="en-US" sz="2400" dirty="0" smtClean="0"/>
              <a:t>) </a:t>
            </a:r>
            <a:r>
              <a:rPr lang="sr-Cyrl-BA" sz="2400" dirty="0" smtClean="0"/>
              <a:t>припада правој </a:t>
            </a:r>
            <a:r>
              <a:rPr lang="en-US" sz="2400" dirty="0" smtClean="0"/>
              <a:t>.</a:t>
            </a:r>
            <a:r>
              <a:rPr lang="sr-Cyrl-BA" sz="2400" dirty="0" smtClean="0"/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85800"/>
            <a:ext cx="857250" cy="40957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43000"/>
            <a:ext cx="857250" cy="4095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47800" y="1066800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провјеримо да ли је</a:t>
            </a:r>
            <a:endParaRPr lang="en-US" sz="24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2371725" cy="409575"/>
          </a:xfrm>
          <a:prstGeom prst="rect">
            <a:avLst/>
          </a:prstGeom>
          <a:noFill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04800"/>
            <a:ext cx="1114425" cy="409575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381500" cy="409575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22860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733425" cy="409575"/>
          </a:xfrm>
          <a:prstGeom prst="rect">
            <a:avLst/>
          </a:prstGeom>
          <a:noFill/>
        </p:spPr>
      </p:pic>
      <p:pic>
        <p:nvPicPr>
          <p:cNvPr id="43" name="Picture 42" descr="pr 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0"/>
            <a:ext cx="3200400" cy="3200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" y="228600"/>
            <a:ext cx="111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Нека је</a:t>
            </a:r>
            <a:endParaRPr lang="en-US" sz="2400" dirty="0"/>
          </a:p>
        </p:txBody>
      </p:sp>
      <p:pic>
        <p:nvPicPr>
          <p:cNvPr id="46" name="Picture 45" descr="pr 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3352800"/>
            <a:ext cx="3048000" cy="3276600"/>
          </a:xfrm>
          <a:prstGeom prst="rect">
            <a:avLst/>
          </a:prstGeom>
        </p:spPr>
      </p:pic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562600"/>
            <a:ext cx="4381500" cy="409575"/>
          </a:xfrm>
          <a:prstGeom prst="rect">
            <a:avLst/>
          </a:prstGeom>
          <a:noFill/>
        </p:spPr>
      </p:pic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114800"/>
            <a:ext cx="866775" cy="409575"/>
          </a:xfrm>
          <a:prstGeom prst="rect">
            <a:avLst/>
          </a:prstGeom>
          <a:noFill/>
        </p:spPr>
      </p:pic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572000"/>
            <a:ext cx="857250" cy="409575"/>
          </a:xfrm>
          <a:prstGeom prst="rect">
            <a:avLst/>
          </a:prstGeom>
          <a:noFill/>
        </p:spPr>
      </p:pic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24400" y="4495800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провјеримо да ли је</a:t>
            </a:r>
            <a:endParaRPr lang="en-US" sz="2400" dirty="0"/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5105400"/>
            <a:ext cx="2390775" cy="409575"/>
          </a:xfrm>
          <a:prstGeom prst="rect">
            <a:avLst/>
          </a:prstGeom>
          <a:noFill/>
        </p:spPr>
      </p:pic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6019800"/>
            <a:ext cx="733425" cy="409575"/>
          </a:xfrm>
          <a:prstGeom prst="rect">
            <a:avLst/>
          </a:prstGeom>
          <a:noFill/>
        </p:spPr>
      </p:pic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4" grpId="0" build="allAtOnce"/>
      <p:bldP spid="44" grpId="0" build="allAtOnce"/>
      <p:bldP spid="5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319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Данијела Пилиповић</dc:creator>
  <cp:lastModifiedBy>Windows User</cp:lastModifiedBy>
  <cp:revision>73</cp:revision>
  <dcterms:created xsi:type="dcterms:W3CDTF">2021-01-24T12:05:48Z</dcterms:created>
  <dcterms:modified xsi:type="dcterms:W3CDTF">2021-01-26T21:41:31Z</dcterms:modified>
</cp:coreProperties>
</file>