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73" r:id="rId8"/>
    <p:sldId id="262" r:id="rId9"/>
    <p:sldId id="263" r:id="rId10"/>
    <p:sldId id="265" r:id="rId11"/>
    <p:sldId id="266" r:id="rId12"/>
    <p:sldId id="268" r:id="rId13"/>
    <p:sldId id="267" r:id="rId14"/>
    <p:sldId id="274" r:id="rId15"/>
    <p:sldId id="276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17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obodni oblik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lobodni oblik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30" name="Čuvar mesta za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19" name="Čuvar mesta za podnožj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Čuvar mesta za broj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obodni oblik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lobodni oblik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8" name="Čuvar mesta za broj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r-Latn-CS" smtClean="0"/>
              <a:t>Kliknite na ikonu i dodajte sliku</a:t>
            </a:r>
            <a:endParaRPr kumimoji="0"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obodni oblik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lobodni oblik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Čuvar mesta za naslov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0" name="Čuvar mesta za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10" name="Čuvar mesta za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316CEA-1EC9-452A-80C8-F38CB3B1003F}" type="datetimeFigureOut">
              <a:rPr lang="bs-Latn-BA" smtClean="0"/>
              <a:t>25.1.2021</a:t>
            </a:fld>
            <a:endParaRPr lang="bs-Latn-BA"/>
          </a:p>
        </p:txBody>
      </p:sp>
      <p:sp>
        <p:nvSpPr>
          <p:cNvPr id="22" name="Čuvar mesta za podnožj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Čuvar mesta za broj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9C1FBE-B70B-4144-95C2-5567BEE0386B}" type="slidenum">
              <a:rPr lang="bs-Latn-BA" smtClean="0"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3861048"/>
            <a:ext cx="6480048" cy="2301240"/>
          </a:xfrm>
        </p:spPr>
        <p:txBody>
          <a:bodyPr>
            <a:normAutofit/>
          </a:bodyPr>
          <a:lstStyle/>
          <a:p>
            <a:r>
              <a:rPr lang="sr-Cyrl-RS" sz="5400" b="1" i="1" dirty="0" smtClean="0"/>
              <a:t>Свети Саво</a:t>
            </a:r>
            <a:br>
              <a:rPr lang="sr-Cyrl-RS" sz="5400" b="1" i="1" dirty="0" smtClean="0"/>
            </a:br>
            <a:endParaRPr lang="bs-Latn-BA" sz="5400" b="1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2268760" y="2492896"/>
            <a:ext cx="6400800" cy="762000"/>
          </a:xfrm>
        </p:spPr>
        <p:txBody>
          <a:bodyPr>
            <a:normAutofit/>
          </a:bodyPr>
          <a:lstStyle/>
          <a:p>
            <a:r>
              <a:rPr lang="sr-Cyrl-RS" sz="2800" b="1" i="0" dirty="0">
                <a:solidFill>
                  <a:schemeClr val="tx1"/>
                </a:solidFill>
              </a:rPr>
              <a:t>н</a:t>
            </a:r>
            <a:r>
              <a:rPr lang="sr-Cyrl-RS" sz="2800" b="1" i="0" dirty="0" smtClean="0">
                <a:solidFill>
                  <a:schemeClr val="tx1"/>
                </a:solidFill>
              </a:rPr>
              <a:t>ародна епска пјесма</a:t>
            </a:r>
            <a:endParaRPr lang="bs-Latn-BA" sz="28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3861048"/>
            <a:ext cx="6480048" cy="2301240"/>
          </a:xfrm>
        </p:spPr>
        <p:txBody>
          <a:bodyPr>
            <a:normAutofit/>
          </a:bodyPr>
          <a:lstStyle/>
          <a:p>
            <a:r>
              <a:rPr lang="sr-Cyrl-RS" sz="5400" b="1" i="1" dirty="0" smtClean="0"/>
              <a:t>Свети Саво</a:t>
            </a:r>
            <a:br>
              <a:rPr lang="sr-Cyrl-RS" sz="5400" b="1" i="1" dirty="0" smtClean="0"/>
            </a:br>
            <a:endParaRPr lang="bs-Latn-BA" sz="5400" b="1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2268760" y="2492896"/>
            <a:ext cx="6400800" cy="762000"/>
          </a:xfrm>
        </p:spPr>
        <p:txBody>
          <a:bodyPr>
            <a:normAutofit/>
          </a:bodyPr>
          <a:lstStyle/>
          <a:p>
            <a:r>
              <a:rPr lang="sr-Cyrl-RS" sz="2800" b="1" i="0" dirty="0">
                <a:solidFill>
                  <a:schemeClr val="tx1"/>
                </a:solidFill>
              </a:rPr>
              <a:t>н</a:t>
            </a:r>
            <a:r>
              <a:rPr lang="sr-Cyrl-RS" sz="2800" b="1" i="0" dirty="0" smtClean="0">
                <a:solidFill>
                  <a:schemeClr val="tx1"/>
                </a:solidFill>
              </a:rPr>
              <a:t>ародна епска пјесма</a:t>
            </a:r>
            <a:endParaRPr lang="bs-Latn-BA" sz="28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мотив – мотив задужбине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340768"/>
            <a:ext cx="7859216" cy="50405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dirty="0"/>
              <a:t>Појам ЗАДУЖБИНА изводимо из именице ДУША, тачније учинити нешто ЗА ДУШУ</a:t>
            </a:r>
            <a:r>
              <a:rPr lang="sr-Cyrl-RS" dirty="0" smtClean="0"/>
              <a:t>.</a:t>
            </a:r>
            <a:endParaRPr lang="sr-Latn-RS" dirty="0" smtClean="0"/>
          </a:p>
          <a:p>
            <a:pPr marL="36576" indent="0" algn="just">
              <a:buNone/>
            </a:pPr>
            <a:endParaRPr lang="sr-Cyrl-R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 </a:t>
            </a:r>
            <a:r>
              <a:rPr lang="sr-Cyrl-RS" dirty="0"/>
              <a:t>У </a:t>
            </a:r>
            <a:r>
              <a:rPr lang="sr-Cyrl-RS" i="1" dirty="0"/>
              <a:t>Српском </a:t>
            </a:r>
            <a:r>
              <a:rPr lang="sr-Cyrl-RS" i="1" dirty="0" err="1"/>
              <a:t>рјечнику</a:t>
            </a:r>
            <a:r>
              <a:rPr lang="sr-Cyrl-RS" i="1" dirty="0"/>
              <a:t> </a:t>
            </a:r>
            <a:r>
              <a:rPr lang="sr-Cyrl-RS" dirty="0" smtClean="0"/>
              <a:t>Вука Стефановића </a:t>
            </a:r>
            <a:r>
              <a:rPr lang="sr-Cyrl-RS" dirty="0"/>
              <a:t>Караџића уз ријеч задужбина долази сљедеће објашњење: …највећа је задужбина начинити манастир или цркву, као што су српски цареви и краљеви градили; потом је задужбина начинити ћуприју на каквој води или преко баре, калдрму по рђаву путу, воду довести и начинити близу пута (и то се каже градити или начинити себи задужбину).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157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Манастир Хиландар</a:t>
            </a:r>
            <a:endParaRPr lang="bs-Latn-BA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712968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20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E17D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Манастир Студеница</a:t>
            </a:r>
            <a:endParaRPr lang="bs-Latn-BA" b="1" dirty="0">
              <a:solidFill>
                <a:srgbClr val="E17D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640960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903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Значај манастира кроз вијекове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sr-Latn-R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Центри духовног живота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Чувари писмености, традиције и културе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Склоништа у тешким временима, ратовима и пометњама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Чувари идентитета</a:t>
            </a:r>
          </a:p>
          <a:p>
            <a:pPr marL="36576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360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Споредни мотиви: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Мотив сумње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Мотив блага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Мотив оружја, разметања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Мотив благослова итд.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017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Благослов</a:t>
            </a:r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bs-Latn-BA" dirty="0">
              <a:solidFill>
                <a:srgbClr val="00B0F0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sr-Cyrl-RS" i="1" dirty="0"/>
              <a:t>Просто да си, </a:t>
            </a:r>
            <a:r>
              <a:rPr lang="sr-Cyrl-RS" i="1" dirty="0" err="1"/>
              <a:t>Немањићу</a:t>
            </a:r>
            <a:r>
              <a:rPr lang="sr-Cyrl-RS" i="1" dirty="0"/>
              <a:t> Саво,</a:t>
            </a:r>
            <a:endParaRPr lang="bs-Latn-BA" i="1" dirty="0"/>
          </a:p>
          <a:p>
            <a:pPr marL="36576" indent="0">
              <a:buNone/>
            </a:pPr>
            <a:r>
              <a:rPr lang="sr-Cyrl-RS" i="1" dirty="0"/>
              <a:t>Проста душа твојих родитеља,</a:t>
            </a:r>
            <a:endParaRPr lang="bs-Latn-BA" i="1" dirty="0"/>
          </a:p>
          <a:p>
            <a:pPr marL="36576" indent="0">
              <a:buNone/>
            </a:pPr>
            <a:r>
              <a:rPr lang="sr-Cyrl-RS" i="1" dirty="0"/>
              <a:t>Проста душа, а честито </a:t>
            </a:r>
            <a:r>
              <a:rPr lang="sr-Cyrl-RS" i="1" dirty="0" err="1"/>
              <a:t>т'јело</a:t>
            </a:r>
            <a:r>
              <a:rPr lang="sr-Cyrl-RS" i="1" dirty="0"/>
              <a:t>.</a:t>
            </a:r>
            <a:endParaRPr lang="bs-Latn-BA" i="1" dirty="0"/>
          </a:p>
          <a:p>
            <a:pPr marL="36576" indent="0">
              <a:buNone/>
            </a:pPr>
            <a:r>
              <a:rPr lang="sr-Cyrl-RS" i="1" dirty="0"/>
              <a:t>Што носили, </a:t>
            </a:r>
            <a:r>
              <a:rPr lang="sr-Cyrl-RS" i="1" dirty="0" err="1"/>
              <a:t>свијетло</a:t>
            </a:r>
            <a:r>
              <a:rPr lang="sr-Cyrl-RS" i="1" dirty="0"/>
              <a:t> вам било!</a:t>
            </a:r>
            <a:endParaRPr lang="bs-Latn-BA" i="1" dirty="0"/>
          </a:p>
          <a:p>
            <a:pPr marL="36576" indent="0">
              <a:buNone/>
            </a:pPr>
            <a:r>
              <a:rPr lang="sr-Cyrl-RS" i="1" dirty="0"/>
              <a:t>Што родили, све вам свето било</a:t>
            </a:r>
            <a:r>
              <a:rPr lang="sr-Cyrl-RS" i="1" dirty="0" smtClean="0"/>
              <a:t>!</a:t>
            </a:r>
          </a:p>
          <a:p>
            <a:pPr marL="36576" indent="0">
              <a:buNone/>
            </a:pPr>
            <a:endParaRPr lang="sr-Latn-RS" i="1" dirty="0" smtClean="0"/>
          </a:p>
          <a:p>
            <a:pPr marL="36576" indent="0">
              <a:buNone/>
            </a:pPr>
            <a:r>
              <a:rPr lang="sr-Cyrl-RS" b="1" dirty="0" smtClean="0"/>
              <a:t>Благослов, као и клетва, саставни је дио народне књижевности. Благословом се изражава срећа и свако добро ономе коме је благослов упућен.</a:t>
            </a:r>
            <a:endParaRPr lang="sr-Latn-RS" b="1" dirty="0" smtClean="0"/>
          </a:p>
          <a:p>
            <a:pPr marL="36576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152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00B0F0"/>
                </a:solidFill>
              </a:rPr>
              <a:t>Врста стиха и стилске фигуре:</a:t>
            </a:r>
            <a:endParaRPr lang="bs-Latn-BA" dirty="0">
              <a:solidFill>
                <a:srgbClr val="00B0F0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25658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5100" b="1" u="sng" dirty="0"/>
              <a:t>Епски десетерац </a:t>
            </a:r>
            <a:r>
              <a:rPr lang="sr-Cyrl-RS" sz="5100" dirty="0"/>
              <a:t>је стих од десет слогова са паузом иза четвртог слога</a:t>
            </a:r>
            <a:r>
              <a:rPr lang="sr-Cyrl-RS" sz="4000" dirty="0"/>
              <a:t>. </a:t>
            </a:r>
            <a:endParaRPr lang="bs-Latn-BA" sz="4000" dirty="0"/>
          </a:p>
          <a:p>
            <a:pPr marL="36576" indent="0">
              <a:buNone/>
            </a:pPr>
            <a:endParaRPr lang="sr-Cyrl-RS" sz="4600" b="1" dirty="0" smtClean="0"/>
          </a:p>
          <a:p>
            <a:pPr marL="36576" indent="0" algn="ctr">
              <a:buNone/>
            </a:pPr>
            <a:r>
              <a:rPr lang="sr-Cyrl-RS" sz="4600" b="1" i="1" dirty="0" smtClean="0"/>
              <a:t>Про/сто</a:t>
            </a:r>
            <a:r>
              <a:rPr lang="sr-Cyrl-RS" sz="4600" b="1" i="1" dirty="0"/>
              <a:t>/ да/ си// Не/ма/</a:t>
            </a:r>
            <a:r>
              <a:rPr lang="sr-Cyrl-RS" sz="4600" b="1" i="1" dirty="0" err="1"/>
              <a:t>њи</a:t>
            </a:r>
            <a:r>
              <a:rPr lang="sr-Cyrl-RS" sz="4600" b="1" i="1" dirty="0"/>
              <a:t>/ћу/ Са/во/.</a:t>
            </a:r>
            <a:endParaRPr lang="bs-Latn-BA" sz="4600" b="1" i="1" dirty="0"/>
          </a:p>
          <a:p>
            <a:pPr marL="36576" indent="0">
              <a:buNone/>
            </a:pPr>
            <a:endParaRPr lang="sr-Cyrl-R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RS" sz="4400" b="1" u="sng" dirty="0" smtClean="0"/>
              <a:t>ЕПИТЕТ</a:t>
            </a:r>
            <a:r>
              <a:rPr lang="sr-Cyrl-RS" sz="4400" dirty="0" smtClean="0"/>
              <a:t> </a:t>
            </a:r>
            <a:r>
              <a:rPr lang="sr-Cyrl-RS" sz="4400" dirty="0"/>
              <a:t>је стилска фигура </a:t>
            </a:r>
            <a:r>
              <a:rPr lang="sr-Cyrl-RS" sz="4400" dirty="0" smtClean="0"/>
              <a:t>којом </a:t>
            </a:r>
            <a:r>
              <a:rPr lang="sr-Cyrl-RS" sz="4400" dirty="0"/>
              <a:t>се на сликовит начин истичу особине бића и предмета. У народним пјесмама постоје стални/устаљени епитети</a:t>
            </a:r>
            <a:r>
              <a:rPr lang="sr-Cyrl-RS" sz="4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bs-Latn-BA" sz="4400" dirty="0"/>
          </a:p>
          <a:p>
            <a:pPr marL="36576" indent="0" algn="ctr">
              <a:buNone/>
            </a:pPr>
            <a:r>
              <a:rPr lang="sr-Cyrl-RS" sz="4400" b="1" u="sng" dirty="0"/>
              <a:t>Бијела</a:t>
            </a:r>
            <a:r>
              <a:rPr lang="sr-Cyrl-RS" sz="4400" b="1" dirty="0"/>
              <a:t> црква, </a:t>
            </a:r>
            <a:r>
              <a:rPr lang="sr-Cyrl-RS" sz="4400" b="1" u="sng" dirty="0"/>
              <a:t>бојно</a:t>
            </a:r>
            <a:r>
              <a:rPr lang="sr-Cyrl-RS" sz="4400" b="1" dirty="0"/>
              <a:t> копље, чудо </a:t>
            </a:r>
            <a:r>
              <a:rPr lang="sr-Cyrl-RS" sz="4400" b="1" u="sng" dirty="0"/>
              <a:t>велико,</a:t>
            </a:r>
            <a:r>
              <a:rPr lang="sr-Cyrl-RS" sz="4400" b="1" dirty="0"/>
              <a:t> </a:t>
            </a:r>
            <a:r>
              <a:rPr lang="sr-Cyrl-RS" sz="4400" b="1" u="sng" dirty="0"/>
              <a:t>вјечна</a:t>
            </a:r>
            <a:r>
              <a:rPr lang="sr-Cyrl-RS" sz="4400" b="1" dirty="0"/>
              <a:t> кућа итд</a:t>
            </a:r>
            <a:r>
              <a:rPr lang="sr-Cyrl-RS" sz="4400" b="1" dirty="0" smtClean="0"/>
              <a:t>.</a:t>
            </a:r>
            <a:endParaRPr lang="bs-Latn-BA" sz="4400" b="1" dirty="0"/>
          </a:p>
          <a:p>
            <a:pPr marL="36576" indent="0">
              <a:buNone/>
            </a:pPr>
            <a:endParaRPr lang="sr-Cyrl-RS" sz="4400" b="1" u="sng" dirty="0" smtClean="0"/>
          </a:p>
          <a:p>
            <a:pPr marL="36576" indent="0">
              <a:buNone/>
            </a:pPr>
            <a:endParaRPr lang="bs-Latn-BA" sz="44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sr-Cyrl-RS" sz="4400" b="1" u="sng" dirty="0"/>
              <a:t>Устаљени </a:t>
            </a:r>
            <a:r>
              <a:rPr lang="sr-Cyrl-RS" sz="4400" b="1" u="sng" dirty="0" smtClean="0"/>
              <a:t>изрази </a:t>
            </a:r>
            <a:r>
              <a:rPr lang="sr-Cyrl-RS" sz="4400" b="1" dirty="0" smtClean="0"/>
              <a:t>(најављује да ће се десити нешто </a:t>
            </a:r>
            <a:r>
              <a:rPr lang="sr-Cyrl-RS" sz="4400" b="1" dirty="0" err="1" smtClean="0"/>
              <a:t>невакидашње</a:t>
            </a:r>
            <a:r>
              <a:rPr lang="sr-Cyrl-RS" sz="4400" b="1" dirty="0" smtClean="0"/>
              <a:t>):</a:t>
            </a:r>
          </a:p>
          <a:p>
            <a:pPr marL="36576" indent="0">
              <a:buNone/>
            </a:pPr>
            <a:endParaRPr lang="bs-Latn-BA" sz="4400" dirty="0"/>
          </a:p>
          <a:p>
            <a:pPr marL="36576" indent="0" algn="ctr">
              <a:buNone/>
            </a:pPr>
            <a:r>
              <a:rPr lang="sr-Cyrl-RS" sz="4400" b="1" i="1" dirty="0"/>
              <a:t>Мили боже, чуда </a:t>
            </a:r>
            <a:r>
              <a:rPr lang="sr-Cyrl-RS" sz="4400" b="1" i="1" dirty="0" smtClean="0"/>
              <a:t>великога</a:t>
            </a:r>
            <a:r>
              <a:rPr lang="sr-Cyrl-RS" sz="4400" i="1" dirty="0"/>
              <a:t>!</a:t>
            </a:r>
            <a:endParaRPr lang="bs-Latn-BA" sz="4400" i="1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101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Поруке пјесме</a:t>
            </a:r>
            <a:r>
              <a:rPr lang="sr-Cyrl-RS" dirty="0" smtClean="0">
                <a:solidFill>
                  <a:srgbClr val="00B0F0"/>
                </a:solidFill>
              </a:rPr>
              <a:t>:</a:t>
            </a:r>
            <a:endParaRPr lang="bs-Latn-BA" dirty="0">
              <a:solidFill>
                <a:srgbClr val="00B0F0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0" y="1628800"/>
            <a:ext cx="601216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Немањићи су подизали задужбине и тако јачали духовни живот нашег народа.</a:t>
            </a:r>
            <a:endParaRPr lang="bs-Latn-BA" dirty="0"/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Човјек </a:t>
            </a:r>
            <a:r>
              <a:rPr lang="sr-Cyrl-RS" dirty="0"/>
              <a:t>иза себе оставља </a:t>
            </a:r>
            <a:r>
              <a:rPr lang="sr-Cyrl-RS" dirty="0" smtClean="0"/>
              <a:t>дјела.</a:t>
            </a:r>
            <a:endParaRPr lang="bs-Latn-BA" dirty="0"/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/>
              <a:t>Д</a:t>
            </a:r>
            <a:r>
              <a:rPr lang="sr-Cyrl-RS" dirty="0" smtClean="0"/>
              <a:t>јела </a:t>
            </a:r>
            <a:r>
              <a:rPr lang="sr-Cyrl-RS" dirty="0"/>
              <a:t>најбоље свједоче </a:t>
            </a:r>
            <a:r>
              <a:rPr lang="sr-Cyrl-RS" dirty="0" smtClean="0"/>
              <a:t>о</a:t>
            </a:r>
            <a:r>
              <a:rPr lang="sr-Latn-RS" dirty="0" smtClean="0"/>
              <a:t> </a:t>
            </a:r>
            <a:r>
              <a:rPr lang="sr-Cyrl-RS" dirty="0" smtClean="0"/>
              <a:t>људској величини.</a:t>
            </a:r>
            <a:endParaRPr lang="bs-Latn-BA" dirty="0"/>
          </a:p>
          <a:p>
            <a:endParaRPr lang="bs-Latn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0"/>
            <a:ext cx="3148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7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5904656" cy="1296144"/>
          </a:xfrm>
        </p:spPr>
        <p:txBody>
          <a:bodyPr>
            <a:normAutofit/>
          </a:bodyPr>
          <a:lstStyle/>
          <a:p>
            <a:r>
              <a:rPr lang="sr-Cyrl-R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bs-Latn-B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56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8218" y="188640"/>
            <a:ext cx="7715200" cy="1143000"/>
          </a:xfrm>
        </p:spPr>
        <p:txBody>
          <a:bodyPr/>
          <a:lstStyle/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Светом Сави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1520" y="1412776"/>
            <a:ext cx="5184576" cy="49685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Рођен у 12. вијеку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Најмлађи син Стефана Немање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Прије </a:t>
            </a:r>
            <a:r>
              <a:rPr lang="sr-Cyrl-RS" dirty="0"/>
              <a:t>него што се </a:t>
            </a:r>
            <a:r>
              <a:rPr lang="sr-Cyrl-RS" dirty="0" smtClean="0"/>
              <a:t>замонашио звао се Растко Немањић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Први српски архиепископ, писац и просвјетитељ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Заједно с оцем је подизао манастире/задужбине </a:t>
            </a:r>
            <a:endParaRPr lang="sr-Latn-R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Доба владавине његовог оца Стефана Немање представља преломни период у историји и култури Срба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RS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67240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8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752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Народне епске пјесме (особине</a:t>
            </a:r>
            <a:r>
              <a:rPr lang="sr-Cyrl-R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bs-Latn-BA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80728"/>
            <a:ext cx="3384376" cy="5494586"/>
          </a:xfrm>
        </p:spPr>
      </p:pic>
      <p:sp>
        <p:nvSpPr>
          <p:cNvPr id="7" name="Pravougaonik 6"/>
          <p:cNvSpPr/>
          <p:nvPr/>
        </p:nvSpPr>
        <p:spPr>
          <a:xfrm>
            <a:off x="179512" y="980728"/>
            <a:ext cx="5328592" cy="54726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smtClean="0"/>
              <a:t>Вук их је назвао јуначке/мушке</a:t>
            </a:r>
            <a:endParaRPr lang="sr-Cyrl-RS" sz="2800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err="1" smtClean="0"/>
              <a:t>опјевавају</a:t>
            </a:r>
            <a:r>
              <a:rPr lang="sr-Cyrl-RS" sz="2800" dirty="0" smtClean="0"/>
              <a:t> значајне историјске догађаје и славе подвиге јунака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smtClean="0"/>
              <a:t>имају развијену фабулу (радњу)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smtClean="0"/>
              <a:t>пјевале су се уз гусле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smtClean="0"/>
              <a:t>испјеване су у епском десетерцу (стиху од десет слогова)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 err="1" smtClean="0"/>
              <a:t>подијељене</a:t>
            </a:r>
            <a:r>
              <a:rPr lang="sr-Cyrl-RS" sz="2800" dirty="0" smtClean="0"/>
              <a:t> су у циклусе</a:t>
            </a:r>
          </a:p>
        </p:txBody>
      </p:sp>
    </p:spTree>
    <p:extLst>
      <p:ext uri="{BB962C8B-B14F-4D97-AF65-F5344CB8AC3E}">
        <p14:creationId xmlns:p14="http://schemas.microsoft.com/office/powerpoint/2010/main" val="17256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Свети Саво, </a:t>
            </a:r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 епска пјесма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0" y="1268760"/>
            <a:ext cx="5652120" cy="468052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Збор зборила господа </a:t>
            </a:r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</a:rPr>
              <a:t>ришћанска                </a:t>
            </a: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Код бијеле цркве Грачанице: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"Боже мили, чуда великога!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"Куд се ђеде </a:t>
            </a:r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</a:rPr>
              <a:t>цар Немање </a:t>
            </a: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благо,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"Седам кула гроша и дуката?"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Ту се деси Немањићу Саво,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Па говори господи ришћанској: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"Ој Бога вам, господо ришћанска!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"Не говор'те о мом родитељу,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"Не говор'те, не гријеш'те душе: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"Није бабо расковао благо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"На наџаке ни на буздоване,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"Ни на сабље ни на бојна копља,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"Ни добријем коњма на ратове;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"Већ је бабо потрошио благо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"На три славна Српска </a:t>
            </a:r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</a:rPr>
              <a:t>манастира</a:t>
            </a: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: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"Једну бабо саградио цркву: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"Б'јел Вилиндар насред горе Свете,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"Красну славну себе задужбину,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"Вјечну кућу на ономе св'јету,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"Да се њему поје летурђија</a:t>
            </a:r>
            <a:br>
              <a:rPr lang="ru-RU" sz="7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7200" dirty="0">
                <a:solidFill>
                  <a:schemeClr val="tx1">
                    <a:lumMod val="95000"/>
                  </a:schemeClr>
                </a:solidFill>
              </a:rPr>
              <a:t>"Оног св'јета, као и овога;</a:t>
            </a:r>
            <a:r>
              <a:rPr lang="ru-RU" dirty="0"/>
              <a:t/>
            </a:r>
            <a:br>
              <a:rPr lang="ru-RU" dirty="0"/>
            </a:br>
            <a:endParaRPr lang="bs-Latn-B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496855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4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Непознате ријечи и изрази: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Бабо-отац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Буздован, </a:t>
            </a:r>
            <a:r>
              <a:rPr lang="sr-Cyrl-RS" dirty="0" err="1"/>
              <a:t>наџак</a:t>
            </a:r>
            <a:r>
              <a:rPr lang="sr-Cyrl-RS" dirty="0"/>
              <a:t>- врсте оружја које се давно користило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Грош-новац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err="1"/>
              <a:t>Расковати</a:t>
            </a:r>
            <a:r>
              <a:rPr lang="sr-Cyrl-RS" dirty="0"/>
              <a:t>- расипати, неразумно </a:t>
            </a:r>
            <a:r>
              <a:rPr lang="sr-Cyrl-RS" dirty="0" smtClean="0"/>
              <a:t>трошити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/>
              <a:t>Ратови- коњска опрема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err="1"/>
              <a:t>Вилиндар</a:t>
            </a:r>
            <a:r>
              <a:rPr lang="sr-Cyrl-RS" dirty="0"/>
              <a:t>- Хиландар, манастир на Светој Гори који су подигли Свети Саво и његов отац Стефан Немања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err="1"/>
              <a:t>Миљешевка</a:t>
            </a:r>
            <a:r>
              <a:rPr lang="sr-Cyrl-RS" dirty="0"/>
              <a:t>- </a:t>
            </a:r>
            <a:r>
              <a:rPr lang="sr-Cyrl-RS" dirty="0" smtClean="0"/>
              <a:t>манастир Милешева</a:t>
            </a:r>
            <a:endParaRPr lang="bs-Latn-B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err="1"/>
              <a:t>Летурђија</a:t>
            </a:r>
            <a:r>
              <a:rPr lang="sr-Cyrl-RS" dirty="0"/>
              <a:t>-</a:t>
            </a:r>
            <a:r>
              <a:rPr lang="sr-Cyrl-RS" dirty="0" err="1"/>
              <a:t>литугија</a:t>
            </a:r>
            <a:endParaRPr lang="bs-Latn-BA" dirty="0"/>
          </a:p>
          <a:p>
            <a:endParaRPr lang="bs-Latn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53136"/>
            <a:ext cx="1944216" cy="197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Композиција пјесме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ДИЈАЛОГ (разговор између два или више ликова)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УВОД</a:t>
            </a:r>
            <a:r>
              <a:rPr lang="sr-Cyrl-RS" dirty="0"/>
              <a:t>: Збор великаша и </a:t>
            </a:r>
            <a:r>
              <a:rPr lang="sr-Cyrl-RS" dirty="0" smtClean="0"/>
              <a:t>њихово </a:t>
            </a:r>
            <a:r>
              <a:rPr lang="sr-Cyrl-RS" dirty="0"/>
              <a:t>питање о благу Немањином</a:t>
            </a:r>
            <a:endParaRPr lang="bs-Latn-BA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Образложење </a:t>
            </a:r>
            <a:r>
              <a:rPr lang="sr-Cyrl-RS" dirty="0"/>
              <a:t>Саве Немањића </a:t>
            </a:r>
            <a:r>
              <a:rPr lang="sr-Cyrl-RS" dirty="0" smtClean="0"/>
              <a:t>да </a:t>
            </a:r>
            <a:r>
              <a:rPr lang="sr-Cyrl-RS" dirty="0"/>
              <a:t>његов отац није потрошио благо на раскош и </a:t>
            </a:r>
            <a:r>
              <a:rPr lang="sr-Cyrl-RS" dirty="0" smtClean="0"/>
              <a:t>оружје, </a:t>
            </a:r>
            <a:r>
              <a:rPr lang="sr-Cyrl-RS" dirty="0"/>
              <a:t>него је градио задужбине, </a:t>
            </a:r>
            <a:r>
              <a:rPr lang="sr-Cyrl-RS" dirty="0" smtClean="0"/>
              <a:t>подигао манастире</a:t>
            </a:r>
            <a:r>
              <a:rPr lang="sr-Latn-RS" dirty="0" smtClean="0"/>
              <a:t>: </a:t>
            </a:r>
            <a:r>
              <a:rPr lang="sr-Cyrl-RS" dirty="0" smtClean="0"/>
              <a:t>Хиландар, Студеницу и Милешеву.</a:t>
            </a:r>
            <a:endParaRPr lang="sr-Cyrl-R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ЗАВРШНИ </a:t>
            </a:r>
            <a:r>
              <a:rPr lang="sr-Cyrl-RS" dirty="0"/>
              <a:t>ДИО: Благослов великаша упућен </a:t>
            </a:r>
            <a:r>
              <a:rPr lang="sr-Cyrl-RS" dirty="0" err="1"/>
              <a:t>Немањићима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324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мотив: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 smtClean="0"/>
              <a:t>Мотив задужбине</a:t>
            </a:r>
          </a:p>
          <a:p>
            <a:pPr marL="36576" indent="0">
              <a:buNone/>
            </a:pPr>
            <a:r>
              <a:rPr lang="sr-Cyrl-RS" dirty="0" smtClean="0"/>
              <a:t>(мотив- најмања тематска цјелина)</a:t>
            </a:r>
            <a:endParaRPr lang="bs-Latn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30" y="4507156"/>
            <a:ext cx="3275856" cy="2122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75" y="4719635"/>
            <a:ext cx="2628900" cy="183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508" y="2769627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4580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57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за истраживање:</a:t>
            </a:r>
            <a:endParaRPr lang="bs-Latn-B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endParaRPr lang="bs-Latn-BA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/>
              <a:t>У пјесми се </a:t>
            </a:r>
            <a:r>
              <a:rPr lang="sr-Cyrl-RS" dirty="0" smtClean="0"/>
              <a:t>помињу манастири Хиландар, Студеница, Милешева и Грачаница. </a:t>
            </a:r>
            <a:r>
              <a:rPr lang="sr-Cyrl-RS" dirty="0"/>
              <a:t>Сазнај </a:t>
            </a:r>
            <a:r>
              <a:rPr lang="sr-Cyrl-RS" dirty="0" smtClean="0"/>
              <a:t>више о овим манастирима: када су изграђени, чије су задужбине, гдје се налазе и сл.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Присјети се да подаци у народним епским пјесмама нису увијек историјски тачни, те сазнај који манастир се приписује Стефану Немањи, иако није његова задужбина.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186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5904656" cy="1296144"/>
          </a:xfrm>
        </p:spPr>
        <p:txBody>
          <a:bodyPr>
            <a:normAutofit/>
          </a:bodyPr>
          <a:lstStyle/>
          <a:p>
            <a:r>
              <a:rPr lang="sr-Cyrl-R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bs-Latn-B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a">
  <a:themeElements>
    <a:clrScheme name="Tehnič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č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731</TotalTime>
  <Words>593</Words>
  <Application>Microsoft Office PowerPoint</Application>
  <PresentationFormat>Projekcija na ekranu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Tehnička</vt:lpstr>
      <vt:lpstr>Свети Саво </vt:lpstr>
      <vt:lpstr>О Светом Сави</vt:lpstr>
      <vt:lpstr>Народне епске пјесме (особине)</vt:lpstr>
      <vt:lpstr>Свети Саво, народна епска пјесма</vt:lpstr>
      <vt:lpstr>Непознате ријечи и изрази:</vt:lpstr>
      <vt:lpstr>Композиција пјесме</vt:lpstr>
      <vt:lpstr>Основни мотив:</vt:lpstr>
      <vt:lpstr>Задатак за истраживање:</vt:lpstr>
      <vt:lpstr>Хвала на пажњи!</vt:lpstr>
      <vt:lpstr>Свети Саво </vt:lpstr>
      <vt:lpstr>Основни мотив – мотив задужбине</vt:lpstr>
      <vt:lpstr>Манастир Хиландар</vt:lpstr>
      <vt:lpstr>Манастир Студеница</vt:lpstr>
      <vt:lpstr>Значај манастира кроз вијекове</vt:lpstr>
      <vt:lpstr>Споредни мотиви:</vt:lpstr>
      <vt:lpstr>Благослов:</vt:lpstr>
      <vt:lpstr>Врста стиха и стилске фигуре:</vt:lpstr>
      <vt:lpstr>Поруке пјесме: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Саво</dc:title>
  <dc:creator>PC-Admin</dc:creator>
  <cp:lastModifiedBy>PC-Admin</cp:lastModifiedBy>
  <cp:revision>36</cp:revision>
  <dcterms:created xsi:type="dcterms:W3CDTF">2021-01-15T12:31:26Z</dcterms:created>
  <dcterms:modified xsi:type="dcterms:W3CDTF">2021-01-25T13:06:42Z</dcterms:modified>
</cp:coreProperties>
</file>