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CC1"/>
    <a:srgbClr val="C3AA9F"/>
    <a:srgbClr val="C2C2D4"/>
    <a:srgbClr val="B3F4FB"/>
    <a:srgbClr val="F1DFC7"/>
    <a:srgbClr val="F7FCBA"/>
    <a:srgbClr val="D5FFD5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0116_2159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7115" y="5715000"/>
            <a:ext cx="10776856" cy="1143000"/>
          </a:xfrm>
        </p:spPr>
        <p:txBody>
          <a:bodyPr/>
          <a:lstStyle/>
          <a:p>
            <a:pPr algn="r"/>
            <a:r>
              <a:rPr lang="sr-Cyrl-B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НАРОДНА БАЈКА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6" y="4670474"/>
            <a:ext cx="117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BA" sz="4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ЧАРДАК </a:t>
            </a:r>
            <a:r>
              <a:rPr lang="sr-Cyrl-BA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НА НЕБУ НИ НА ЗЕМЉИ”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509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717"/>
          <a:stretch>
            <a:fillRect/>
          </a:stretch>
        </p:blipFill>
        <p:spPr>
          <a:xfrm>
            <a:off x="6857999" y="339634"/>
            <a:ext cx="4842894" cy="615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00445" y="1523999"/>
            <a:ext cx="6531429" cy="4942395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Змај је однио дјевојку.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Тражећи сестру,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наиђу на чардак.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Најмлађи брат се пење на чардак.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 син убија змаја.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брату показује собе.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из зависти пресијеку опуту.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Царевић удара браћу буздованом.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Најмлађи брат постаје цар.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34" y="457200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ЛОГИЧКЕ ЦЈЕЛИНЕ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6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3569" y="2489981"/>
            <a:ext cx="11435155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ПОРУКЕ: </a:t>
            </a:r>
            <a:r>
              <a:rPr lang="sr-Cyrl-RS" sz="3200" dirty="0" smtClean="0"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cs typeface="Times New Roman" panose="02020603050405020304" pitchFamily="18" charset="0"/>
              </a:rPr>
            </a:br>
            <a:endParaRPr lang="sr-Cyrl-RS" sz="32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cs typeface="Times New Roman" panose="02020603050405020304" pitchFamily="18" charset="0"/>
              </a:rPr>
              <a:t>Добро увијек побјеђује.</a:t>
            </a:r>
            <a:endParaRPr lang="sr-Cyrl-RS" sz="28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cs typeface="Times New Roman" panose="02020603050405020304" pitchFamily="18" charset="0"/>
              </a:rPr>
              <a:t>Ко другоме јаму копа сам у њу </a:t>
            </a:r>
            <a:r>
              <a:rPr lang="sr-Cyrl-RS" sz="2800" dirty="0">
                <a:cs typeface="Times New Roman" panose="02020603050405020304" pitchFamily="18" charset="0"/>
              </a:rPr>
              <a:t>у</a:t>
            </a:r>
            <a:r>
              <a:rPr lang="sr-Cyrl-RS" sz="2800" dirty="0" smtClean="0">
                <a:cs typeface="Times New Roman" panose="02020603050405020304" pitchFamily="18" charset="0"/>
              </a:rPr>
              <a:t>пада.</a:t>
            </a:r>
            <a:endParaRPr lang="sr-Cyrl-BA" sz="2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cs typeface="Times New Roman" panose="02020603050405020304" pitchFamily="18" charset="0"/>
              </a:rPr>
              <a:t>На дјелу се човјек познаје.</a:t>
            </a:r>
            <a:endParaRPr lang="sr-Cyrl-R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2052" name="Picture 4" descr="Cardak ni na nebu ... part 2 by darkodordevic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52" y="-9448798"/>
            <a:ext cx="1741392" cy="46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422" y="717452"/>
            <a:ext cx="116199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endParaRPr lang="sr-Cyrl-BA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sr-Cyrl-RS" sz="2800" dirty="0" smtClean="0">
                <a:cs typeface="Times New Roman" panose="02020603050405020304" pitchFamily="18" charset="0"/>
              </a:rPr>
              <a:t>Трагање браће за отетом сестром и њено спасавање.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41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305"/>
          <a:stretch/>
        </p:blipFill>
        <p:spPr>
          <a:xfrm>
            <a:off x="312502" y="4178105"/>
            <a:ext cx="2521275" cy="2391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85" y="2723102"/>
            <a:ext cx="2472901" cy="2158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0212" y="4117813"/>
            <a:ext cx="2466161" cy="2550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50" y="2518115"/>
            <a:ext cx="2424415" cy="2419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Ружица (Дизни) — Википедиј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0" y="718457"/>
            <a:ext cx="2527386" cy="2552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22031" y="548640"/>
            <a:ext cx="528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 И К О В И: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2855"/>
            <a:ext cx="29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најмлађи брат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4553" y="19272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старија браћа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3884" y="194603"/>
            <a:ext cx="26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царева кћи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6394" y="3530991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3521" y="2107810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4363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381000" y="4390941"/>
            <a:ext cx="11029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ајмлађи брат</a:t>
            </a:r>
            <a:b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лавни лик)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zaobljenih uglova 5"/>
          <p:cNvSpPr/>
          <p:nvPr/>
        </p:nvSpPr>
        <p:spPr>
          <a:xfrm>
            <a:off x="1692457" y="2190272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лукав 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Pravougaonik zaobljenih uglova 6"/>
          <p:cNvSpPr/>
          <p:nvPr/>
        </p:nvSpPr>
        <p:spPr>
          <a:xfrm>
            <a:off x="1678389" y="3900101"/>
            <a:ext cx="1937008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пожртвован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ugaonik zaobljenih uglova 7"/>
          <p:cNvSpPr/>
          <p:nvPr/>
        </p:nvSpPr>
        <p:spPr>
          <a:xfrm>
            <a:off x="2558855" y="5623998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издржљив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Pravougaonik zaobljenih uglova 8"/>
          <p:cNvSpPr/>
          <p:nvPr/>
        </p:nvSpPr>
        <p:spPr>
          <a:xfrm>
            <a:off x="7526382" y="5652133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храба</a:t>
            </a:r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ugaonik zaobljenih uglova 9"/>
          <p:cNvSpPr/>
          <p:nvPr/>
        </p:nvSpPr>
        <p:spPr>
          <a:xfrm>
            <a:off x="8671585" y="3815695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племенит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Pravougaonik zaobljenih uglova 10"/>
          <p:cNvSpPr/>
          <p:nvPr/>
        </p:nvSpPr>
        <p:spPr>
          <a:xfrm>
            <a:off x="8601245" y="2105866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поштен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Pravougaonik zaobljenih uglova 11"/>
          <p:cNvSpPr/>
          <p:nvPr/>
        </p:nvSpPr>
        <p:spPr>
          <a:xfrm>
            <a:off x="2516652" y="772269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сналажљив   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Pravougaonik zaobljenih uglova 12"/>
          <p:cNvSpPr/>
          <p:nvPr/>
        </p:nvSpPr>
        <p:spPr>
          <a:xfrm>
            <a:off x="7456044" y="754927"/>
            <a:ext cx="1822177" cy="556054"/>
          </a:xfrm>
          <a:prstGeom prst="roundRect">
            <a:avLst/>
          </a:prstGeom>
          <a:solidFill>
            <a:srgbClr val="F1DF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досјетљив</a:t>
            </a:r>
            <a:endParaRPr lang="en-US" sz="2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11305"/>
          <a:stretch/>
        </p:blipFill>
        <p:spPr>
          <a:xfrm>
            <a:off x="4343400" y="1519850"/>
            <a:ext cx="3185912" cy="2867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6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zaobljenih uglova 7"/>
          <p:cNvSpPr/>
          <p:nvPr/>
        </p:nvSpPr>
        <p:spPr>
          <a:xfrm>
            <a:off x="570018" y="2315145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кукавице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ugaonik zaobljenih uglova 8"/>
          <p:cNvSpPr/>
          <p:nvPr/>
        </p:nvSpPr>
        <p:spPr>
          <a:xfrm>
            <a:off x="570018" y="2926854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подмукли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ugaonik zaobljenih uglova 9"/>
          <p:cNvSpPr/>
          <p:nvPr/>
        </p:nvSpPr>
        <p:spPr>
          <a:xfrm>
            <a:off x="570018" y="3542421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пакосни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ugaonik zaobljenih uglova 10"/>
          <p:cNvSpPr/>
          <p:nvPr/>
        </p:nvSpPr>
        <p:spPr>
          <a:xfrm>
            <a:off x="570018" y="4157988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себични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ugaonik zaobljenih uglova 11"/>
          <p:cNvSpPr/>
          <p:nvPr/>
        </p:nvSpPr>
        <p:spPr>
          <a:xfrm>
            <a:off x="357051" y="4773555"/>
            <a:ext cx="2373792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немилосрдни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ougaonik zaobljenih uglova 12"/>
          <p:cNvSpPr/>
          <p:nvPr/>
        </p:nvSpPr>
        <p:spPr>
          <a:xfrm>
            <a:off x="570018" y="5389122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завидни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avougaonik zaobljenih uglova 13"/>
          <p:cNvSpPr/>
          <p:nvPr/>
        </p:nvSpPr>
        <p:spPr>
          <a:xfrm>
            <a:off x="570018" y="1699578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похлепни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avougaonik zaobljenih uglova 14"/>
          <p:cNvSpPr/>
          <p:nvPr/>
        </p:nvSpPr>
        <p:spPr>
          <a:xfrm>
            <a:off x="3299553" y="1699578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мудра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avougaonik zaobljenih uglova 15"/>
          <p:cNvSpPr/>
          <p:nvPr/>
        </p:nvSpPr>
        <p:spPr>
          <a:xfrm>
            <a:off x="3283937" y="2282800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послушна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avougaonik zaobljenih uglova 16"/>
          <p:cNvSpPr/>
          <p:nvPr/>
        </p:nvSpPr>
        <p:spPr>
          <a:xfrm>
            <a:off x="3283937" y="2866022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храбра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avougaonik zaobljenih uglova 17"/>
          <p:cNvSpPr/>
          <p:nvPr/>
        </p:nvSpPr>
        <p:spPr>
          <a:xfrm>
            <a:off x="3299553" y="3449244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досјетљива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avougaonik zaobljenih uglova 18"/>
          <p:cNvSpPr/>
          <p:nvPr/>
        </p:nvSpPr>
        <p:spPr>
          <a:xfrm>
            <a:off x="9316715" y="1699578"/>
            <a:ext cx="2023545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страшан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avougaonik zaobljenih uglova 19"/>
          <p:cNvSpPr/>
          <p:nvPr/>
        </p:nvSpPr>
        <p:spPr>
          <a:xfrm>
            <a:off x="9301100" y="2282800"/>
            <a:ext cx="2152148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похлепан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avougaonik zaobljenih uglova 20"/>
          <p:cNvSpPr/>
          <p:nvPr/>
        </p:nvSpPr>
        <p:spPr>
          <a:xfrm>
            <a:off x="9301099" y="2866022"/>
            <a:ext cx="2272591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немилосрдан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avougaonik zaobljenih uglova 21"/>
          <p:cNvSpPr/>
          <p:nvPr/>
        </p:nvSpPr>
        <p:spPr>
          <a:xfrm>
            <a:off x="9360260" y="3449244"/>
            <a:ext cx="2092987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суров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avougaonik zaobljenih uglova 22"/>
          <p:cNvSpPr/>
          <p:nvPr/>
        </p:nvSpPr>
        <p:spPr>
          <a:xfrm>
            <a:off x="6122954" y="1699578"/>
            <a:ext cx="2515949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добронамјеран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avougaonik zaobljenih uglova 23"/>
          <p:cNvSpPr/>
          <p:nvPr/>
        </p:nvSpPr>
        <p:spPr>
          <a:xfrm>
            <a:off x="6227462" y="2282800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праведан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avougaonik zaobljenih uglova 24"/>
          <p:cNvSpPr/>
          <p:nvPr/>
        </p:nvSpPr>
        <p:spPr>
          <a:xfrm>
            <a:off x="6243078" y="2866022"/>
            <a:ext cx="1980000" cy="46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одлучан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avougaonik zaobljenih uglova 25"/>
          <p:cNvSpPr/>
          <p:nvPr/>
        </p:nvSpPr>
        <p:spPr>
          <a:xfrm>
            <a:off x="295655" y="438641"/>
            <a:ext cx="2435188" cy="468000"/>
          </a:xfrm>
          <a:prstGeom prst="roundRect">
            <a:avLst/>
          </a:prstGeom>
          <a:solidFill>
            <a:srgbClr val="D0CCC1"/>
          </a:solidFill>
          <a:ln w="19050">
            <a:noFill/>
          </a:ln>
          <a:effectLst>
            <a:glow rad="127000">
              <a:srgbClr val="D0CCC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Старија браћа</a:t>
            </a:r>
            <a:endParaRPr lang="en-US" sz="24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Pravougaonik zaobljenih uglova 26"/>
          <p:cNvSpPr/>
          <p:nvPr/>
        </p:nvSpPr>
        <p:spPr>
          <a:xfrm>
            <a:off x="3073829" y="438641"/>
            <a:ext cx="2435188" cy="468000"/>
          </a:xfrm>
          <a:prstGeom prst="roundRect">
            <a:avLst/>
          </a:prstGeom>
          <a:solidFill>
            <a:srgbClr val="D0CCC1"/>
          </a:solidFill>
          <a:ln w="19050">
            <a:noFill/>
          </a:ln>
          <a:effectLst>
            <a:glow rad="127000">
              <a:srgbClr val="D0CCC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spc="3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Царева кћи </a:t>
            </a:r>
            <a:endParaRPr lang="en-US" sz="2400" b="1" spc="3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Pravougaonik zaobljenih uglova 27"/>
          <p:cNvSpPr/>
          <p:nvPr/>
        </p:nvSpPr>
        <p:spPr>
          <a:xfrm>
            <a:off x="5881835" y="410506"/>
            <a:ext cx="2671322" cy="468000"/>
          </a:xfrm>
          <a:prstGeom prst="roundRect">
            <a:avLst/>
          </a:prstGeom>
          <a:solidFill>
            <a:srgbClr val="D0CCC1"/>
          </a:solidFill>
          <a:ln w="19050">
            <a:noFill/>
          </a:ln>
          <a:effectLst>
            <a:glow rad="127000">
              <a:srgbClr val="D0CCC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spc="3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Цар </a:t>
            </a:r>
            <a:endParaRPr lang="en-US" sz="2400" b="1" spc="3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Pravougaonik zaobljenih uglova 28"/>
          <p:cNvSpPr/>
          <p:nvPr/>
        </p:nvSpPr>
        <p:spPr>
          <a:xfrm>
            <a:off x="9018060" y="438641"/>
            <a:ext cx="2435188" cy="468000"/>
          </a:xfrm>
          <a:prstGeom prst="roundRect">
            <a:avLst/>
          </a:prstGeom>
          <a:solidFill>
            <a:srgbClr val="D0CCC1"/>
          </a:solidFill>
          <a:ln w="19050">
            <a:noFill/>
          </a:ln>
          <a:effectLst>
            <a:glow rad="127000">
              <a:srgbClr val="D0CCC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spc="3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Змај </a:t>
            </a:r>
            <a:endParaRPr lang="en-US" sz="2400" b="1" spc="3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05" y="534572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ПОНОВИМО: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0" y="1280160"/>
            <a:ext cx="716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1. </a:t>
            </a:r>
            <a:r>
              <a:rPr lang="sr-Cyrl-RS" sz="2800" dirty="0" smtClean="0">
                <a:cs typeface="Times New Roman" panose="02020603050405020304" pitchFamily="18" charset="0"/>
              </a:rPr>
              <a:t>Бајка „Чардак ни на небу ни на земљи“ је: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84011" y="1266092"/>
            <a:ext cx="391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C000"/>
                </a:solidFill>
              </a:rPr>
              <a:t>Српска народна бајка.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551" y="2079674"/>
            <a:ext cx="716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2. Тема бајке је</a:t>
            </a:r>
            <a:r>
              <a:rPr lang="sr-Cyrl-RS" sz="2800" dirty="0" smtClean="0"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09666" y="2079674"/>
            <a:ext cx="869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Трагање браће за отетом сестром и њено спасавање.</a:t>
            </a:r>
            <a:endParaRPr lang="bs-Latn-BA" sz="2800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37" y="2963595"/>
            <a:ext cx="716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3. Ликови у бајци су</a:t>
            </a:r>
            <a:r>
              <a:rPr lang="sr-Cyrl-RS" sz="2800" dirty="0" smtClean="0"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4209" y="2968284"/>
            <a:ext cx="768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чобанин, најмлађи царев син, стариј</a:t>
            </a:r>
            <a:r>
              <a:rPr lang="sr-Latn-RS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a</a:t>
            </a:r>
            <a:r>
              <a:rPr lang="sr-Cyrl-RS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браћа, царева кћи, змај, цар, дјевојке.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725" y="4128869"/>
            <a:ext cx="716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4. Најмлађи брат у бајци нас учи о</a:t>
            </a:r>
            <a:r>
              <a:rPr lang="sr-Cyrl-RS" sz="2800" dirty="0" smtClean="0"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6905" y="4192172"/>
            <a:ext cx="5401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sr-Cyrl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доброти и храбрости</a:t>
            </a:r>
            <a:r>
              <a:rPr lang="sr-Latn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endParaRPr lang="sr-Cyrl-RS" sz="280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sr-Cyrl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племенитости</a:t>
            </a:r>
            <a:r>
              <a:rPr lang="sr-Latn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endParaRPr lang="sr-Cyrl-RS" sz="280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sr-Cyrl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значају породице</a:t>
            </a:r>
            <a:r>
              <a:rPr lang="sr-Latn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.</a:t>
            </a:r>
            <a:r>
              <a:rPr lang="sr-Cyrl-RS" sz="2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/>
      <p:bldP spid="8" grpId="0" build="p"/>
      <p:bldP spid="9" grpId="0" build="p"/>
      <p:bldP spid="10" grpId="0" build="p"/>
      <p:bldP spid="11" grpId="0" build="p"/>
      <p:bldP spid="12" grpId="0" build="allAtOnce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37625" y="1198685"/>
            <a:ext cx="11549575" cy="485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800" dirty="0" smtClean="0">
                <a:cs typeface="Times New Roman" panose="02020603050405020304" pitchFamily="18" charset="0"/>
              </a:rPr>
              <a:t>Смислите и напишите краћу бајку у којој ће ликови бити: </a:t>
            </a:r>
            <a:br>
              <a:rPr lang="sr-Cyrl-RS" sz="2800" dirty="0" smtClean="0">
                <a:cs typeface="Times New Roman" panose="02020603050405020304" pitchFamily="18" charset="0"/>
              </a:rPr>
            </a:br>
            <a:r>
              <a:rPr lang="sr-Cyrl-RS" sz="2800" dirty="0" smtClean="0">
                <a:cs typeface="Times New Roman" panose="02020603050405020304" pitchFamily="18" charset="0"/>
              </a:rPr>
              <a:t>најмлађи брат, царева кћи и змај. Замислите да најмлађи брат није одузео змају живот. Не заборавите да је у бајкама све могуће.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305"/>
          <a:stretch/>
        </p:blipFill>
        <p:spPr>
          <a:xfrm>
            <a:off x="556655" y="2700996"/>
            <a:ext cx="3860131" cy="3855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83" y="2626706"/>
            <a:ext cx="3960000" cy="387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Ружица (Дизни) — Википедиј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00" y="3164214"/>
            <a:ext cx="2110734" cy="3693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18978" y="422031"/>
            <a:ext cx="1114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САМОСТАЛАН РАД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4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527</TotalTime>
  <Words>225</Words>
  <Application>Microsoft Office PowerPoint</Application>
  <PresentationFormat>Široki ekran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Constantia</vt:lpstr>
      <vt:lpstr>Times New Roman</vt:lpstr>
      <vt:lpstr>Wingdings</vt:lpstr>
      <vt:lpstr>Wingdings 2</vt:lpstr>
      <vt:lpstr>Paper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Чардак ни на небу ни на земљи</dc:title>
  <dc:creator>PC-Admin</dc:creator>
  <cp:lastModifiedBy>PC-Admin</cp:lastModifiedBy>
  <cp:revision>56</cp:revision>
  <dcterms:created xsi:type="dcterms:W3CDTF">2021-01-14T12:03:02Z</dcterms:created>
  <dcterms:modified xsi:type="dcterms:W3CDTF">2021-01-18T18:24:13Z</dcterms:modified>
</cp:coreProperties>
</file>