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76B"/>
    <a:srgbClr val="CF54D8"/>
    <a:srgbClr val="FFFF66"/>
    <a:srgbClr val="F38429"/>
    <a:srgbClr val="C63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366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E9EFF16-A687-4399-B4DC-533992AED440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9BA7C7-B7B6-48F4-B08D-026897CB7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dloga.png"/>
          <p:cNvPicPr>
            <a:picLocks noChangeAspect="1"/>
          </p:cNvPicPr>
          <p:nvPr/>
        </p:nvPicPr>
        <p:blipFill>
          <a:blip r:embed="rId2" cstate="print">
            <a:lum bright="-9000"/>
          </a:blip>
          <a:srcRect l="20863" t="25332" r="66537" b="71000"/>
          <a:stretch>
            <a:fillRect/>
          </a:stretch>
        </p:blipFill>
        <p:spPr>
          <a:xfrm>
            <a:off x="0" y="4948014"/>
            <a:ext cx="1152128" cy="1954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599642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4000" dirty="0" smtClean="0">
                <a:latin typeface="Times New Roman" pitchFamily="18" charset="0"/>
                <a:cs typeface="Times New Roman" pitchFamily="18" charset="0"/>
              </a:rPr>
              <a:t>ПРОШЛО, САДАШЊЕ И БУДУЋЕ ВРИЈЕМЕ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dloga.png"/>
          <p:cNvPicPr>
            <a:picLocks noChangeAspect="1"/>
          </p:cNvPicPr>
          <p:nvPr/>
        </p:nvPicPr>
        <p:blipFill>
          <a:blip r:embed="rId2" cstate="print">
            <a:lum bright="-9000"/>
          </a:blip>
          <a:srcRect l="20863" t="25332" r="66537" b="71000"/>
          <a:stretch>
            <a:fillRect/>
          </a:stretch>
        </p:blipFill>
        <p:spPr>
          <a:xfrm>
            <a:off x="0" y="4948014"/>
            <a:ext cx="1152128" cy="1954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2347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ПРОШЛО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BA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САДАШЊЕ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sr-Cyrl-BA" sz="2800" b="1" dirty="0" smtClean="0">
                <a:solidFill>
                  <a:srgbClr val="C637D1"/>
                </a:solidFill>
                <a:latin typeface="Times New Roman" pitchFamily="18" charset="0"/>
                <a:cs typeface="Times New Roman" pitchFamily="18" charset="0"/>
              </a:rPr>
              <a:t>БУДУЋЕ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 ВРИЈЕМЕ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98757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Птице лете.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98757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(сада)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05958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Птице су летјеле.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141962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(прије)</a:t>
            </a:r>
            <a:endParaRPr lang="en-US" sz="24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192367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rgbClr val="C637D1"/>
                </a:solidFill>
                <a:latin typeface="Times New Roman" pitchFamily="18" charset="0"/>
                <a:cs typeface="Times New Roman" pitchFamily="18" charset="0"/>
              </a:rPr>
              <a:t>(послије)</a:t>
            </a:r>
            <a:endParaRPr lang="en-US" sz="2400" dirty="0">
              <a:solidFill>
                <a:srgbClr val="C637D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192367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Птице ће летјети.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267744" y="1275606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15816" y="1707654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915816" y="2211710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11560" y="2499742"/>
            <a:ext cx="2304256" cy="50405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419872" y="2499742"/>
            <a:ext cx="2304256" cy="50405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228184" y="2499742"/>
            <a:ext cx="2304256" cy="504056"/>
          </a:xfrm>
          <a:prstGeom prst="roundRect">
            <a:avLst/>
          </a:prstGeom>
          <a:solidFill>
            <a:srgbClr val="C637D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83568" y="257175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САДАШЊОСТ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1880" y="257175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ПРОШЛОСТ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300192" y="257175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БУДУЋНОСТ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ular Callout 35"/>
          <p:cNvSpPr/>
          <p:nvPr/>
        </p:nvSpPr>
        <p:spPr>
          <a:xfrm>
            <a:off x="611560" y="3147814"/>
            <a:ext cx="2304256" cy="576064"/>
          </a:xfrm>
          <a:prstGeom prst="wedgeRectCallout">
            <a:avLst>
              <a:gd name="adj1" fmla="val -35429"/>
              <a:gd name="adj2" fmla="val -77987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11560" y="3075806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Садашње глаголско вријеме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ular Callout 37"/>
          <p:cNvSpPr/>
          <p:nvPr/>
        </p:nvSpPr>
        <p:spPr>
          <a:xfrm>
            <a:off x="3419872" y="3147814"/>
            <a:ext cx="2304256" cy="576064"/>
          </a:xfrm>
          <a:prstGeom prst="wedgeRectCallout">
            <a:avLst>
              <a:gd name="adj1" fmla="val -32692"/>
              <a:gd name="adj2" fmla="val -86745"/>
            </a:avLst>
          </a:prstGeom>
          <a:solidFill>
            <a:srgbClr val="A4D76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419872" y="3075806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Прошло глаголско вријеме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ular Callout 39"/>
          <p:cNvSpPr/>
          <p:nvPr/>
        </p:nvSpPr>
        <p:spPr>
          <a:xfrm>
            <a:off x="6228184" y="3147814"/>
            <a:ext cx="2304256" cy="576064"/>
          </a:xfrm>
          <a:prstGeom prst="wedgeRectCallout">
            <a:avLst>
              <a:gd name="adj1" fmla="val -32692"/>
              <a:gd name="adj2" fmla="val -85083"/>
            </a:avLst>
          </a:prstGeom>
          <a:solidFill>
            <a:srgbClr val="CF54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228184" y="3075806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Будуће глаголско вријеме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8" grpId="0" build="allAtOnce"/>
      <p:bldP spid="9" grpId="0"/>
      <p:bldP spid="10" grpId="0"/>
      <p:bldP spid="11" grpId="0" build="allAtOnce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dloga.png"/>
          <p:cNvPicPr>
            <a:picLocks noChangeAspect="1"/>
          </p:cNvPicPr>
          <p:nvPr/>
        </p:nvPicPr>
        <p:blipFill>
          <a:blip r:embed="rId2" cstate="print">
            <a:lum bright="-9000"/>
          </a:blip>
          <a:srcRect l="20863" t="25332" r="66537" b="71000"/>
          <a:stretch>
            <a:fillRect/>
          </a:stretch>
        </p:blipFill>
        <p:spPr>
          <a:xfrm>
            <a:off x="0" y="4948014"/>
            <a:ext cx="1152128" cy="195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12347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ПРОШЛО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BA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САДАШЊЕ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sr-Cyrl-BA" sz="2800" b="1" dirty="0" smtClean="0">
                <a:solidFill>
                  <a:srgbClr val="C637D1"/>
                </a:solidFill>
                <a:latin typeface="Times New Roman" pitchFamily="18" charset="0"/>
                <a:cs typeface="Times New Roman" pitchFamily="18" charset="0"/>
              </a:rPr>
              <a:t>БУДУЋЕ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 ВРИЈЕМЕ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2753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800" b="1" dirty="0" smtClean="0">
                <a:latin typeface="Times New Roman" pitchFamily="18" charset="0"/>
                <a:cs typeface="Times New Roman" pitchFamily="18" charset="0"/>
              </a:rPr>
              <a:t>КАДА?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DJECAKK.png"/>
          <p:cNvPicPr>
            <a:picLocks noChangeAspect="1"/>
          </p:cNvPicPr>
          <p:nvPr/>
        </p:nvPicPr>
        <p:blipFill>
          <a:blip r:embed="rId3" cstate="print"/>
          <a:srcRect l="40495" t="36000" r="38594" b="34600"/>
          <a:stretch>
            <a:fillRect/>
          </a:stretch>
        </p:blipFill>
        <p:spPr>
          <a:xfrm>
            <a:off x="0" y="771550"/>
            <a:ext cx="1296144" cy="2474457"/>
          </a:xfrm>
          <a:prstGeom prst="rect">
            <a:avLst/>
          </a:prstGeom>
        </p:spPr>
      </p:pic>
      <p:pic>
        <p:nvPicPr>
          <p:cNvPr id="9" name="Picture 8" descr="DJECAKK.png"/>
          <p:cNvPicPr>
            <a:picLocks noChangeAspect="1"/>
          </p:cNvPicPr>
          <p:nvPr/>
        </p:nvPicPr>
        <p:blipFill>
          <a:blip r:embed="rId3" cstate="print"/>
          <a:srcRect l="40495" t="36000" r="38594" b="34600"/>
          <a:stretch>
            <a:fillRect/>
          </a:stretch>
        </p:blipFill>
        <p:spPr>
          <a:xfrm>
            <a:off x="2627784" y="1779662"/>
            <a:ext cx="1296144" cy="2474457"/>
          </a:xfrm>
          <a:prstGeom prst="rect">
            <a:avLst/>
          </a:prstGeom>
        </p:spPr>
      </p:pic>
      <p:pic>
        <p:nvPicPr>
          <p:cNvPr id="12" name="Picture 11" descr="DJECAK 2.png"/>
          <p:cNvPicPr>
            <a:picLocks noChangeAspect="1"/>
          </p:cNvPicPr>
          <p:nvPr/>
        </p:nvPicPr>
        <p:blipFill>
          <a:blip r:embed="rId4" cstate="print"/>
          <a:srcRect l="38283" t="34600" r="34388" b="36000"/>
          <a:stretch>
            <a:fillRect/>
          </a:stretch>
        </p:blipFill>
        <p:spPr>
          <a:xfrm>
            <a:off x="5076056" y="2067694"/>
            <a:ext cx="1764704" cy="2664296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0" y="3147814"/>
            <a:ext cx="1403648" cy="360040"/>
          </a:xfrm>
          <a:prstGeom prst="roundRect">
            <a:avLst/>
          </a:prstGeom>
          <a:solidFill>
            <a:srgbClr val="F384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2009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555776" y="4155926"/>
            <a:ext cx="1403648" cy="360040"/>
          </a:xfrm>
          <a:prstGeom prst="roundRect">
            <a:avLst/>
          </a:prstGeom>
          <a:solidFill>
            <a:srgbClr val="F384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2010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220072" y="4783460"/>
            <a:ext cx="1403648" cy="360040"/>
          </a:xfrm>
          <a:prstGeom prst="roundRect">
            <a:avLst/>
          </a:prstGeom>
          <a:solidFill>
            <a:srgbClr val="F3842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dirty="0" smtClean="0">
                <a:solidFill>
                  <a:schemeClr val="tx1"/>
                </a:solidFill>
              </a:rPr>
              <a:t>2011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1331640" y="627534"/>
            <a:ext cx="2232248" cy="1440160"/>
          </a:xfrm>
          <a:prstGeom prst="cloudCallout">
            <a:avLst>
              <a:gd name="adj1" fmla="val -73483"/>
              <a:gd name="adj2" fmla="val -38761"/>
            </a:avLst>
          </a:prstGeom>
          <a:solidFill>
            <a:srgbClr val="A4D76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4D76B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7664" y="699542"/>
            <a:ext cx="1728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Прошле године ишао сам у други разред.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loud Callout 18"/>
          <p:cNvSpPr/>
          <p:nvPr/>
        </p:nvSpPr>
        <p:spPr>
          <a:xfrm>
            <a:off x="3995936" y="1203598"/>
            <a:ext cx="2160240" cy="1296144"/>
          </a:xfrm>
          <a:prstGeom prst="cloudCallout">
            <a:avLst>
              <a:gd name="adj1" fmla="val -76622"/>
              <a:gd name="adj2" fmla="val -2372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211960" y="149163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Сада идем у трећи разред.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6804248" y="843558"/>
            <a:ext cx="2339752" cy="1872208"/>
          </a:xfrm>
          <a:prstGeom prst="cloudCallout">
            <a:avLst>
              <a:gd name="adj1" fmla="val -71452"/>
              <a:gd name="adj2" fmla="val 18963"/>
            </a:avLst>
          </a:prstGeom>
          <a:solidFill>
            <a:srgbClr val="CF54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948264" y="1203598"/>
            <a:ext cx="1979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Сљедеће године ићи ћу у четврти разред.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3" grpId="0" animBg="1"/>
      <p:bldP spid="14" grpId="0" animBg="1"/>
      <p:bldP spid="15" grpId="0" animBg="1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dloga.png"/>
          <p:cNvPicPr>
            <a:picLocks noChangeAspect="1"/>
          </p:cNvPicPr>
          <p:nvPr/>
        </p:nvPicPr>
        <p:blipFill>
          <a:blip r:embed="rId2" cstate="print">
            <a:lum bright="-9000"/>
          </a:blip>
          <a:srcRect l="20863" t="25332" r="66537" b="71000"/>
          <a:stretch>
            <a:fillRect/>
          </a:stretch>
        </p:blipFill>
        <p:spPr>
          <a:xfrm>
            <a:off x="0" y="4948014"/>
            <a:ext cx="1152128" cy="195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26749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ГЛАГОЛИМА ИСКАЗУЈЕМО ВРИЈЕМЕ РАДЊЕ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27584" y="1275606"/>
            <a:ext cx="2304256" cy="504056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9592" y="134761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ПРОШЛОСТ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827584" y="1995686"/>
            <a:ext cx="2304256" cy="936104"/>
          </a:xfrm>
          <a:prstGeom prst="wedgeRectCallout">
            <a:avLst>
              <a:gd name="adj1" fmla="val -32692"/>
              <a:gd name="adj2" fmla="val -86745"/>
            </a:avLst>
          </a:prstGeom>
          <a:solidFill>
            <a:srgbClr val="A4D76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7584" y="206769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Јуче сам дуго играо фудбал.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35896" y="1275606"/>
            <a:ext cx="2304256" cy="50405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07904" y="134761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САДАШЊОСТ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3635896" y="1995686"/>
            <a:ext cx="2304256" cy="936104"/>
          </a:xfrm>
          <a:prstGeom prst="wedgeRectCallout">
            <a:avLst>
              <a:gd name="adj1" fmla="val -33605"/>
              <a:gd name="adj2" fmla="val -81636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35896" y="206769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Зато данас морам више учити.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372200" y="1275606"/>
            <a:ext cx="2304256" cy="504056"/>
          </a:xfrm>
          <a:prstGeom prst="roundRect">
            <a:avLst/>
          </a:prstGeom>
          <a:solidFill>
            <a:srgbClr val="C637D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44208" y="134761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latin typeface="Times New Roman" pitchFamily="18" charset="0"/>
                <a:cs typeface="Times New Roman" pitchFamily="18" charset="0"/>
              </a:rPr>
              <a:t>БУДУЋНОСТ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6372200" y="1995686"/>
            <a:ext cx="2304256" cy="936104"/>
          </a:xfrm>
          <a:prstGeom prst="wedgeRectCallout">
            <a:avLst>
              <a:gd name="adj1" fmla="val -34060"/>
              <a:gd name="adj2" fmla="val -85083"/>
            </a:avLst>
          </a:prstGeom>
          <a:solidFill>
            <a:srgbClr val="CF54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372200" y="1923678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Сутра ћу имати тест из српског језика.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dloga.png"/>
          <p:cNvPicPr>
            <a:picLocks noChangeAspect="1"/>
          </p:cNvPicPr>
          <p:nvPr/>
        </p:nvPicPr>
        <p:blipFill>
          <a:blip r:embed="rId2" cstate="print">
            <a:lum bright="-9000"/>
          </a:blip>
          <a:srcRect l="20863" t="25332" r="66537" b="71000"/>
          <a:stretch>
            <a:fillRect/>
          </a:stretch>
        </p:blipFill>
        <p:spPr>
          <a:xfrm>
            <a:off x="0" y="4948014"/>
            <a:ext cx="1152128" cy="195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26749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ЗАДАЦИ ЗА РАД: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84355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1. Напиши реченице у прошлом времену!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275606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Марина је			(спавати)	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79712" y="1275606"/>
            <a:ext cx="2376264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1707654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Јован је				(пјевати)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79712" y="1707654"/>
            <a:ext cx="2376264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3568" y="2139702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Давид је			(пливати)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979712" y="2139702"/>
            <a:ext cx="2376264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51720" y="120359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спавала.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1720" y="163564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пјевао.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1720" y="206769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пливао.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2643758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2. Попуни табелу одговарајућим реченицама.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843808" y="3075807"/>
          <a:ext cx="6096000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632"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 smtClean="0"/>
                        <a:t>ПРОШЛОСТ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 smtClean="0"/>
                        <a:t>САДАШЊОСТ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BA" sz="2000" dirty="0" smtClean="0"/>
                        <a:t>БУДУЋНОСТ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2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27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843808" y="415592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Горан се купао.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2040" y="372387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Вања свира.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8264" y="422793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Ена ће учити.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15816" y="365187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Ана је возила.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32040" y="415592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Сејо једе.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8264" y="372387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Дино ће ручати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 build="allAtOnce"/>
      <p:bldP spid="12" grpId="0" build="allAtOnce"/>
      <p:bldP spid="13" grpId="0" build="allAtOnce"/>
      <p:bldP spid="14" grpId="0"/>
      <p:bldP spid="16" grpId="0"/>
      <p:bldP spid="17" grpId="0"/>
      <p:bldP spid="18" grpId="0"/>
      <p:bldP spid="19" grpId="0" build="allAtOnce"/>
      <p:bldP spid="20" grpId="0" build="allAtOnce"/>
      <p:bldP spid="21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dloga.png"/>
          <p:cNvPicPr>
            <a:picLocks noChangeAspect="1"/>
          </p:cNvPicPr>
          <p:nvPr/>
        </p:nvPicPr>
        <p:blipFill>
          <a:blip r:embed="rId2" cstate="print">
            <a:lum bright="-9000"/>
          </a:blip>
          <a:srcRect l="20863" t="25332" r="66537" b="71000"/>
          <a:stretch>
            <a:fillRect/>
          </a:stretch>
        </p:blipFill>
        <p:spPr>
          <a:xfrm>
            <a:off x="0" y="4948014"/>
            <a:ext cx="1152128" cy="1954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12347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ЗАДАЦИ ЗА САМОСТАЛАН РАД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627535"/>
            <a:ext cx="74888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sr-Cyrl-BA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 сваком низу пронађи „уљеза” и заокружи га:</a:t>
            </a:r>
          </a:p>
          <a:p>
            <a:pPr marL="457200" indent="-457200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	идем, 		сједио сам,		играо сам се,</a:t>
            </a:r>
          </a:p>
          <a:p>
            <a:pPr marL="457200" indent="-457200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	спавам,		кухала је,		плесаћу,</a:t>
            </a:r>
          </a:p>
          <a:p>
            <a:pPr marL="457200" indent="-457200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	ишао сам, 		читаћу,			пјеваћу,</a:t>
            </a:r>
          </a:p>
          <a:p>
            <a:pPr marL="457200" indent="-457200"/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	стојим.		спавао је.		спаваће.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2211710"/>
            <a:ext cx="856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Повежи реченице и одреди вријеме догађања радње (прошлост, садашњост, будућност).</a:t>
            </a:r>
            <a:endParaRPr lang="sr-Cyrl-BA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Јуче			ћу пјевати у </a:t>
            </a:r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хору.</a:t>
            </a:r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		Будуће вријеме</a:t>
            </a:r>
          </a:p>
          <a:p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На ливади		берем </a:t>
            </a:r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цвијеће.</a:t>
            </a:r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			Садашње вријеме</a:t>
            </a:r>
          </a:p>
          <a:p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На приредби		</a:t>
            </a:r>
            <a:r>
              <a:rPr lang="sr-Cyrl-BA" sz="2000" smtClean="0">
                <a:latin typeface="Times New Roman" pitchFamily="18" charset="0"/>
                <a:cs typeface="Times New Roman" pitchFamily="18" charset="0"/>
              </a:rPr>
              <a:t>сам </a:t>
            </a:r>
            <a:r>
              <a:rPr lang="sr-Cyrl-BA" sz="2000" smtClean="0">
                <a:latin typeface="Times New Roman" pitchFamily="18" charset="0"/>
                <a:cs typeface="Times New Roman" pitchFamily="18" charset="0"/>
              </a:rPr>
              <a:t>учио.</a:t>
            </a:r>
            <a:r>
              <a:rPr lang="sr-Cyrl-BA" sz="2000" dirty="0" smtClean="0">
                <a:latin typeface="Times New Roman" pitchFamily="18" charset="0"/>
                <a:cs typeface="Times New Roman" pitchFamily="18" charset="0"/>
              </a:rPr>
              <a:t>			Прошло вријеме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1131</Template>
  <TotalTime>182</TotalTime>
  <Words>192</Words>
  <Application>Microsoft Office PowerPoint</Application>
  <PresentationFormat>Projekcija na ekranu (16:9)</PresentationFormat>
  <Paragraphs>58</Paragraphs>
  <Slides>6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Diseño predeterminado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Dajana</dc:creator>
  <cp:lastModifiedBy>PC-Admin</cp:lastModifiedBy>
  <cp:revision>11</cp:revision>
  <dcterms:created xsi:type="dcterms:W3CDTF">2021-01-21T09:35:27Z</dcterms:created>
  <dcterms:modified xsi:type="dcterms:W3CDTF">2021-01-21T20:01:19Z</dcterms:modified>
</cp:coreProperties>
</file>