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241E-0C8C-4FA5-9687-CBB5E565360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8FE2-D05A-4E21-9C5C-0445A75F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8FE2-D05A-4E21-9C5C-0445A75FD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8FE2-D05A-4E21-9C5C-0445A75FD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69D883-D36E-432D-9385-F0A807C35D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858D72-4A60-49A7-9083-7257DF03E4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ТЛО ,БИЉНИ И ЖИВОТИЊСКИ СВИЈЕТ БИХ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ZM\Downloads\1562263589_1553529183_sloojevishutterstock_130896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47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FFFF00"/>
                </a:solidFill>
              </a:rPr>
              <a:t>Планинске црнице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Настају у планинској области</a:t>
            </a:r>
          </a:p>
          <a:p>
            <a:r>
              <a:rPr lang="sr-Cyrl-BA" dirty="0"/>
              <a:t>Имају доста хумуса и веома су плитка тла</a:t>
            </a:r>
          </a:p>
          <a:p>
            <a:r>
              <a:rPr lang="sr-Cyrl-BA" dirty="0"/>
              <a:t>Црне су </a:t>
            </a:r>
            <a:r>
              <a:rPr lang="sr-Cyrl-BA" dirty="0" smtClean="0"/>
              <a:t>боје, али због специфичних </a:t>
            </a:r>
            <a:r>
              <a:rPr lang="sr-Cyrl-BA" dirty="0"/>
              <a:t>услова </a:t>
            </a:r>
            <a:r>
              <a:rPr lang="sr-Cyrl-BA" dirty="0" smtClean="0"/>
              <a:t>у  којима се јављају скромне су могућности узгоја пољопривредних </a:t>
            </a:r>
            <a:r>
              <a:rPr lang="sr-Cyrl-BA" dirty="0"/>
              <a:t>култура </a:t>
            </a:r>
            <a:r>
              <a:rPr lang="sr-Cyrl-BA" dirty="0" smtClean="0"/>
              <a:t>па су </a:t>
            </a:r>
            <a:r>
              <a:rPr lang="sr-Cyrl-BA" dirty="0"/>
              <a:t>најчешће прекривене пашњацима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7170" name="Picture 2" descr="C:\Users\ZM\Downloads\cattle-grazing-on-pa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7543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Црвеница</a:t>
            </a:r>
            <a:r>
              <a:rPr lang="sr-Latn-BA" dirty="0">
                <a:solidFill>
                  <a:srgbClr val="FFFF00"/>
                </a:solidFill>
              </a:rPr>
              <a:t/>
            </a:r>
            <a:br>
              <a:rPr lang="sr-Latn-BA" dirty="0">
                <a:solidFill>
                  <a:srgbClr val="FFFF00"/>
                </a:solidFill>
              </a:rPr>
            </a:br>
            <a:r>
              <a:rPr lang="sr-Latn-BA" dirty="0">
                <a:solidFill>
                  <a:srgbClr val="FFFF00"/>
                </a:solidFill>
              </a:rPr>
              <a:t>(terrarossa)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/>
              <a:t>Настаје на кречњацима и доломитима</a:t>
            </a:r>
          </a:p>
          <a:p>
            <a:r>
              <a:rPr lang="sr-Cyrl-BA" sz="2400" dirty="0"/>
              <a:t>Најраспрострањеније је у Херцеговини, крашким пољима и зонама кречњачких висоравни</a:t>
            </a:r>
          </a:p>
          <a:p>
            <a:r>
              <a:rPr lang="sr-Cyrl-BA" sz="2400" dirty="0"/>
              <a:t>У себи садржи оксиде жељеза и алуминијума</a:t>
            </a:r>
          </a:p>
          <a:p>
            <a:pPr marL="137160" indent="0">
              <a:buNone/>
            </a:pPr>
            <a:r>
              <a:rPr lang="sr-Cyrl-BA" sz="2400" dirty="0"/>
              <a:t>      због чега има црвену боју.</a:t>
            </a:r>
          </a:p>
          <a:p>
            <a:r>
              <a:rPr lang="sr-Cyrl-BA" sz="2400" dirty="0" smtClean="0"/>
              <a:t>Убраја се у  </a:t>
            </a:r>
            <a:r>
              <a:rPr lang="sr-Cyrl-BA" sz="2400" dirty="0"/>
              <a:t>групу плодних земљишта погодних за узгој дувана,винове лозе</a:t>
            </a:r>
            <a:r>
              <a:rPr lang="sr-Cyrl-BA" sz="2400" dirty="0" smtClean="0"/>
              <a:t>, поврћа</a:t>
            </a:r>
            <a:r>
              <a:rPr lang="sr-Cyrl-BA" dirty="0"/>
              <a:t>.</a:t>
            </a:r>
          </a:p>
          <a:p>
            <a:pPr marL="137160" indent="0">
              <a:buNone/>
            </a:pPr>
            <a:r>
              <a:rPr lang="sr-Cyrl-BA" dirty="0"/>
              <a:t>    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8194" name="Picture 2" descr="C:\Users\ZM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13922"/>
            <a:ext cx="6324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Азонална(неразвијена) </a:t>
            </a:r>
            <a:br>
              <a:rPr lang="sr-Cyrl-BA" dirty="0">
                <a:solidFill>
                  <a:srgbClr val="FFFF00"/>
                </a:solidFill>
              </a:rPr>
            </a:br>
            <a:r>
              <a:rPr lang="sr-Cyrl-BA" dirty="0">
                <a:solidFill>
                  <a:srgbClr val="FFFF00"/>
                </a:solidFill>
              </a:rPr>
              <a:t>земљишта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/>
              <a:t>Немају завршен процес формирања(то су млада земљишта најчешће настала у процесу ерозије матичне стијене).</a:t>
            </a:r>
          </a:p>
          <a:p>
            <a:r>
              <a:rPr lang="sr-Cyrl-BA" dirty="0"/>
              <a:t>Најзначајнији представник ових земљишта су</a:t>
            </a:r>
          </a:p>
          <a:p>
            <a:r>
              <a:rPr lang="sr-Cyrl-BA" dirty="0">
                <a:solidFill>
                  <a:srgbClr val="FFFF00"/>
                </a:solidFill>
              </a:rPr>
              <a:t>Алувијална земљишта </a:t>
            </a:r>
            <a:r>
              <a:rPr lang="sr-Cyrl-BA" dirty="0"/>
              <a:t>настала у долинама већих ријека тј.најраспрострањенија су у Посавини,Лијевче пољу и Семберији</a:t>
            </a:r>
          </a:p>
          <a:p>
            <a:r>
              <a:rPr lang="sr-Cyrl-BA" dirty="0"/>
              <a:t>Ово су плодна земљишта настала наношењем земљиног материјала(муљ,пјесак)и погодна су за узгој различитих култура и употребу агротехничких мјера.</a:t>
            </a:r>
          </a:p>
          <a:p>
            <a:pPr marL="137160" indent="0">
              <a:buNone/>
            </a:pPr>
            <a:endParaRPr lang="sr-Cyrl-BA" dirty="0"/>
          </a:p>
        </p:txBody>
      </p:sp>
      <p:pic>
        <p:nvPicPr>
          <p:cNvPr id="9218" name="Picture 2" descr="C:\Users\ZM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855"/>
            <a:ext cx="815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r>
              <a:rPr lang="sr-Cyrl-BA" dirty="0">
                <a:solidFill>
                  <a:srgbClr val="FFFF00"/>
                </a:solidFill>
              </a:rPr>
              <a:t>Мочварно тло </a:t>
            </a:r>
            <a:r>
              <a:rPr lang="sr-Cyrl-BA" dirty="0"/>
              <a:t>настаје под утицајем подземних вода које су присутне на дубини од </a:t>
            </a:r>
            <a:r>
              <a:rPr lang="sr-Cyrl-BA" dirty="0" smtClean="0"/>
              <a:t>80</a:t>
            </a:r>
            <a:r>
              <a:rPr lang="sr-Latn-RS" dirty="0" smtClean="0"/>
              <a:t> </a:t>
            </a:r>
            <a:r>
              <a:rPr lang="sr-Latn-BA" dirty="0" smtClean="0"/>
              <a:t>cm</a:t>
            </a:r>
            <a:r>
              <a:rPr lang="sr-Cyrl-BA" dirty="0" smtClean="0"/>
              <a:t> </a:t>
            </a:r>
            <a:r>
              <a:rPr lang="sr-Cyrl-BA" dirty="0"/>
              <a:t>од површине.</a:t>
            </a:r>
          </a:p>
          <a:p>
            <a:r>
              <a:rPr lang="sr-Cyrl-BA" dirty="0">
                <a:solidFill>
                  <a:srgbClr val="FFFF00"/>
                </a:solidFill>
              </a:rPr>
              <a:t>Мелиорацијом</a:t>
            </a:r>
            <a:r>
              <a:rPr lang="sr-Cyrl-BA" dirty="0"/>
              <a:t>(исушивање земљишта у овом случају)   се претварају у веома плодна земљишта гдје се могу узгајати разноврсне културе .</a:t>
            </a:r>
          </a:p>
          <a:p>
            <a:r>
              <a:rPr lang="sr-Cyrl-BA" dirty="0"/>
              <a:t>Међутим ,лош примјер људског дјеловања је Бардача код Српца</a:t>
            </a:r>
            <a:r>
              <a:rPr lang="sr-Cyrl-BA" dirty="0" smtClean="0"/>
              <a:t>. (</a:t>
            </a:r>
            <a:r>
              <a:rPr lang="sr-Cyrl-BA" dirty="0"/>
              <a:t>истражи зашто?)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ZM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57400" y="4495800"/>
            <a:ext cx="4639128" cy="22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080760"/>
          </a:xfrm>
        </p:spPr>
        <p:txBody>
          <a:bodyPr/>
          <a:lstStyle/>
          <a:p>
            <a:r>
              <a:rPr lang="sr-Cyrl-BA" dirty="0">
                <a:solidFill>
                  <a:srgbClr val="FFFF00"/>
                </a:solidFill>
              </a:rPr>
              <a:t>Антропогена тла </a:t>
            </a:r>
            <a:r>
              <a:rPr lang="sr-Cyrl-BA" dirty="0" smtClean="0"/>
              <a:t>су настала </a:t>
            </a:r>
            <a:r>
              <a:rPr lang="sr-Cyrl-BA" dirty="0"/>
              <a:t>хидротехничким и агротехничким мјерама и утицајем </a:t>
            </a:r>
            <a:r>
              <a:rPr lang="sr-Cyrl-BA" dirty="0" smtClean="0"/>
              <a:t>човјека</a:t>
            </a:r>
            <a:r>
              <a:rPr lang="sr-Latn-RS" dirty="0" smtClean="0"/>
              <a:t>,</a:t>
            </a:r>
            <a:r>
              <a:rPr lang="sr-Cyrl-BA" dirty="0" smtClean="0"/>
              <a:t> </a:t>
            </a:r>
            <a:r>
              <a:rPr lang="sr-Cyrl-BA" dirty="0"/>
              <a:t>чиме су знатно измјенила своје природне особине.</a:t>
            </a:r>
          </a:p>
          <a:p>
            <a:r>
              <a:rPr lang="sr-Cyrl-BA" dirty="0"/>
              <a:t>Погодна су за узгој свих култура гдје се остварују високи приноси а код нас су карактеристични код плантажног узгајања воћа,винограда и брзорастућих шумских култура.</a:t>
            </a:r>
            <a:endParaRPr lang="en-US" dirty="0"/>
          </a:p>
        </p:txBody>
      </p:sp>
      <p:pic>
        <p:nvPicPr>
          <p:cNvPr id="11266" name="Picture 2" descr="C:\Users\ZM\Downloads\2758_7013_vignadelsignoreuva-1170x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539874" cy="26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Биогеографске области БиХ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BA" dirty="0"/>
              <a:t>Биогеографске области Бих се подударају са рељефним цјелинама БиХ и носе исте називе.</a:t>
            </a:r>
          </a:p>
          <a:p>
            <a:r>
              <a:rPr lang="sr-Cyrl-BA" dirty="0">
                <a:solidFill>
                  <a:srgbClr val="FFFF00"/>
                </a:solidFill>
              </a:rPr>
              <a:t>Панонска биогеографска област</a:t>
            </a:r>
            <a:r>
              <a:rPr lang="sr-Cyrl-BA" dirty="0"/>
              <a:t> обухвата дио Панонске низије(Лијевче </a:t>
            </a:r>
            <a:r>
              <a:rPr lang="sr-Cyrl-BA" dirty="0" smtClean="0"/>
              <a:t>поље,Посавина,Семберија)</a:t>
            </a:r>
            <a:endParaRPr lang="sr-Cyrl-BA" dirty="0"/>
          </a:p>
          <a:p>
            <a:r>
              <a:rPr lang="sr-Cyrl-BA" dirty="0"/>
              <a:t>Својим природно вегетацијским одликама припада степама које су под утицајем човјека измјењене у плодно земљиште.</a:t>
            </a:r>
          </a:p>
          <a:p>
            <a:r>
              <a:rPr lang="sr-Cyrl-BA" dirty="0"/>
              <a:t>Највише се узгајају житарице,крмно биље,воће,поврће.</a:t>
            </a:r>
          </a:p>
          <a:p>
            <a:r>
              <a:rPr lang="sr-Cyrl-BA" dirty="0"/>
              <a:t>Врсте дрвећа:јоха,топола ,врба,храст,бреза,буква,граб.</a:t>
            </a:r>
          </a:p>
          <a:p>
            <a:r>
              <a:rPr lang="sr-Cyrl-BA" dirty="0"/>
              <a:t>Животињске врсте:зец,лисица,срна,јелен,дивља свиња.</a:t>
            </a:r>
          </a:p>
          <a:p>
            <a:r>
              <a:rPr lang="sr-Cyrl-BA" dirty="0"/>
              <a:t>Бардача-парк природе-125 врста птица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Планинско-котлинска биогеографска област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Обухвата средишњи дио БиХ</a:t>
            </a:r>
          </a:p>
          <a:p>
            <a:r>
              <a:rPr lang="sr-Cyrl-BA" dirty="0"/>
              <a:t>Карактеришу је разноврсне шумске заједнице</a:t>
            </a:r>
          </a:p>
          <a:p>
            <a:r>
              <a:rPr lang="sr-Cyrl-BA" dirty="0"/>
              <a:t>До 900</a:t>
            </a:r>
            <a:r>
              <a:rPr lang="sr-Latn-BA" dirty="0"/>
              <a:t> </a:t>
            </a:r>
            <a:r>
              <a:rPr lang="sr-Latn-RS" dirty="0" smtClean="0"/>
              <a:t>m </a:t>
            </a:r>
            <a:r>
              <a:rPr lang="sr-Cyrl-RS" dirty="0" smtClean="0"/>
              <a:t>н.в.</a:t>
            </a:r>
            <a:r>
              <a:rPr lang="sr-Latn-BA" dirty="0" smtClean="0"/>
              <a:t> </a:t>
            </a:r>
            <a:r>
              <a:rPr lang="sr-Cyrl-BA" dirty="0"/>
              <a:t>јављају се букове,храстове и грабове шуме а изнад се јављају четинарске </a:t>
            </a:r>
            <a:r>
              <a:rPr lang="sr-Cyrl-BA" dirty="0" smtClean="0"/>
              <a:t>шуме:јела</a:t>
            </a:r>
            <a:r>
              <a:rPr lang="en-US" dirty="0" smtClean="0"/>
              <a:t>, </a:t>
            </a:r>
            <a:r>
              <a:rPr lang="sr-Cyrl-BA" dirty="0" smtClean="0"/>
              <a:t>смрча </a:t>
            </a:r>
            <a:r>
              <a:rPr lang="sr-Cyrl-BA" dirty="0"/>
              <a:t>и бор док су највиши планински врхови обрасли заједницама трава.</a:t>
            </a:r>
          </a:p>
          <a:p>
            <a:r>
              <a:rPr lang="sr-Cyrl-BA" dirty="0"/>
              <a:t>Животињски свијет чине: дивокозе,медвједи,вукови,срне,јазавци,зечеви...</a:t>
            </a:r>
          </a:p>
          <a:p>
            <a:r>
              <a:rPr lang="sr-Cyrl-BA" dirty="0"/>
              <a:t>Птичје врсте:Орао,соко ,јастреб.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Јадранска биогеографска област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BA" dirty="0"/>
              <a:t>Обухвата приморје ,ниско јадранско залеђе и мали дио Јадранског мора.</a:t>
            </a:r>
          </a:p>
          <a:p>
            <a:r>
              <a:rPr lang="sr-Cyrl-BA" dirty="0"/>
              <a:t>Температуре ове области су високе са мало падавина што је утицало на развој и заступљеност </a:t>
            </a:r>
            <a:r>
              <a:rPr lang="sr-Cyrl-BA" dirty="0" smtClean="0"/>
              <a:t>биљ</a:t>
            </a:r>
            <a:r>
              <a:rPr lang="sr-Cyrl-RS" dirty="0" smtClean="0"/>
              <a:t>н</a:t>
            </a:r>
            <a:r>
              <a:rPr lang="sr-Cyrl-BA" dirty="0" smtClean="0"/>
              <a:t>их </a:t>
            </a:r>
            <a:r>
              <a:rPr lang="sr-Cyrl-BA" dirty="0"/>
              <a:t>и </a:t>
            </a:r>
            <a:r>
              <a:rPr lang="sr-Cyrl-BA" dirty="0" smtClean="0"/>
              <a:t>животињских </a:t>
            </a:r>
            <a:r>
              <a:rPr lang="sr-Cyrl-BA" dirty="0"/>
              <a:t>врста овог подручја.</a:t>
            </a:r>
          </a:p>
          <a:p>
            <a:r>
              <a:rPr lang="sr-Cyrl-BA" dirty="0"/>
              <a:t>У приморском дијелу ове области заступљене су:макија,палма ,медитерански четинари,олијандери.</a:t>
            </a:r>
          </a:p>
          <a:p>
            <a:r>
              <a:rPr lang="sr-Cyrl-BA" dirty="0"/>
              <a:t>Ниско јадранско залеђе карактеришу деградиране шуме цера,јасена ,граба.</a:t>
            </a:r>
          </a:p>
          <a:p>
            <a:r>
              <a:rPr lang="sr-Cyrl-BA" dirty="0"/>
              <a:t>Животињски свијет карактеришу гмизавци(змије и гуштери) ,инсекти као и карактеристичне птичје врсте (галеб).</a:t>
            </a:r>
          </a:p>
          <a:p>
            <a:r>
              <a:rPr lang="sr-Cyrl-BA" dirty="0"/>
              <a:t>Јадранско море обилује различитим врстама риба, шкољки и ракова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Национални паркови и природни резервати БиХ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785360"/>
          </a:xfrm>
        </p:spPr>
        <p:txBody>
          <a:bodyPr>
            <a:normAutofit/>
          </a:bodyPr>
          <a:lstStyle/>
          <a:p>
            <a:r>
              <a:rPr lang="sr-Cyrl-BA" sz="2400" dirty="0"/>
              <a:t>То су подручја са </a:t>
            </a:r>
            <a:r>
              <a:rPr lang="sr-Cyrl-BA" sz="2400" dirty="0" smtClean="0"/>
              <a:t>изузетним</a:t>
            </a:r>
            <a:r>
              <a:rPr lang="en-US" sz="2400" dirty="0"/>
              <a:t> </a:t>
            </a:r>
            <a:r>
              <a:rPr lang="sr-Cyrl-BA" sz="2400" dirty="0" smtClean="0"/>
              <a:t>биогеографским,климатским,хидрографским </a:t>
            </a:r>
            <a:r>
              <a:rPr lang="sr-Cyrl-BA" sz="2400" dirty="0"/>
              <a:t>особинама која се налазе под заштитом државе .</a:t>
            </a:r>
          </a:p>
          <a:p>
            <a:r>
              <a:rPr lang="sr-Cyrl-BA" sz="2400" dirty="0"/>
              <a:t>Разлика између националних паркова и природних резервата је у томе што у националним парковима имамо и споменике културе а у природним резерватима се узгајају ендемичне  биљне или животињске врсте.</a:t>
            </a:r>
          </a:p>
          <a:p>
            <a:r>
              <a:rPr lang="sr-Cyrl-BA" sz="2400" dirty="0"/>
              <a:t>На подручју БиХ издвајамо три национална парка:Козара,Сутјеска ,Уна.</a:t>
            </a:r>
          </a:p>
          <a:p>
            <a:r>
              <a:rPr lang="sr-Cyrl-BA" sz="2400" dirty="0"/>
              <a:t>Природни резервати су:Бардача(Србац),Хутово блато(Чапљина),Јањ(Шипово),Лом(Клековача).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ДОМАЋА ЗАДАЋА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ЗА ДОМАЋУ ЗАДАЋУ ИСТРАЖИТИ НЕШТО ВИШЕ О НАЦИОНАЛНИМ ПАРКОВИМА БиХ- РС.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ПОДСЈЕТИМО СЕ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BA" dirty="0"/>
              <a:t>     1.Како се зове наука која се бави проучавањем </a:t>
            </a:r>
          </a:p>
          <a:p>
            <a:pPr marL="137160" indent="0">
              <a:buNone/>
            </a:pPr>
            <a:r>
              <a:rPr lang="sr-Cyrl-BA" dirty="0"/>
              <a:t>        земљишта?</a:t>
            </a:r>
          </a:p>
          <a:p>
            <a:pPr marL="137160" indent="0">
              <a:buNone/>
            </a:pPr>
            <a:r>
              <a:rPr lang="sr-Cyrl-BA" dirty="0"/>
              <a:t>     2. Шта чини географски омотач?</a:t>
            </a:r>
          </a:p>
          <a:p>
            <a:pPr marL="137160" indent="0">
              <a:buNone/>
            </a:pPr>
            <a:r>
              <a:rPr lang="sr-Cyrl-BA" dirty="0"/>
              <a:t>     3. Шта је биосфера?</a:t>
            </a:r>
          </a:p>
          <a:p>
            <a:pPr marL="137160" indent="0">
              <a:buNone/>
            </a:pPr>
            <a:r>
              <a:rPr lang="sr-Cyrl-BA" dirty="0"/>
              <a:t>     4. Шта је литосфера?</a:t>
            </a:r>
          </a:p>
          <a:p>
            <a:pPr marL="137160" indent="0">
              <a:buNone/>
            </a:pPr>
            <a:r>
              <a:rPr lang="sr-Cyrl-BA" dirty="0"/>
              <a:t>     5. Како се зове површински ,растресити слој </a:t>
            </a:r>
          </a:p>
          <a:p>
            <a:pPr marL="137160" indent="0">
              <a:buNone/>
            </a:pPr>
            <a:r>
              <a:rPr lang="sr-Cyrl-BA" dirty="0"/>
              <a:t>         литосфере ?</a:t>
            </a:r>
          </a:p>
          <a:p>
            <a:pPr marL="137160" indent="0">
              <a:buNone/>
            </a:pPr>
            <a:r>
              <a:rPr lang="sr-Cyrl-BA" dirty="0"/>
              <a:t>      </a:t>
            </a:r>
          </a:p>
          <a:p>
            <a:pPr marL="137160" indent="0">
              <a:buNone/>
            </a:pPr>
            <a:r>
              <a:rPr lang="sr-Cyrl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Типови тла и њихове карактеристике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Тло ( земљиште) је  површински ,растресити слој литосфере у коме се одвијају сви физички ,хемијски и биохемијски процеси.</a:t>
            </a:r>
          </a:p>
          <a:p>
            <a:r>
              <a:rPr lang="sr-Cyrl-BA" dirty="0"/>
              <a:t>Педогенеза је процес стварања земљишта и одвија се у двије фазе:</a:t>
            </a:r>
          </a:p>
          <a:p>
            <a:r>
              <a:rPr lang="sr-Cyrl-BA" dirty="0"/>
              <a:t>Прва фаза-распадањем матичне подлоге(стијена)</a:t>
            </a:r>
          </a:p>
          <a:p>
            <a:r>
              <a:rPr lang="sr-Cyrl-BA" dirty="0"/>
              <a:t>Друга фаза-распадањем и труљењем органских материја биљног и животињског поријекла чиме настаје Хумус(плодно тло)</a:t>
            </a:r>
          </a:p>
          <a:p>
            <a:endParaRPr lang="en-US" dirty="0"/>
          </a:p>
        </p:txBody>
      </p:sp>
      <p:pic>
        <p:nvPicPr>
          <p:cNvPr id="2050" name="Picture 2" descr="C:\Users\ZM\Downloads\kak-obrazuetsya-gumus-poleznie-svojstva-gumusa-dlya-pochv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Педогенетски процеси одређени су низом фактора: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4800" dirty="0"/>
              <a:t>Рељеф</a:t>
            </a:r>
          </a:p>
          <a:p>
            <a:r>
              <a:rPr lang="sr-Cyrl-BA" sz="4800" dirty="0"/>
              <a:t>Клима </a:t>
            </a:r>
          </a:p>
          <a:p>
            <a:r>
              <a:rPr lang="sr-Cyrl-BA" sz="4800" dirty="0"/>
              <a:t>Биљни покривач</a:t>
            </a:r>
          </a:p>
          <a:p>
            <a:r>
              <a:rPr lang="sr-Cyrl-BA" sz="4800" dirty="0"/>
              <a:t>Животињски организми</a:t>
            </a:r>
          </a:p>
          <a:p>
            <a:r>
              <a:rPr lang="sr-Cyrl-BA" sz="4800" dirty="0"/>
              <a:t>Падавине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51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Земљиште у БиХ дијелимо у двије групе 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03288"/>
          </a:xfrm>
        </p:spPr>
        <p:txBody>
          <a:bodyPr>
            <a:normAutofit fontScale="92500"/>
          </a:bodyPr>
          <a:lstStyle/>
          <a:p>
            <a:r>
              <a:rPr lang="sr-Cyrl-BA" sz="2600" dirty="0">
                <a:solidFill>
                  <a:srgbClr val="FFFF00"/>
                </a:solidFill>
              </a:rPr>
              <a:t>Зонална(развијена)</a:t>
            </a:r>
          </a:p>
          <a:p>
            <a:r>
              <a:rPr lang="sr-Cyrl-BA" sz="1900" dirty="0">
                <a:solidFill>
                  <a:schemeClr val="tx2"/>
                </a:solidFill>
              </a:rPr>
              <a:t>Дуготрајан процес настанка</a:t>
            </a:r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1535112"/>
            <a:ext cx="4191001" cy="750887"/>
          </a:xfrm>
        </p:spPr>
        <p:txBody>
          <a:bodyPr>
            <a:normAutofit fontScale="62500" lnSpcReduction="20000"/>
          </a:bodyPr>
          <a:lstStyle/>
          <a:p>
            <a:r>
              <a:rPr lang="sr-Cyrl-BA" sz="3800" dirty="0">
                <a:solidFill>
                  <a:srgbClr val="FFFF00"/>
                </a:solidFill>
              </a:rPr>
              <a:t>Азонална(неразвијена)</a:t>
            </a:r>
          </a:p>
          <a:p>
            <a:r>
              <a:rPr lang="sr-Cyrl-BA" dirty="0">
                <a:solidFill>
                  <a:schemeClr val="tx2"/>
                </a:solidFill>
              </a:rPr>
              <a:t>Немају завршен процес формирања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BA" dirty="0"/>
              <a:t>Смонице</a:t>
            </a:r>
          </a:p>
          <a:p>
            <a:r>
              <a:rPr lang="sr-Cyrl-BA" dirty="0"/>
              <a:t>Црнице(чернозем)</a:t>
            </a:r>
          </a:p>
          <a:p>
            <a:r>
              <a:rPr lang="sr-Cyrl-BA" dirty="0"/>
              <a:t>Гајњаче</a:t>
            </a:r>
          </a:p>
          <a:p>
            <a:r>
              <a:rPr lang="sr-Cyrl-BA" dirty="0"/>
              <a:t>Подзоли</a:t>
            </a:r>
          </a:p>
          <a:p>
            <a:r>
              <a:rPr lang="sr-Cyrl-BA" dirty="0"/>
              <a:t>Црвенице</a:t>
            </a:r>
          </a:p>
          <a:p>
            <a:r>
              <a:rPr lang="sr-Cyrl-BA" dirty="0"/>
              <a:t>Планинске црнице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BA" dirty="0"/>
              <a:t>Алувијална</a:t>
            </a:r>
          </a:p>
          <a:p>
            <a:r>
              <a:rPr lang="sr-Cyrl-BA" dirty="0"/>
              <a:t>Делувијална</a:t>
            </a:r>
          </a:p>
          <a:p>
            <a:r>
              <a:rPr lang="sr-Cyrl-BA" dirty="0"/>
              <a:t>Мочварна </a:t>
            </a:r>
          </a:p>
          <a:p>
            <a:r>
              <a:rPr lang="sr-Cyrl-BA" dirty="0"/>
              <a:t>Антропогена земљишта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FFFF00"/>
                </a:solidFill>
              </a:rPr>
              <a:t>Смонице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Земљишта која су слабо распрострањена у БиХ(само у Перипанонском ободу</a:t>
            </a:r>
            <a:r>
              <a:rPr lang="sr-Cyrl-BA" dirty="0" smtClean="0"/>
              <a:t>) гдје </a:t>
            </a:r>
            <a:r>
              <a:rPr lang="sr-Cyrl-BA" dirty="0"/>
              <a:t>је </a:t>
            </a:r>
            <a:r>
              <a:rPr lang="sr-Cyrl-BA" dirty="0" smtClean="0"/>
              <a:t>некада </a:t>
            </a:r>
            <a:r>
              <a:rPr lang="sr-Cyrl-BA" dirty="0"/>
              <a:t>било море</a:t>
            </a:r>
          </a:p>
          <a:p>
            <a:r>
              <a:rPr lang="sr-Cyrl-BA" dirty="0"/>
              <a:t>Имају изразито црну боју,садрже доста хумуса и глине и тешко се обрађују </a:t>
            </a:r>
            <a:r>
              <a:rPr lang="sr-Cyrl-BA" dirty="0" smtClean="0"/>
              <a:t>иако </a:t>
            </a:r>
            <a:r>
              <a:rPr lang="sr-Cyrl-RS" dirty="0" smtClean="0"/>
              <a:t>се убрајају </a:t>
            </a:r>
            <a:r>
              <a:rPr lang="sr-Cyrl-BA" dirty="0" smtClean="0"/>
              <a:t> </a:t>
            </a:r>
            <a:r>
              <a:rPr lang="sr-Cyrl-BA" dirty="0"/>
              <a:t>у плодна земљишта.</a:t>
            </a:r>
          </a:p>
          <a:p>
            <a:r>
              <a:rPr lang="sr-Cyrl-BA" dirty="0"/>
              <a:t>На овим земљиштима највише </a:t>
            </a:r>
            <a:r>
              <a:rPr lang="sr-Cyrl-BA" dirty="0" smtClean="0"/>
              <a:t>успијева </a:t>
            </a:r>
            <a:r>
              <a:rPr lang="sr-Cyrl-BA" dirty="0"/>
              <a:t>кукуруз.</a:t>
            </a:r>
            <a:endParaRPr lang="en-US" dirty="0"/>
          </a:p>
        </p:txBody>
      </p:sp>
      <p:pic>
        <p:nvPicPr>
          <p:cNvPr id="3074" name="Picture 2" descr="C:\Users\ZM\Downloads\pb-smo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7162800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FFFF00"/>
                </a:solidFill>
              </a:rPr>
              <a:t>Гајњаче(смеђа земљишта)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Најраспрострањенија земљишта у БиХ</a:t>
            </a:r>
          </a:p>
          <a:p>
            <a:r>
              <a:rPr lang="sr-Cyrl-BA" dirty="0"/>
              <a:t>Припадају групи плодних земљишта чија је подлога кречњак и доломит ,а </a:t>
            </a:r>
            <a:r>
              <a:rPr lang="sr-Cyrl-BA" dirty="0" smtClean="0"/>
              <a:t>садрже </a:t>
            </a:r>
            <a:r>
              <a:rPr lang="sr-Cyrl-BA" dirty="0"/>
              <a:t>веће количине хумуса.</a:t>
            </a:r>
          </a:p>
          <a:p>
            <a:r>
              <a:rPr lang="sr-Cyrl-BA" dirty="0"/>
              <a:t>Распрострањене су највише у брдским подручјима </a:t>
            </a:r>
            <a:r>
              <a:rPr lang="en-US" dirty="0" smtClean="0"/>
              <a:t>o</a:t>
            </a:r>
            <a:r>
              <a:rPr lang="sr-Cyrl-BA" dirty="0" smtClean="0"/>
              <a:t>бода </a:t>
            </a:r>
            <a:r>
              <a:rPr lang="sr-Cyrl-BA" dirty="0"/>
              <a:t>Панонске низије.</a:t>
            </a:r>
          </a:p>
          <a:p>
            <a:r>
              <a:rPr lang="sr-Cyrl-RS" dirty="0" smtClean="0"/>
              <a:t>Погодује узгоју воћа</a:t>
            </a:r>
            <a:endParaRPr lang="en-US" dirty="0"/>
          </a:p>
        </p:txBody>
      </p:sp>
      <p:pic>
        <p:nvPicPr>
          <p:cNvPr id="4098" name="Picture 2" descr="C:\Users\ZM\Downloads\Braunerderan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029200" cy="18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Подзоли</a:t>
            </a:r>
            <a:br>
              <a:rPr lang="sr-Cyrl-BA" dirty="0">
                <a:solidFill>
                  <a:srgbClr val="FFFF00"/>
                </a:solidFill>
              </a:rPr>
            </a:br>
            <a:r>
              <a:rPr lang="sr-Cyrl-BA" dirty="0">
                <a:solidFill>
                  <a:srgbClr val="FFFF00"/>
                </a:solidFill>
              </a:rPr>
              <a:t>(пепељуше)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Веома слабо распрострањена земљишта у БиХ-само преко 900 </a:t>
            </a:r>
            <a:r>
              <a:rPr lang="sr-Latn-RS" dirty="0" smtClean="0"/>
              <a:t>m </a:t>
            </a:r>
            <a:r>
              <a:rPr lang="sr-Cyrl-RS" dirty="0" smtClean="0"/>
              <a:t>н.в.</a:t>
            </a:r>
            <a:endParaRPr lang="sr-Cyrl-BA" dirty="0"/>
          </a:p>
          <a:p>
            <a:r>
              <a:rPr lang="sr-Cyrl-BA" dirty="0"/>
              <a:t>Садрже веома мало хумуса</a:t>
            </a:r>
          </a:p>
          <a:p>
            <a:r>
              <a:rPr lang="sr-Cyrl-BA" dirty="0"/>
              <a:t>На њима је развијена само шумска вегетација ,</a:t>
            </a:r>
          </a:p>
          <a:p>
            <a:pPr marL="137160" indent="0">
              <a:buNone/>
            </a:pPr>
            <a:r>
              <a:rPr lang="sr-Cyrl-BA" dirty="0"/>
              <a:t>     претежно четинарске шуме</a:t>
            </a:r>
            <a:endParaRPr lang="en-US" dirty="0"/>
          </a:p>
        </p:txBody>
      </p:sp>
      <p:pic>
        <p:nvPicPr>
          <p:cNvPr id="5122" name="Picture 2" descr="C:\Users\ZM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62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>
                <a:solidFill>
                  <a:srgbClr val="FFFF00"/>
                </a:solidFill>
              </a:rPr>
              <a:t>Црнице</a:t>
            </a:r>
            <a:br>
              <a:rPr lang="sr-Cyrl-BA" dirty="0">
                <a:solidFill>
                  <a:srgbClr val="FFFF00"/>
                </a:solidFill>
              </a:rPr>
            </a:br>
            <a:r>
              <a:rPr lang="sr-Cyrl-BA" dirty="0">
                <a:solidFill>
                  <a:srgbClr val="FFFF00"/>
                </a:solidFill>
              </a:rPr>
              <a:t>(чернозем)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Типичне црнице настају у условима степске </a:t>
            </a:r>
            <a:r>
              <a:rPr lang="sr-Cyrl-BA" dirty="0" smtClean="0"/>
              <a:t>климе</a:t>
            </a:r>
            <a:r>
              <a:rPr lang="sr-Latn-RS" dirty="0" smtClean="0"/>
              <a:t>,</a:t>
            </a:r>
            <a:r>
              <a:rPr lang="sr-Cyrl-BA" dirty="0" smtClean="0"/>
              <a:t> </a:t>
            </a:r>
            <a:r>
              <a:rPr lang="sr-Cyrl-BA" dirty="0"/>
              <a:t>а матична подлога је лес</a:t>
            </a:r>
          </a:p>
          <a:p>
            <a:r>
              <a:rPr lang="sr-Cyrl-BA" dirty="0"/>
              <a:t>Нису присутне на територији БиХ</a:t>
            </a:r>
          </a:p>
          <a:p>
            <a:r>
              <a:rPr lang="sr-Cyrl-BA" dirty="0"/>
              <a:t>Највише су распрострањене на подручју Војводине у </a:t>
            </a:r>
            <a:r>
              <a:rPr lang="sr-Cyrl-BA" dirty="0" smtClean="0"/>
              <a:t>Републици Србији</a:t>
            </a:r>
            <a:endParaRPr lang="en-US" dirty="0"/>
          </a:p>
        </p:txBody>
      </p:sp>
      <p:pic>
        <p:nvPicPr>
          <p:cNvPr id="6146" name="Picture 2" descr="C:\Users\ZM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610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824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ТЛО ,БИЉНИ И ЖИВОТИЊСКИ СВИЈЕТ БИХ</vt:lpstr>
      <vt:lpstr>ПОДСЈЕТИМО СЕ :</vt:lpstr>
      <vt:lpstr>Типови тла и њихове карактеристике</vt:lpstr>
      <vt:lpstr>Педогенетски процеси одређени су низом фактора:</vt:lpstr>
      <vt:lpstr>Земљиште у БиХ дијелимо у двије групе :</vt:lpstr>
      <vt:lpstr>Смонице</vt:lpstr>
      <vt:lpstr>Гајњаче(смеђа земљишта)</vt:lpstr>
      <vt:lpstr>Подзоли (пепељуше)</vt:lpstr>
      <vt:lpstr>Црнице (чернозем)</vt:lpstr>
      <vt:lpstr>Планинске црнице</vt:lpstr>
      <vt:lpstr>Црвеница (terrarossa)</vt:lpstr>
      <vt:lpstr>Азонална(неразвијена)  земљишта</vt:lpstr>
      <vt:lpstr>PowerPoint Presentation</vt:lpstr>
      <vt:lpstr>PowerPoint Presentation</vt:lpstr>
      <vt:lpstr>Биогеографске области БиХ</vt:lpstr>
      <vt:lpstr>Планинско-котлинска биогеографска област</vt:lpstr>
      <vt:lpstr>Јадранска биогеографска област</vt:lpstr>
      <vt:lpstr>Национални паркови и природни резервати БиХ</vt:lpstr>
      <vt:lpstr>ДОМАЋА 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ТЛО ,БИЉНИ И ЖИВОТИЊСКИ СВИЈЕТ БИХ</dc:title>
  <dc:creator>ZM</dc:creator>
  <cp:lastModifiedBy>54. Tanasic Sladjana</cp:lastModifiedBy>
  <cp:revision>45</cp:revision>
  <dcterms:created xsi:type="dcterms:W3CDTF">2020-12-02T13:36:18Z</dcterms:created>
  <dcterms:modified xsi:type="dcterms:W3CDTF">2020-12-23T08:49:20Z</dcterms:modified>
</cp:coreProperties>
</file>