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7" r:id="rId2"/>
    <p:sldId id="259" r:id="rId3"/>
    <p:sldId id="260" r:id="rId4"/>
    <p:sldId id="261" r:id="rId5"/>
    <p:sldId id="263" r:id="rId6"/>
    <p:sldId id="264"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120" y="-6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49AA42-7C47-467B-A5CF-E3E4E6ED3E64}" type="datetimeFigureOut">
              <a:rPr lang="en-US" smtClean="0"/>
              <a:pPr/>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21CCF4-511E-4A6D-A671-C7A647235E4C}" type="slidenum">
              <a:rPr lang="en-US" smtClean="0"/>
              <a:pPr/>
              <a:t>‹#›</a:t>
            </a:fld>
            <a:endParaRPr lang="en-US"/>
          </a:p>
        </p:txBody>
      </p:sp>
    </p:spTree>
    <p:extLst>
      <p:ext uri="{BB962C8B-B14F-4D97-AF65-F5344CB8AC3E}">
        <p14:creationId xmlns:p14="http://schemas.microsoft.com/office/powerpoint/2010/main" xmlns="" val="2741353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descr="Large confetti"/>
          <p:cNvSpPr>
            <a:spLocks noGrp="1" noChangeArrowheads="1"/>
          </p:cNvSpPr>
          <p:nvPr>
            <p:ph type="ctrTitle"/>
          </p:nvPr>
        </p:nvSpPr>
        <p:spPr>
          <a:xfrm>
            <a:off x="895520" y="327454"/>
            <a:ext cx="4967760" cy="1447800"/>
          </a:xfrm>
        </p:spPr>
        <p:txBody>
          <a:bodyPr>
            <a:normAutofit fontScale="90000"/>
          </a:bodyPr>
          <a:lstStyle/>
          <a:p>
            <a:pPr eaLnBrk="1" hangingPunct="1">
              <a:spcBef>
                <a:spcPct val="50000"/>
              </a:spcBef>
              <a:defRPr/>
            </a:pPr>
            <a:r>
              <a:rPr lang="sr-Cyrl-RS" sz="3900" b="1" dirty="0" smtClean="0">
                <a:effectLst>
                  <a:outerShdw blurRad="38100" dist="38100" dir="2700000" algn="tl">
                    <a:srgbClr val="000000"/>
                  </a:outerShdw>
                </a:effectLst>
              </a:rPr>
              <a:t>ТЕХНИЧКО ОБРАЗОВАЊЕ</a:t>
            </a:r>
            <a:r>
              <a:rPr lang="sr-Latn-CS" sz="2200" b="1" dirty="0">
                <a:solidFill>
                  <a:srgbClr val="FFFF00"/>
                </a:solidFill>
                <a:effectLst>
                  <a:outerShdw blurRad="38100" dist="38100" dir="2700000" algn="tl">
                    <a:srgbClr val="000000"/>
                  </a:outerShdw>
                </a:effectLst>
              </a:rPr>
              <a:t/>
            </a:r>
            <a:br>
              <a:rPr lang="sr-Latn-CS" sz="2200" b="1" dirty="0">
                <a:solidFill>
                  <a:srgbClr val="FFFF00"/>
                </a:solidFill>
                <a:effectLst>
                  <a:outerShdw blurRad="38100" dist="38100" dir="2700000" algn="tl">
                    <a:srgbClr val="000000"/>
                  </a:outerShdw>
                </a:effectLst>
              </a:rPr>
            </a:br>
            <a:endParaRPr lang="en-GB" sz="2600" b="1" dirty="0">
              <a:solidFill>
                <a:srgbClr val="FFFF00"/>
              </a:solidFill>
              <a:effectLst>
                <a:outerShdw blurRad="38100" dist="38100" dir="2700000" algn="tl">
                  <a:srgbClr val="000000"/>
                </a:outerShdw>
              </a:effectLst>
            </a:endParaRPr>
          </a:p>
        </p:txBody>
      </p:sp>
      <p:sp>
        <p:nvSpPr>
          <p:cNvPr id="4099" name="Rectangle 3"/>
          <p:cNvSpPr>
            <a:spLocks noGrp="1" noChangeArrowheads="1"/>
          </p:cNvSpPr>
          <p:nvPr>
            <p:ph type="subTitle" idx="1"/>
          </p:nvPr>
        </p:nvSpPr>
        <p:spPr>
          <a:xfrm>
            <a:off x="1532239" y="5696464"/>
            <a:ext cx="10443862" cy="1161535"/>
          </a:xfrm>
        </p:spPr>
        <p:txBody>
          <a:bodyPr/>
          <a:lstStyle/>
          <a:p>
            <a:pPr eaLnBrk="1" hangingPunct="1"/>
            <a:endParaRPr lang="en-US" altLang="en-US" b="1" dirty="0" smtClean="0"/>
          </a:p>
          <a:p>
            <a:pPr eaLnBrk="1" hangingPunct="1"/>
            <a:r>
              <a:rPr lang="sr-Cyrl-BA" altLang="en-US" b="1" dirty="0" smtClean="0"/>
              <a:t>Датум: 18.12.2020.године                                                                     </a:t>
            </a:r>
            <a:r>
              <a:rPr lang="sr-Latn-CS" altLang="en-US" b="1" dirty="0" smtClean="0"/>
              <a:t>Наставник</a:t>
            </a:r>
            <a:r>
              <a:rPr lang="sr-Cyrl-BA" altLang="en-US" b="1" dirty="0" smtClean="0"/>
              <a:t>:</a:t>
            </a:r>
            <a:r>
              <a:rPr lang="sr-Latn-CS" altLang="en-US" b="1" i="1" dirty="0" smtClean="0"/>
              <a:t> Бојан Мрђа</a:t>
            </a:r>
          </a:p>
        </p:txBody>
      </p:sp>
      <p:sp>
        <p:nvSpPr>
          <p:cNvPr id="2" name="TextBox 1"/>
          <p:cNvSpPr txBox="1"/>
          <p:nvPr/>
        </p:nvSpPr>
        <p:spPr>
          <a:xfrm>
            <a:off x="4845051" y="1844591"/>
            <a:ext cx="4607868" cy="2831544"/>
          </a:xfrm>
          <a:prstGeom prst="rect">
            <a:avLst/>
          </a:prstGeom>
          <a:noFill/>
        </p:spPr>
        <p:txBody>
          <a:bodyPr wrap="square" rtlCol="0">
            <a:spAutoFit/>
          </a:bodyPr>
          <a:lstStyle/>
          <a:p>
            <a:pPr algn="ctr"/>
            <a:r>
              <a:rPr lang="sr-Cyrl-BA" sz="4000" b="1" dirty="0" smtClean="0">
                <a:solidFill>
                  <a:schemeClr val="accent4">
                    <a:lumMod val="50000"/>
                  </a:schemeClr>
                </a:solidFill>
                <a:effectLst>
                  <a:outerShdw blurRad="38100" dist="38100" dir="2700000" algn="tl">
                    <a:srgbClr val="000000"/>
                  </a:outerShdw>
                </a:effectLst>
              </a:rPr>
              <a:t>Шематски приказ електричних кола</a:t>
            </a:r>
            <a:endParaRPr lang="sr-Latn-BA" sz="4000" b="1" dirty="0" smtClean="0">
              <a:solidFill>
                <a:schemeClr val="accent4">
                  <a:lumMod val="50000"/>
                </a:schemeClr>
              </a:solidFill>
              <a:effectLst>
                <a:outerShdw blurRad="38100" dist="38100" dir="2700000" algn="tl">
                  <a:srgbClr val="000000"/>
                </a:outerShdw>
              </a:effectLst>
            </a:endParaRPr>
          </a:p>
          <a:p>
            <a:endParaRPr lang="en-US" dirty="0"/>
          </a:p>
        </p:txBody>
      </p:sp>
      <p:sp>
        <p:nvSpPr>
          <p:cNvPr id="4" name="TextBox 3"/>
          <p:cNvSpPr txBox="1"/>
          <p:nvPr/>
        </p:nvSpPr>
        <p:spPr>
          <a:xfrm>
            <a:off x="1019088" y="1646194"/>
            <a:ext cx="2607275" cy="369332"/>
          </a:xfrm>
          <a:prstGeom prst="rect">
            <a:avLst/>
          </a:prstGeom>
          <a:noFill/>
        </p:spPr>
        <p:txBody>
          <a:bodyPr wrap="square" rtlCol="0">
            <a:spAutoFit/>
          </a:bodyPr>
          <a:lstStyle/>
          <a:p>
            <a:r>
              <a:rPr lang="sr-Cyrl-BA" b="1" dirty="0">
                <a:solidFill>
                  <a:schemeClr val="accent4">
                    <a:lumMod val="75000"/>
                  </a:schemeClr>
                </a:solidFill>
              </a:rPr>
              <a:t>9</a:t>
            </a:r>
            <a:r>
              <a:rPr lang="sr-Cyrl-BA" b="1" dirty="0" smtClean="0">
                <a:solidFill>
                  <a:schemeClr val="accent4">
                    <a:lumMod val="75000"/>
                  </a:schemeClr>
                </a:solidFill>
              </a:rPr>
              <a:t>. разред</a:t>
            </a:r>
            <a:endParaRPr lang="en-US" b="1" dirty="0">
              <a:solidFill>
                <a:schemeClr val="accent4">
                  <a:lumMod val="75000"/>
                </a:schemeClr>
              </a:solidFill>
            </a:endParaRPr>
          </a:p>
        </p:txBody>
      </p:sp>
    </p:spTree>
    <p:custDataLst>
      <p:tags r:id="rId1"/>
    </p:custDataLst>
    <p:extLst>
      <p:ext uri="{BB962C8B-B14F-4D97-AF65-F5344CB8AC3E}">
        <p14:creationId xmlns:p14="http://schemas.microsoft.com/office/powerpoint/2010/main" xmlns="" val="1968765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BA" b="1" dirty="0">
                <a:solidFill>
                  <a:schemeClr val="accent4">
                    <a:lumMod val="50000"/>
                  </a:schemeClr>
                </a:solidFill>
                <a:effectLst>
                  <a:outerShdw blurRad="38100" dist="38100" dir="2700000" algn="tl">
                    <a:srgbClr val="000000"/>
                  </a:outerShdw>
                </a:effectLst>
              </a:rPr>
              <a:t>Шематски приказ електричних кола</a:t>
            </a:r>
            <a:r>
              <a:rPr lang="sr-Latn-BA" b="1" dirty="0">
                <a:solidFill>
                  <a:schemeClr val="accent4">
                    <a:lumMod val="50000"/>
                  </a:schemeClr>
                </a:solidFill>
                <a:effectLst>
                  <a:outerShdw blurRad="38100" dist="38100" dir="2700000" algn="tl">
                    <a:srgbClr val="000000"/>
                  </a:outerShdw>
                </a:effectLst>
              </a:rPr>
              <a:t/>
            </a:r>
            <a:br>
              <a:rPr lang="sr-Latn-BA" b="1" dirty="0">
                <a:solidFill>
                  <a:schemeClr val="accent4">
                    <a:lumMod val="50000"/>
                  </a:schemeClr>
                </a:solidFill>
                <a:effectLst>
                  <a:outerShdw blurRad="38100" dist="38100" dir="2700000" algn="tl">
                    <a:srgbClr val="000000"/>
                  </a:outerShdw>
                </a:effectLst>
              </a:rPr>
            </a:br>
            <a:endParaRPr lang="en-US" dirty="0"/>
          </a:p>
        </p:txBody>
      </p:sp>
      <p:sp>
        <p:nvSpPr>
          <p:cNvPr id="3" name="Content Placeholder 2"/>
          <p:cNvSpPr>
            <a:spLocks noGrp="1"/>
          </p:cNvSpPr>
          <p:nvPr>
            <p:ph idx="1"/>
          </p:nvPr>
        </p:nvSpPr>
        <p:spPr>
          <a:xfrm>
            <a:off x="1980170" y="1775254"/>
            <a:ext cx="8915400" cy="3777622"/>
          </a:xfrm>
        </p:spPr>
        <p:txBody>
          <a:bodyPr>
            <a:normAutofit/>
          </a:bodyPr>
          <a:lstStyle/>
          <a:p>
            <a:r>
              <a:rPr lang="sr-Cyrl-BA" sz="2400" dirty="0" smtClean="0"/>
              <a:t>За цртање електротехничких шема користе се електротехнички и графички симболи.</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950373" y="3159925"/>
            <a:ext cx="3004686" cy="3698075"/>
          </a:xfrm>
          <a:prstGeom prst="rect">
            <a:avLst/>
          </a:prstGeom>
        </p:spPr>
      </p:pic>
      <p:sp>
        <p:nvSpPr>
          <p:cNvPr id="5" name="TextBox 4"/>
          <p:cNvSpPr txBox="1"/>
          <p:nvPr/>
        </p:nvSpPr>
        <p:spPr>
          <a:xfrm>
            <a:off x="6017740" y="3107945"/>
            <a:ext cx="4744995" cy="4154984"/>
          </a:xfrm>
          <a:prstGeom prst="rect">
            <a:avLst/>
          </a:prstGeom>
          <a:noFill/>
        </p:spPr>
        <p:txBody>
          <a:bodyPr wrap="square" rtlCol="0">
            <a:spAutoFit/>
          </a:bodyPr>
          <a:lstStyle/>
          <a:p>
            <a:pPr marL="285750" indent="-285750">
              <a:buFont typeface="Wingdings" panose="05000000000000000000" pitchFamily="2" charset="2"/>
              <a:buChar char="Ø"/>
            </a:pPr>
            <a:r>
              <a:rPr lang="sr-Cyrl-BA" sz="2400" dirty="0" smtClean="0"/>
              <a:t>Шеме су битне јер приказују структуру електричних инсталација и електронских склопова.</a:t>
            </a:r>
          </a:p>
          <a:p>
            <a:pPr marL="285750" indent="-285750">
              <a:buFont typeface="Wingdings" panose="05000000000000000000" pitchFamily="2" charset="2"/>
              <a:buChar char="Ø"/>
            </a:pPr>
            <a:r>
              <a:rPr lang="sr-Cyrl-BA" sz="2400" dirty="0" smtClean="0"/>
              <a:t>Уз помоћ одређених симбола приказују како треба међусобно повезати саставне елементе проводницима у једну цјелину</a:t>
            </a:r>
          </a:p>
          <a:p>
            <a:endParaRPr lang="en-US" sz="2400" dirty="0"/>
          </a:p>
        </p:txBody>
      </p:sp>
    </p:spTree>
    <p:extLst>
      <p:ext uri="{BB962C8B-B14F-4D97-AF65-F5344CB8AC3E}">
        <p14:creationId xmlns:p14="http://schemas.microsoft.com/office/powerpoint/2010/main" xmlns="" val="374423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BA" b="1" dirty="0">
                <a:solidFill>
                  <a:schemeClr val="accent4">
                    <a:lumMod val="50000"/>
                  </a:schemeClr>
                </a:solidFill>
                <a:effectLst>
                  <a:outerShdw blurRad="38100" dist="38100" dir="2700000" algn="tl">
                    <a:srgbClr val="000000"/>
                  </a:outerShdw>
                </a:effectLst>
              </a:rPr>
              <a:t>Шематски приказ електричних кола</a:t>
            </a:r>
            <a:endParaRPr lang="en-US" dirty="0"/>
          </a:p>
        </p:txBody>
      </p:sp>
      <p:sp>
        <p:nvSpPr>
          <p:cNvPr id="3" name="Content Placeholder 2"/>
          <p:cNvSpPr>
            <a:spLocks noGrp="1"/>
          </p:cNvSpPr>
          <p:nvPr>
            <p:ph idx="1"/>
          </p:nvPr>
        </p:nvSpPr>
        <p:spPr>
          <a:xfrm>
            <a:off x="2589212" y="2267210"/>
            <a:ext cx="4240041" cy="3777622"/>
          </a:xfrm>
        </p:spPr>
        <p:txBody>
          <a:bodyPr>
            <a:normAutofit/>
          </a:bodyPr>
          <a:lstStyle/>
          <a:p>
            <a:r>
              <a:rPr lang="sr-Cyrl-BA" sz="2400" dirty="0" smtClean="0"/>
              <a:t>Електротехничке шеме могу бити:</a:t>
            </a:r>
          </a:p>
          <a:p>
            <a:pPr>
              <a:buFont typeface="Wingdings" panose="05000000000000000000" pitchFamily="2" charset="2"/>
              <a:buChar char="v"/>
            </a:pPr>
            <a:r>
              <a:rPr lang="sr-Cyrl-BA" sz="2400" dirty="0" smtClean="0"/>
              <a:t>Функционалне шеме</a:t>
            </a:r>
          </a:p>
          <a:p>
            <a:pPr>
              <a:buFont typeface="Wingdings" panose="05000000000000000000" pitchFamily="2" charset="2"/>
              <a:buChar char="v"/>
            </a:pPr>
            <a:r>
              <a:rPr lang="sr-Cyrl-BA" sz="2400" dirty="0" smtClean="0"/>
              <a:t>Структурне (блок) шеме</a:t>
            </a:r>
          </a:p>
          <a:p>
            <a:pPr>
              <a:buFont typeface="Wingdings" panose="05000000000000000000" pitchFamily="2" charset="2"/>
              <a:buChar char="v"/>
            </a:pPr>
            <a:r>
              <a:rPr lang="sr-Cyrl-BA" sz="2400" dirty="0" smtClean="0"/>
              <a:t>Принципијалне шеме и </a:t>
            </a:r>
          </a:p>
          <a:p>
            <a:pPr>
              <a:buFont typeface="Wingdings" panose="05000000000000000000" pitchFamily="2" charset="2"/>
              <a:buChar char="v"/>
            </a:pPr>
            <a:r>
              <a:rPr lang="sr-Cyrl-BA" sz="2400" dirty="0" smtClean="0"/>
              <a:t>Монтажне шеме</a:t>
            </a:r>
          </a:p>
          <a:p>
            <a:pPr>
              <a:buFont typeface="Wingdings" panose="05000000000000000000" pitchFamily="2" charset="2"/>
              <a:buChar char="v"/>
            </a:pP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829253" y="2104258"/>
            <a:ext cx="4675359" cy="3510402"/>
          </a:xfrm>
          <a:prstGeom prst="rect">
            <a:avLst/>
          </a:prstGeom>
        </p:spPr>
      </p:pic>
    </p:spTree>
    <p:extLst>
      <p:ext uri="{BB962C8B-B14F-4D97-AF65-F5344CB8AC3E}">
        <p14:creationId xmlns:p14="http://schemas.microsoft.com/office/powerpoint/2010/main" xmlns="" val="172848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BA" b="1" dirty="0">
                <a:solidFill>
                  <a:schemeClr val="accent4">
                    <a:lumMod val="50000"/>
                  </a:schemeClr>
                </a:solidFill>
                <a:effectLst>
                  <a:outerShdw blurRad="38100" dist="38100" dir="2700000" algn="tl">
                    <a:srgbClr val="000000"/>
                  </a:outerShdw>
                </a:effectLst>
              </a:rPr>
              <a:t>Шематски приказ електричних кола</a:t>
            </a:r>
            <a:endParaRPr lang="en-US" dirty="0"/>
          </a:p>
        </p:txBody>
      </p:sp>
      <p:sp>
        <p:nvSpPr>
          <p:cNvPr id="3" name="Content Placeholder 2"/>
          <p:cNvSpPr>
            <a:spLocks noGrp="1"/>
          </p:cNvSpPr>
          <p:nvPr>
            <p:ph idx="1"/>
          </p:nvPr>
        </p:nvSpPr>
        <p:spPr>
          <a:xfrm>
            <a:off x="2590800" y="1664043"/>
            <a:ext cx="9601200" cy="3777622"/>
          </a:xfrm>
        </p:spPr>
        <p:txBody>
          <a:bodyPr>
            <a:normAutofit/>
          </a:bodyPr>
          <a:lstStyle/>
          <a:p>
            <a:pPr marL="0" indent="0">
              <a:buNone/>
            </a:pPr>
            <a:r>
              <a:rPr lang="sr-Cyrl-BA" sz="2400" dirty="0" smtClean="0"/>
              <a:t>Шематски приказ електричне инсталације може се извршити на више начина, па тако имамо:</a:t>
            </a:r>
          </a:p>
          <a:p>
            <a:r>
              <a:rPr lang="ru-RU" sz="2400" dirty="0"/>
              <a:t>физикалне </a:t>
            </a:r>
            <a:r>
              <a:rPr lang="ru-RU" sz="2400" dirty="0" smtClean="0"/>
              <a:t>шеме,</a:t>
            </a:r>
            <a:endParaRPr lang="ru-RU" sz="2400" dirty="0"/>
          </a:p>
          <a:p>
            <a:r>
              <a:rPr lang="ru-RU" sz="2400" dirty="0"/>
              <a:t>електротехничке (</a:t>
            </a:r>
            <a:r>
              <a:rPr lang="ru-RU" sz="2400" dirty="0" smtClean="0"/>
              <a:t>једнополне</a:t>
            </a:r>
            <a:r>
              <a:rPr lang="ru-RU" sz="2400" dirty="0"/>
              <a:t>) шеме,</a:t>
            </a:r>
          </a:p>
          <a:p>
            <a:r>
              <a:rPr lang="ru-RU" sz="2400" dirty="0"/>
              <a:t>шеме спајања (двополна шема).</a:t>
            </a:r>
          </a:p>
          <a:p>
            <a:pPr marL="0" indent="0">
              <a:buNone/>
            </a:pPr>
            <a:endParaRPr lang="en-US" sz="24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xmlns="" val="0"/>
              </a:ext>
            </a:extLst>
          </a:blip>
          <a:srcRect b="21011"/>
          <a:stretch/>
        </p:blipFill>
        <p:spPr>
          <a:xfrm>
            <a:off x="2928551" y="4547287"/>
            <a:ext cx="8019536" cy="173736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xmlns="" val="115556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BA" b="1" dirty="0">
                <a:solidFill>
                  <a:schemeClr val="accent4">
                    <a:lumMod val="50000"/>
                  </a:schemeClr>
                </a:solidFill>
                <a:effectLst>
                  <a:outerShdw blurRad="38100" dist="38100" dir="2700000" algn="tl">
                    <a:srgbClr val="000000"/>
                  </a:outerShdw>
                </a:effectLst>
              </a:rPr>
              <a:t>Шематски приказ електричних кола</a:t>
            </a:r>
            <a:endParaRPr lang="en-US" dirty="0"/>
          </a:p>
        </p:txBody>
      </p:sp>
      <p:sp>
        <p:nvSpPr>
          <p:cNvPr id="3" name="Content Placeholder 2"/>
          <p:cNvSpPr>
            <a:spLocks noGrp="1"/>
          </p:cNvSpPr>
          <p:nvPr>
            <p:ph idx="1"/>
          </p:nvPr>
        </p:nvSpPr>
        <p:spPr>
          <a:xfrm>
            <a:off x="2478001" y="1528119"/>
            <a:ext cx="8915400" cy="3777622"/>
          </a:xfrm>
        </p:spPr>
        <p:txBody>
          <a:bodyPr>
            <a:normAutofit/>
          </a:bodyPr>
          <a:lstStyle/>
          <a:p>
            <a:r>
              <a:rPr lang="sr-Cyrl-BA" sz="2400" b="1" dirty="0" smtClean="0"/>
              <a:t>Вјежба 1. </a:t>
            </a:r>
            <a:r>
              <a:rPr lang="sr-Cyrl-BA" sz="2400" dirty="0" smtClean="0"/>
              <a:t>Инсталација струјног кола осигурача, сијалице и једнополног прекидача</a:t>
            </a:r>
          </a:p>
          <a:p>
            <a:r>
              <a:rPr lang="sr-Cyrl-BA" sz="2400" dirty="0" smtClean="0"/>
              <a:t>Из разводне кутије доводи се нулти проводник директно до сијаличног грла. На почетку фазног проводника се поставља осигурач, након тога се фазни проводник доводи до прекидача, па тек од прекидача преко разводне кутије у сијалично грло.</a:t>
            </a: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rot="10800000" flipH="1" flipV="1">
            <a:off x="3002691" y="4638197"/>
            <a:ext cx="3035643" cy="195148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924138" y="4547287"/>
            <a:ext cx="3177060" cy="2042395"/>
          </a:xfrm>
          <a:prstGeom prst="rect">
            <a:avLst/>
          </a:prstGeom>
        </p:spPr>
      </p:pic>
    </p:spTree>
    <p:extLst>
      <p:ext uri="{BB962C8B-B14F-4D97-AF65-F5344CB8AC3E}">
        <p14:creationId xmlns:p14="http://schemas.microsoft.com/office/powerpoint/2010/main" xmlns="" val="24477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5282" y="160638"/>
            <a:ext cx="8911687" cy="864973"/>
          </a:xfrm>
        </p:spPr>
        <p:txBody>
          <a:bodyPr/>
          <a:lstStyle/>
          <a:p>
            <a:r>
              <a:rPr lang="sr-Cyrl-BA" b="1" dirty="0">
                <a:solidFill>
                  <a:schemeClr val="accent4">
                    <a:lumMod val="50000"/>
                  </a:schemeClr>
                </a:solidFill>
                <a:effectLst>
                  <a:outerShdw blurRad="38100" dist="38100" dir="2700000" algn="tl">
                    <a:srgbClr val="000000"/>
                  </a:outerShdw>
                </a:effectLst>
              </a:rPr>
              <a:t>Шематски приказ електричних кола</a:t>
            </a:r>
            <a:endParaRPr lang="en-US" dirty="0"/>
          </a:p>
        </p:txBody>
      </p:sp>
      <p:sp>
        <p:nvSpPr>
          <p:cNvPr id="3" name="Content Placeholder 2"/>
          <p:cNvSpPr>
            <a:spLocks noGrp="1"/>
          </p:cNvSpPr>
          <p:nvPr>
            <p:ph idx="1"/>
          </p:nvPr>
        </p:nvSpPr>
        <p:spPr>
          <a:xfrm>
            <a:off x="2589212" y="1070919"/>
            <a:ext cx="8915400" cy="3777622"/>
          </a:xfrm>
        </p:spPr>
        <p:txBody>
          <a:bodyPr>
            <a:noAutofit/>
          </a:bodyPr>
          <a:lstStyle/>
          <a:p>
            <a:r>
              <a:rPr lang="sr-Cyrl-BA" sz="2400" b="1" dirty="0" smtClean="0"/>
              <a:t>Вјежба 2.</a:t>
            </a:r>
            <a:r>
              <a:rPr lang="sr-Cyrl-BA" sz="2400" dirty="0" smtClean="0"/>
              <a:t> Инсталација струјног кола сијалице са наизмјеничним прекидачем</a:t>
            </a:r>
          </a:p>
          <a:p>
            <a:r>
              <a:rPr lang="sr-Cyrl-BA" sz="2400" dirty="0" smtClean="0"/>
              <a:t>Наизмјеничним прекидачем се може једно струјно коло укључити или искључити са више мјеста.</a:t>
            </a:r>
          </a:p>
          <a:p>
            <a:r>
              <a:rPr lang="sr-Cyrl-BA" sz="2400" dirty="0"/>
              <a:t>Из разводне кутије доводи се нулти проводник директно до сијаличног грла</a:t>
            </a:r>
            <a:r>
              <a:rPr lang="sr-Cyrl-BA" sz="2400" dirty="0" smtClean="0"/>
              <a:t>. Фазни се доводи до једног прекидача, а одатле се два проводника преко разводне кутије воде до другог прекидача. Од другог прекидача један проводник се спаја са сијаличним грлом.</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891103" y="4715002"/>
            <a:ext cx="3610346" cy="214299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603297" y="4798861"/>
            <a:ext cx="3120741" cy="2059139"/>
          </a:xfrm>
          <a:prstGeom prst="rect">
            <a:avLst/>
          </a:prstGeom>
        </p:spPr>
      </p:pic>
    </p:spTree>
    <p:extLst>
      <p:ext uri="{BB962C8B-B14F-4D97-AF65-F5344CB8AC3E}">
        <p14:creationId xmlns:p14="http://schemas.microsoft.com/office/powerpoint/2010/main" xmlns="" val="287336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BA" b="1" dirty="0">
                <a:solidFill>
                  <a:schemeClr val="accent4">
                    <a:lumMod val="50000"/>
                  </a:schemeClr>
                </a:solidFill>
                <a:effectLst>
                  <a:outerShdw blurRad="38100" dist="38100" dir="2700000" algn="tl">
                    <a:srgbClr val="000000"/>
                  </a:outerShdw>
                </a:effectLst>
              </a:rPr>
              <a:t>Шематски приказ електричних кола</a:t>
            </a:r>
            <a:endParaRPr lang="en-US" dirty="0"/>
          </a:p>
        </p:txBody>
      </p:sp>
      <p:sp>
        <p:nvSpPr>
          <p:cNvPr id="3" name="Content Placeholder 2"/>
          <p:cNvSpPr>
            <a:spLocks noGrp="1"/>
          </p:cNvSpPr>
          <p:nvPr>
            <p:ph idx="1"/>
          </p:nvPr>
        </p:nvSpPr>
        <p:spPr/>
        <p:txBody>
          <a:bodyPr>
            <a:normAutofit/>
          </a:bodyPr>
          <a:lstStyle/>
          <a:p>
            <a:r>
              <a:rPr lang="sr-Cyrl-BA" sz="2400" dirty="0" smtClean="0"/>
              <a:t>Задатак за самосталан рад</a:t>
            </a:r>
          </a:p>
          <a:p>
            <a:r>
              <a:rPr lang="sr-Cyrl-BA" sz="2400" dirty="0" smtClean="0"/>
              <a:t>Покушај осмислити и </a:t>
            </a:r>
            <a:r>
              <a:rPr lang="sr-Cyrl-BA" sz="2400" dirty="0" smtClean="0">
                <a:solidFill>
                  <a:srgbClr val="FF0000"/>
                </a:solidFill>
              </a:rPr>
              <a:t>у своје свеске </a:t>
            </a:r>
            <a:r>
              <a:rPr lang="sr-Cyrl-BA" sz="2400" dirty="0" smtClean="0"/>
              <a:t>нацртати </a:t>
            </a:r>
            <a:r>
              <a:rPr lang="sr-Cyrl-BA" sz="2400" dirty="0" smtClean="0"/>
              <a:t>шему инсталације струјног кола које ће да има сијалицу, осигурач, једнополни прекидач и утичницу.</a:t>
            </a:r>
          </a:p>
          <a:p>
            <a:endParaRPr lang="sr-Cyrl-BA" sz="2400" dirty="0"/>
          </a:p>
          <a:p>
            <a:endParaRPr lang="sr-Cyrl-BA" sz="2400" dirty="0" smtClean="0"/>
          </a:p>
          <a:p>
            <a:pPr marL="0" indent="0" algn="ctr">
              <a:buNone/>
            </a:pPr>
            <a:r>
              <a:rPr lang="sr-Cyrl-BA" sz="2400" dirty="0" smtClean="0"/>
              <a:t>Хвала на пажњи</a:t>
            </a:r>
            <a:endParaRPr lang="en-US" sz="2400" dirty="0"/>
          </a:p>
        </p:txBody>
      </p:sp>
    </p:spTree>
    <p:extLst>
      <p:ext uri="{BB962C8B-B14F-4D97-AF65-F5344CB8AC3E}">
        <p14:creationId xmlns:p14="http://schemas.microsoft.com/office/powerpoint/2010/main" xmlns="" val="126390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897</TotalTime>
  <Words>275</Words>
  <Application>Microsoft Office PowerPoint</Application>
  <PresentationFormat>Custom</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Wisp</vt:lpstr>
      <vt:lpstr>ТЕХНИЧКО ОБРАЗОВАЊЕ </vt:lpstr>
      <vt:lpstr>Шематски приказ електричних кола </vt:lpstr>
      <vt:lpstr>Шематски приказ електричних кола</vt:lpstr>
      <vt:lpstr>Шематски приказ електричних кола</vt:lpstr>
      <vt:lpstr>Шематски приказ електричних кола</vt:lpstr>
      <vt:lpstr>Шематски приказ електричних кола</vt:lpstr>
      <vt:lpstr>Шематски приказ електричних кола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Bojan</dc:creator>
  <cp:lastModifiedBy>Aleksandra Stankovic</cp:lastModifiedBy>
  <cp:revision>24</cp:revision>
  <dcterms:created xsi:type="dcterms:W3CDTF">2020-12-02T09:42:03Z</dcterms:created>
  <dcterms:modified xsi:type="dcterms:W3CDTF">2020-12-03T09:05:22Z</dcterms:modified>
</cp:coreProperties>
</file>