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8" r:id="rId5"/>
    <p:sldId id="261" r:id="rId6"/>
    <p:sldId id="262" r:id="rId7"/>
    <p:sldId id="259" r:id="rId8"/>
    <p:sldId id="266" r:id="rId9"/>
    <p:sldId id="265" r:id="rId10"/>
    <p:sldId id="274" r:id="rId11"/>
    <p:sldId id="258" r:id="rId12"/>
    <p:sldId id="272" r:id="rId13"/>
    <p:sldId id="26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60"/>
  </p:normalViewPr>
  <p:slideViewPr>
    <p:cSldViewPr>
      <p:cViewPr varScale="1">
        <p:scale>
          <a:sx n="85" d="100"/>
          <a:sy n="85" d="100"/>
        </p:scale>
        <p:origin x="21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01BB-FED1-4B81-8DEB-053B9D18ED3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A359-A6B2-406B-AC83-0E97B618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01BB-FED1-4B81-8DEB-053B9D18ED3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A359-A6B2-406B-AC83-0E97B618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01BB-FED1-4B81-8DEB-053B9D18ED3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A359-A6B2-406B-AC83-0E97B618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01BB-FED1-4B81-8DEB-053B9D18ED3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A359-A6B2-406B-AC83-0E97B618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3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01BB-FED1-4B81-8DEB-053B9D18ED3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A359-A6B2-406B-AC83-0E97B618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0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01BB-FED1-4B81-8DEB-053B9D18ED3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A359-A6B2-406B-AC83-0E97B618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01BB-FED1-4B81-8DEB-053B9D18ED3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A359-A6B2-406B-AC83-0E97B618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2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01BB-FED1-4B81-8DEB-053B9D18ED3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A359-A6B2-406B-AC83-0E97B618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2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01BB-FED1-4B81-8DEB-053B9D18ED3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A359-A6B2-406B-AC83-0E97B618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0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01BB-FED1-4B81-8DEB-053B9D18ED3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A359-A6B2-406B-AC83-0E97B618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6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01BB-FED1-4B81-8DEB-053B9D18ED3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A359-A6B2-406B-AC83-0E97B618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01BB-FED1-4B81-8DEB-053B9D18ED3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2A359-A6B2-406B-AC83-0E97B618C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6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.pinimg.com/564x/cc/fc/ed/ccfced42a0e0c36604551d14122fd0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447675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МАТЕМАТИКА ЗА 4. РАЗРЕД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241935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ПОЛОВИНА, ЧЕТВРТИНА, ДЕСЕТИНА, ПЕТИНА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2986" y="1459944"/>
            <a:ext cx="54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РАЗЛОМЦИ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.pinimg.com/564x/cc/fc/ed/ccfced42a0e0c36604551d14122fd0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447675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МАТЕМАТИКА ЗА 4. РАЗРЕД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9055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Графички </a:t>
            </a:r>
            <a:r>
              <a:rPr lang="bs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(цртежом) </a:t>
            </a:r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прикажи разломке!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draganauciteljica.files.wordpress.com/2020/04/razlomci-0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49718" r="6836" b="34746"/>
          <a:stretch/>
        </p:blipFill>
        <p:spPr bwMode="auto">
          <a:xfrm>
            <a:off x="1104900" y="1352550"/>
            <a:ext cx="6934200" cy="8715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376564"/>
              </p:ext>
            </p:extLst>
          </p:nvPr>
        </p:nvGraphicFramePr>
        <p:xfrm>
          <a:off x="1104900" y="2419350"/>
          <a:ext cx="1333500" cy="1447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66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487476"/>
              </p:ext>
            </p:extLst>
          </p:nvPr>
        </p:nvGraphicFramePr>
        <p:xfrm>
          <a:off x="2819400" y="2419350"/>
          <a:ext cx="1066800" cy="1447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586645"/>
              </p:ext>
            </p:extLst>
          </p:nvPr>
        </p:nvGraphicFramePr>
        <p:xfrm>
          <a:off x="4196080" y="2419350"/>
          <a:ext cx="1137920" cy="1447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4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4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4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526235"/>
              </p:ext>
            </p:extLst>
          </p:nvPr>
        </p:nvGraphicFramePr>
        <p:xfrm>
          <a:off x="5715000" y="2419350"/>
          <a:ext cx="609600" cy="182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915345"/>
              </p:ext>
            </p:extLst>
          </p:nvPr>
        </p:nvGraphicFramePr>
        <p:xfrm>
          <a:off x="6896100" y="2419350"/>
          <a:ext cx="609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7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.pinimg.com/564x/cc/fc/ed/ccfced42a0e0c36604551d14122fd0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447675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МАТЕМАТИКА ЗА 4. РАЗРЕД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51435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Дециметар је подијељен на 10 једнаких дијелова.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104775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Сваки тај дио дециметра називамо ______________ 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165735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Центиметар је ________________ дециметра.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C:\Users\PC\Documents\Bluetooth Folder\Screenshot_20200520-220940_Issuu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59992" r="2909" b="32521"/>
          <a:stretch/>
        </p:blipFill>
        <p:spPr bwMode="auto">
          <a:xfrm>
            <a:off x="3962400" y="2713813"/>
            <a:ext cx="3494314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49086" y="244760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B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cm =        dm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52600" y="2343150"/>
                <a:ext cx="533400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sr-Latn-BA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343150"/>
                <a:ext cx="533400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876800" y="1047750"/>
            <a:ext cx="201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центиметар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5600" y="165735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десети дио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7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.pinimg.com/564x/cc/fc/ed/ccfced42a0e0c36604551d14122fd0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447675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МАТЕМАТИКА ЗА 4. РАЗРЕД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1435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Торта је исјечена на 4 једнака дијела. Торта кошта 44 КМ. Колико кошта парче те торте?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>
          <a:xfrm rot="7866168">
            <a:off x="5666419" y="1984699"/>
            <a:ext cx="859162" cy="868412"/>
          </a:xfrm>
          <a:prstGeom prst="arc">
            <a:avLst>
              <a:gd name="adj1" fmla="val 16432906"/>
              <a:gd name="adj2" fmla="val 30301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7866168">
            <a:off x="7067705" y="2188990"/>
            <a:ext cx="837887" cy="836414"/>
          </a:xfrm>
          <a:prstGeom prst="arc">
            <a:avLst>
              <a:gd name="adj1" fmla="val 16432906"/>
              <a:gd name="adj2" fmla="val 319849"/>
            </a:avLst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1243" y="2841109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Одговор: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C:\Users\PC\Documents\Bluetooth Folder\Screenshot_20200520-230230_Chrom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8672" r="2283" b="29316"/>
          <a:stretch/>
        </p:blipFill>
        <p:spPr bwMode="auto">
          <a:xfrm>
            <a:off x="4876800" y="1504950"/>
            <a:ext cx="3352799" cy="25696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5800" y="2373928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Рачунамо: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94114" y="2371695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 : 4 = 11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2600" y="2828005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Парче торте кошта 11 КМ.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6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.pinimg.com/564x/cc/fc/ed/ccfced42a0e0c36604551d14122fd0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447675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МАТЕМАТИКА ЗА 4. РАЗРЕД</a:t>
            </a: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7429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ЗАДАТАК ЗА САМОСТАЛАН РАД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5735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Урадити у уџбенику 3. задатак на 131. </a:t>
            </a:r>
            <a:r>
              <a:rPr lang="bs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страни, </a:t>
            </a:r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задатак на 132. </a:t>
            </a:r>
            <a:r>
              <a:rPr lang="bs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страни </a:t>
            </a:r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6. задатак на 133. </a:t>
            </a:r>
            <a:r>
              <a:rPr lang="bs-Cyrl-BA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страни.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7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.pinimg.com/564x/cc/fc/ed/ccfced42a0e0c36604551d14122fd0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447675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МАТЕМАТИКА ЗА 4. РАЗРЕД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:\Users\PC\Documents\Bluetooth Folder\Screenshot_20200515-225348_Issuu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30937" r="49728" b="58180"/>
          <a:stretch/>
        </p:blipFill>
        <p:spPr bwMode="auto">
          <a:xfrm>
            <a:off x="1963171" y="3446622"/>
            <a:ext cx="1752600" cy="106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:\Users\PC\Documents\Bluetooth Folder\Screenshot_20200515-225348_Issuu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9" t="33628" r="25815" b="58913"/>
          <a:stretch/>
        </p:blipFill>
        <p:spPr bwMode="auto">
          <a:xfrm>
            <a:off x="4793457" y="3594742"/>
            <a:ext cx="776287" cy="747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:\Users\PC\Documents\Bluetooth Folder\Screenshot_20200515-225348_Issuu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6" t="32527" r="5705" b="60503"/>
          <a:stretch/>
        </p:blipFill>
        <p:spPr bwMode="auto">
          <a:xfrm>
            <a:off x="6839971" y="3594743"/>
            <a:ext cx="838200" cy="747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ounded Rectangular Callout 34"/>
          <p:cNvSpPr/>
          <p:nvPr/>
        </p:nvSpPr>
        <p:spPr>
          <a:xfrm>
            <a:off x="887185" y="701460"/>
            <a:ext cx="3733800" cy="1889339"/>
          </a:xfrm>
          <a:prstGeom prst="wedgeRoundRectCallout">
            <a:avLst>
              <a:gd name="adj1" fmla="val 73285"/>
              <a:gd name="adj2" fmla="val 2127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Подијелила сам јабуку на два једнака дијела. Другарици сам дала један дио.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48628" y="2856539"/>
            <a:ext cx="2569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двије половине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89394" y="2953274"/>
            <a:ext cx="1948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једно цијело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ight Brace 42"/>
          <p:cNvSpPr/>
          <p:nvPr/>
        </p:nvSpPr>
        <p:spPr>
          <a:xfrm rot="-5460000">
            <a:off x="6183667" y="2274535"/>
            <a:ext cx="152400" cy="2154201"/>
          </a:xfrm>
          <a:prstGeom prst="rightBrac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993167" y="3512848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38600" y="356235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50" descr="C:\Users\PC\Documents\Bluetooth Folder\Screenshot_20200516-144817_Pinterest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 t="16667" r="793" b="45476"/>
          <a:stretch/>
        </p:blipFill>
        <p:spPr bwMode="auto">
          <a:xfrm>
            <a:off x="5457314" y="361950"/>
            <a:ext cx="2801371" cy="23764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097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39" grpId="0"/>
      <p:bldP spid="43" grpId="0" animBg="1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.pinimg.com/564x/cc/fc/ed/ccfced42a0e0c36604551d14122fd0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447675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МАТЕМАТИКА ЗА 4. РАЗРЕД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715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Половина се добија када једно цијело подијелимо на </a:t>
            </a:r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једнака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дијела, а израчунава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дијељењем са 2.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4028" y="2724150"/>
                <a:ext cx="6803571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s-Cyrl-BA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ЈЕДНА ПОЛОВИНА представља се </a:t>
                </a:r>
                <a:r>
                  <a:rPr lang="bs-Cyrl-BA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записом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bs-Cyrl-BA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bs-Cyrl-BA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bs-Cyrl-BA" sz="24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bs-Cyrl-BA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28" y="2724150"/>
                <a:ext cx="6803571" cy="613886"/>
              </a:xfrm>
              <a:prstGeom prst="rect">
                <a:avLst/>
              </a:prstGeom>
              <a:blipFill rotWithShape="1">
                <a:blip r:embed="rId3"/>
                <a:stretch>
                  <a:fillRect l="-806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64028" y="379095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Овакав запис назива се РАЗЛОМАК</a:t>
            </a:r>
            <a:r>
              <a:rPr lang="bs-Cyrl-B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61343"/>
              </p:ext>
            </p:extLst>
          </p:nvPr>
        </p:nvGraphicFramePr>
        <p:xfrm>
          <a:off x="2908876" y="1962150"/>
          <a:ext cx="2120324" cy="4892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59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04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9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000" dirty="0">
                          <a:effectLst/>
                          <a:latin typeface="Arial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000" dirty="0">
                          <a:effectLst/>
                          <a:latin typeface="Arial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333375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ЧИТАМО: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329872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једна половина.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7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1663657"/>
                <a:ext cx="803425" cy="1820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bs-Cyrl-BA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663657"/>
                <a:ext cx="803425" cy="18209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57600" y="142875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Број изнад црте зове се БРОЈИЛАЦ. Означава број издвојених дијелова.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822516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Број испод црте зове се ИМЕНИЛАЦ. Означава на колико једнаких дијелова је подијељено једно цијело.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38400" y="1782693"/>
            <a:ext cx="996406" cy="353943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38400" y="3028950"/>
            <a:ext cx="996406" cy="30139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0" y="447675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МАТЕМАТИКА ЗА 4. РАЗРЕД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2295579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РАЗЛОМАЧКА ЦРТА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555706" y="2574131"/>
            <a:ext cx="1025694" cy="11146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2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.pinimg.com/564x/cc/fc/ed/ccfced42a0e0c36604551d14122fd0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447675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МАТЕМАТИКА ЗА 4. РАЗРЕД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3815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Четвртина се добија када једно цијело подијелимо на четири једнака дијела, а израчунава се дијељењем са 4.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732842"/>
            <a:ext cx="800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Сваки дио је једна четвртина фигуре.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400" y="3022804"/>
                <a:ext cx="6362700" cy="61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Cyrl-BA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Обојени четврти дио записујемо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bs-Cyrl-BA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bs-Cyrl-BA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s-Cyrl-BA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22804"/>
                <a:ext cx="6362700" cy="615746"/>
              </a:xfrm>
              <a:prstGeom prst="rect">
                <a:avLst/>
              </a:prstGeom>
              <a:blipFill rotWithShape="1">
                <a:blip r:embed="rId3"/>
                <a:stretch>
                  <a:fillRect l="-1055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22816"/>
              </p:ext>
            </p:extLst>
          </p:nvPr>
        </p:nvGraphicFramePr>
        <p:xfrm>
          <a:off x="2337117" y="1885950"/>
          <a:ext cx="4241164" cy="4892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59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04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04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04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9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000" dirty="0">
                          <a:effectLst/>
                          <a:latin typeface="Arial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000" dirty="0">
                          <a:effectLst/>
                          <a:latin typeface="Arial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000" dirty="0">
                          <a:effectLst/>
                          <a:latin typeface="Arial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54324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ЧИТАМО: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0309" y="35432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једна четвртина.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7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.pinimg.com/564x/cc/fc/ed/ccfced42a0e0c36604551d14122fd0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447675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МАТЕМАТИКА ЗА 4. РАЗРЕД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9055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Десетина се добија када једно цијело подијелимо на десет једнаких дијелова, а израчунава се дијељењем са 10.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9728"/>
              </p:ext>
            </p:extLst>
          </p:nvPr>
        </p:nvGraphicFramePr>
        <p:xfrm>
          <a:off x="2362200" y="1504950"/>
          <a:ext cx="3741790" cy="10858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48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83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83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83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83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3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295275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s-Cyrl-BA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Сваки дио је једна десетина фигуре. 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400" y="3250956"/>
                <a:ext cx="4060279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s-Cyrl-BA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Обојени десети дио записујемо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bs-Cyrl-BA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bs-Cyrl-BA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  <a:endPara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250956"/>
                <a:ext cx="4060279" cy="616194"/>
              </a:xfrm>
              <a:prstGeom prst="rect">
                <a:avLst/>
              </a:prstGeom>
              <a:blipFill rotWithShape="1">
                <a:blip r:embed="rId3"/>
                <a:stretch>
                  <a:fillRect l="-1652" r="-601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400" y="379095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ЧИТАМО: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79095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једна десетина.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7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.pinimg.com/564x/cc/fc/ed/ccfced42a0e0c36604551d14122fd0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447675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МАТЕМАТИКА ЗА 4. РАЗРЕД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3815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Петина се добија када једно цијело подијелимо на пет једнаких дијелова, а израчунава се дијељењем са 5.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66613"/>
              </p:ext>
            </p:extLst>
          </p:nvPr>
        </p:nvGraphicFramePr>
        <p:xfrm>
          <a:off x="2819400" y="1665514"/>
          <a:ext cx="2895600" cy="6776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79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9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9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9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9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7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288524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s-Cyrl-BA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Сваки дио је једна петина фигуре. 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3400" y="3174756"/>
                <a:ext cx="3701270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s-Cyrl-BA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Обојени пети дио записујемо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Cyrl-BA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s-Cyrl-BA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bs-Cyrl-BA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bs-Cyrl-BA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  <a:endPara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74756"/>
                <a:ext cx="3701270" cy="616194"/>
              </a:xfrm>
              <a:prstGeom prst="rect">
                <a:avLst/>
              </a:prstGeom>
              <a:blipFill rotWithShape="1">
                <a:blip r:embed="rId3"/>
                <a:stretch>
                  <a:fillRect l="-1812" r="-824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3400" y="371475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ЧИТАМО: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500" y="36956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једна </a:t>
            </a:r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петина.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7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.pinimg.com/564x/cc/fc/ed/ccfced42a0e0c36604551d14122fd0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447675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МАТЕМАТИКА ЗА 4. РАЗРЕД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3815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Сваку фигуру подијели на двије половине!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504950"/>
            <a:ext cx="10668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3810000" y="1276350"/>
            <a:ext cx="838200" cy="7620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0" y="2800350"/>
            <a:ext cx="12954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Magnetic Disk 10"/>
          <p:cNvSpPr/>
          <p:nvPr/>
        </p:nvSpPr>
        <p:spPr>
          <a:xfrm>
            <a:off x="5334000" y="1276350"/>
            <a:ext cx="838200" cy="1638300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010400" y="1885950"/>
            <a:ext cx="1447800" cy="14668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15000" y="3638550"/>
            <a:ext cx="1676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Direct Access Storage 16"/>
          <p:cNvSpPr/>
          <p:nvPr/>
        </p:nvSpPr>
        <p:spPr>
          <a:xfrm>
            <a:off x="685800" y="4095750"/>
            <a:ext cx="1219200" cy="581055"/>
          </a:xfrm>
          <a:prstGeom prst="flowChartMagneticDru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" y="2495550"/>
            <a:ext cx="2057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29100" y="1123950"/>
            <a:ext cx="0" cy="1219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53100" y="914460"/>
            <a:ext cx="0" cy="23430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" y="4386277"/>
            <a:ext cx="1676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90800" y="3409950"/>
            <a:ext cx="2209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553200" y="3409950"/>
            <a:ext cx="0" cy="9763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781800" y="2571750"/>
            <a:ext cx="1905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97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i.pinimg.com/564x/cc/fc/ed/ccfced42a0e0c36604551d14122fd0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447675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МАТЕМАТИКА ЗА 4. РАЗРЕД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9055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Који је ово разломак?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95400" y="3181350"/>
                <a:ext cx="5334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bs-Cyrl-BA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181350"/>
                <a:ext cx="533400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276600" y="3173449"/>
                <a:ext cx="5334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bs-Cyrl-BA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173449"/>
                <a:ext cx="533400" cy="786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257800" y="3173449"/>
                <a:ext cx="5334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bs-Cyrl-BA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173449"/>
                <a:ext cx="533400" cy="786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99" y="1604750"/>
            <a:ext cx="1209675" cy="146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4178" y="1538728"/>
            <a:ext cx="1364456" cy="14719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233424" y="3140615"/>
                <a:ext cx="5334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s-Cyrl-BA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bs-Cyrl-BA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424" y="3140615"/>
                <a:ext cx="533400" cy="7861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4587" y="1740230"/>
            <a:ext cx="2333625" cy="1276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1673555"/>
            <a:ext cx="23050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7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386</Words>
  <Application>Microsoft Office PowerPoint</Application>
  <PresentationFormat>On-screen Show (16:9)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marina_uciteljica@yahoo.com</cp:lastModifiedBy>
  <cp:revision>70</cp:revision>
  <dcterms:created xsi:type="dcterms:W3CDTF">2020-05-15T17:44:55Z</dcterms:created>
  <dcterms:modified xsi:type="dcterms:W3CDTF">2020-05-22T16:16:33Z</dcterms:modified>
</cp:coreProperties>
</file>