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8" r:id="rId5"/>
    <p:sldId id="262" r:id="rId6"/>
    <p:sldId id="267" r:id="rId7"/>
    <p:sldId id="260" r:id="rId8"/>
    <p:sldId id="269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" initials="J" lastIdx="1" clrIdx="0">
    <p:extLst>
      <p:ext uri="{19B8F6BF-5375-455C-9EA6-DF929625EA0E}">
        <p15:presenceInfo xmlns:p15="http://schemas.microsoft.com/office/powerpoint/2012/main" userId="Je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D76F50"/>
    <a:srgbClr val="70AD47"/>
    <a:srgbClr val="00B400"/>
    <a:srgbClr val="00CC00"/>
    <a:srgbClr val="33CC33"/>
    <a:srgbClr val="66FF33"/>
    <a:srgbClr val="CC3300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F073-56F7-4993-A966-3CE34624BF7E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55B8F-4AED-4DF5-B77F-9EEBA035B4D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3650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5E810B-07A2-49E7-A5B9-9799FDD11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E7B509-9317-43B7-BEE3-238EB6E99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4A32D3-B223-409B-8110-D4406FF7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A587F7-AE30-483F-9163-186EC36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BCD4FC-B741-4D65-9577-6D2E623D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465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303EC-760D-4FAB-83E3-F01029B4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3460D5-C8AA-466D-9F97-FC90B9570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E547D2-1807-4272-AAC3-E7441419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64B310-4A63-4CB2-AB2F-FE64A93F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5C3572-FB5E-4BAE-ABC1-D2CF28A5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691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1CC7A99-8AE7-450E-B8E5-CBA29E143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96FC36-9F47-4BCB-A9A9-E4C26C9F1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ADADF6-74EF-4600-B8EB-A4DCCCA5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63D043-207C-40F3-AA89-BA5ED4A4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60670D-E6A0-4466-B164-7D95AD89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576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4D61C-CFD4-41B9-8B15-EA61FDB4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9BA618-D17A-45EA-8626-F7E2B803F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240A62-9349-4E9D-9898-EDF40CFD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98856-6558-4C4F-A6EA-101B75C1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A622C4-7F08-4B7C-95DE-A02D45C4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497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A31DC1-7F61-4BAF-9D0F-512FF5C7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89DE55-3B9C-4730-8ED3-116C153A1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43C294-9782-4082-B36A-E567DDCE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130CA5-9303-41DB-9744-2A0EDBF7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3E2B8A-4A34-489F-AD00-CFA52185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596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8C15A9-CE52-42E5-91BA-D2A69DB7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BA25EE-1909-4D8C-A1EA-C8083EA08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CFE166-2AB9-4687-8131-32DAA77F5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F17F7A-7668-4DB3-AC8C-C9DBAAC6D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0541C-DDA8-414E-8DEB-7FF3AD97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7F0C3C-837B-4E03-AF58-45AC7CD9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809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743C8C-C3ED-4D67-B252-0A61401C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247805-4EFF-4C69-8952-BA21679C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9D5679-1067-40F6-BBFE-D6C82FE2C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616352-BA51-40FE-8FCA-0F5212314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1C4A9D5-C769-472C-A44C-11C5D4C31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6F2135-89C1-4CD6-9839-2E7B64F3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A17A074-B78B-438A-9D7A-BB83D031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E808B4-FEA3-4F26-AB72-DB877F7E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549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00BE0-2E00-40BB-A6BB-2E8705FE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E991B0-9FBC-4E6B-BBE4-952C11DB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86605D-AAE8-4D54-8CC4-03096B43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B53114A-0BCE-46A6-9793-03A8E9FB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429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74EA7A8-2F6E-41C9-B273-52B144C8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3D502E0-DA2A-4C69-BB1E-51005E4B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2A9B99-67B3-4FE0-B56E-D848D275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840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B22B94-D479-4912-AE44-3FD849EF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ECA498-585A-4305-B240-4AC3D6396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B4014A-CB68-4CD3-9C10-7C0430C33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B16D22-1920-400D-841B-FE69D20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2F4196-BC27-4A45-824D-5D64B52F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084865-2407-4AA1-83ED-90E29ED6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889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E7C4BC-2D3C-43B9-921D-021A0455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F9D51AC-877E-4E2A-8046-8810E03B6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1EC8F3-EEB7-4A56-BE97-D789CBDF6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6358B9-5109-44D8-943C-1A6BD714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FA916D-B1C6-4971-AFE8-8609A146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8743A3-99EC-44FF-BE17-D7201F98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407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78DB52-2B11-4151-9C69-19D97B8C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5A1CBB-4753-4E66-A832-C493B971C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AD4AD5-DA72-4DBF-931A-45F11F622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40D27-4ABA-42AC-BDB3-3356B6D0EAEB}" type="datetimeFigureOut">
              <a:rPr lang="bs-Latn-BA" smtClean="0"/>
              <a:t>18. 5. 2020.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77D362-BB42-4AE9-8131-6B78ABB64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6D3590-EF20-47E1-A571-A9900DCE3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830E7-920D-4313-A87E-EF5DCADFD025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08117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A88715-549E-4922-A86E-0348D503C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  <a:endParaRPr lang="bs-Latn-B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E72FFB1-976A-45E6-8B6B-3F6CAFF52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</a:t>
            </a:r>
            <a:r>
              <a:rPr lang="sr-Cyrl-BA" sz="4400" b="1" dirty="0"/>
              <a:t> ЈЕЗИК</a:t>
            </a:r>
            <a:r>
              <a:rPr lang="en-US" sz="4400" b="1" dirty="0"/>
              <a:t> </a:t>
            </a:r>
            <a:r>
              <a:rPr lang="sr-Cyrl-BA" sz="4400" b="1" dirty="0"/>
              <a:t>4</a:t>
            </a:r>
            <a:r>
              <a:rPr lang="sr-Cyrl-BA" sz="4400" b="1" dirty="0" smtClean="0"/>
              <a:t>. </a:t>
            </a:r>
            <a:r>
              <a:rPr lang="sr-Cyrl-BA" sz="4400" b="1" dirty="0"/>
              <a:t>РАЗРЕД</a:t>
            </a:r>
            <a:endParaRPr lang="bs-Latn-BA" sz="4400" b="1" dirty="0"/>
          </a:p>
        </p:txBody>
      </p:sp>
      <p:pic>
        <p:nvPicPr>
          <p:cNvPr id="1026" name="Picture 2" descr="Perica i glagoli">
            <a:extLst>
              <a:ext uri="{FF2B5EF4-FFF2-40B4-BE49-F238E27FC236}">
                <a16:creationId xmlns="" xmlns:a16="http://schemas.microsoft.com/office/drawing/2014/main" id="{ABA70878-5D7F-4DCF-96CD-BF2E34D5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555" y="4994305"/>
            <a:ext cx="2699157" cy="1686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9C0A8C-1851-4DD0-852A-7B37E19C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563"/>
            <a:ext cx="10515600" cy="1862355"/>
          </a:xfrm>
        </p:spPr>
        <p:txBody>
          <a:bodyPr>
            <a:no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Дјеца </a:t>
            </a:r>
            <a:r>
              <a:rPr lang="sr-Cyrl-BA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играју</a:t>
            </a:r>
            <a:r>
              <a:rPr lang="sr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парку. </a:t>
            </a:r>
            <a:r>
              <a:rPr lang="sr-Cyrl-BA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Трче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лоптом и </a:t>
            </a:r>
            <a:r>
              <a:rPr lang="sr-Cyrl-BA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шарено цвијеће. Дјед </a:t>
            </a:r>
            <a:r>
              <a:rPr lang="sr-Cyrl-BA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остарио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BA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сједи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клупи. </a:t>
            </a:r>
            <a:r>
              <a:rPr lang="sr-Cyrl-BA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Посматра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дјецу.</a:t>
            </a:r>
            <a:b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Изненада </a:t>
            </a:r>
            <a:r>
              <a:rPr lang="sr-Cyrl-BA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наоблачило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Вјетар </a:t>
            </a:r>
            <a:r>
              <a:rPr lang="sr-Cyrl-BA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јако</a:t>
            </a:r>
            <a:r>
              <a:rPr lang="sr-Cyrl-BA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дувао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Сви </a:t>
            </a:r>
            <a:r>
              <a:rPr lang="sr-Cyrl-BA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потрчали </a:t>
            </a:r>
            <a:r>
              <a:rPr lang="sr-Cyrl-BA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</a:t>
            </a:r>
            <a:r>
              <a:rPr lang="sr-Cyrl-B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кући. Убрзо </a:t>
            </a:r>
            <a:r>
              <a:rPr lang="sr-Cyrl-BA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 </a:t>
            </a:r>
            <a:r>
              <a:rPr lang="sr-Cyrl-BA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смирило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F19D48E0-95FA-4168-A6EA-3C3936987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59" y="1825625"/>
            <a:ext cx="10963841" cy="46246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BA" dirty="0"/>
          </a:p>
          <a:p>
            <a:pPr marL="0" indent="0" algn="ctr">
              <a:buNone/>
            </a:pPr>
            <a:endParaRPr lang="sr-Cyrl-B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bs-Latn-BA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7EC89E4-9A0A-42AA-8ED2-3F56971127D5}"/>
              </a:ext>
            </a:extLst>
          </p:cNvPr>
          <p:cNvGrpSpPr/>
          <p:nvPr/>
        </p:nvGrpSpPr>
        <p:grpSpPr>
          <a:xfrm>
            <a:off x="838200" y="2736602"/>
            <a:ext cx="9857641" cy="2802739"/>
            <a:chOff x="838200" y="2232286"/>
            <a:chExt cx="9857641" cy="2835481"/>
          </a:xfrm>
        </p:grpSpPr>
        <p:pic>
          <p:nvPicPr>
            <p:cNvPr id="10" name="Content Placeholder 3">
              <a:extLst>
                <a:ext uri="{FF2B5EF4-FFF2-40B4-BE49-F238E27FC236}">
                  <a16:creationId xmlns="" xmlns:a16="http://schemas.microsoft.com/office/drawing/2014/main" id="{0537CD8E-5627-4457-925A-33F494E9927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232288"/>
              <a:ext cx="3748708" cy="2835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Rentner Parkbank Stock Illustrations, Images &amp; Vectors | Shutterstock">
              <a:extLst>
                <a:ext uri="{FF2B5EF4-FFF2-40B4-BE49-F238E27FC236}">
                  <a16:creationId xmlns="" xmlns:a16="http://schemas.microsoft.com/office/drawing/2014/main" id="{A24F4D5C-A1FF-4AB2-A7F4-C9CF054811AD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"/>
            <a:stretch/>
          </p:blipFill>
          <p:spPr bwMode="auto">
            <a:xfrm>
              <a:off x="4586908" y="2232287"/>
              <a:ext cx="2476500" cy="2835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8" name="Picture 4" descr="Three kids running in the rain Royalty Free Vector Image">
              <a:extLst>
                <a:ext uri="{FF2B5EF4-FFF2-40B4-BE49-F238E27FC236}">
                  <a16:creationId xmlns="" xmlns:a16="http://schemas.microsoft.com/office/drawing/2014/main" id="{1251C7A3-55B4-4B36-AA27-18CB02A20F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1" b="15456"/>
            <a:stretch/>
          </p:blipFill>
          <p:spPr bwMode="auto">
            <a:xfrm>
              <a:off x="7063408" y="2232286"/>
              <a:ext cx="3632433" cy="2835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C2A6B60E-2FCD-41C8-A35C-850012D17CDD}"/>
              </a:ext>
            </a:extLst>
          </p:cNvPr>
          <p:cNvSpPr txBox="1">
            <a:spLocks/>
          </p:cNvSpPr>
          <p:nvPr/>
        </p:nvSpPr>
        <p:spPr>
          <a:xfrm>
            <a:off x="838200" y="6185646"/>
            <a:ext cx="406997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DE3906D-5848-40DF-8F18-504B0616F5EB}"/>
              </a:ext>
            </a:extLst>
          </p:cNvPr>
          <p:cNvSpPr/>
          <p:nvPr/>
        </p:nvSpPr>
        <p:spPr>
          <a:xfrm>
            <a:off x="1179050" y="5477171"/>
            <a:ext cx="9701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 су ријечи које означавају радњу, стање и збивање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Latn-BA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A84CCF-5D4B-4E2C-943B-B7EC33935449}"/>
              </a:ext>
            </a:extLst>
          </p:cNvPr>
          <p:cNvSpPr txBox="1"/>
          <p:nvPr/>
        </p:nvSpPr>
        <p:spPr>
          <a:xfrm>
            <a:off x="4320330" y="4572000"/>
            <a:ext cx="2952925" cy="41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1D7FCCD-764B-4B22-972C-496524BCFE75}"/>
              </a:ext>
            </a:extLst>
          </p:cNvPr>
          <p:cNvSpPr txBox="1"/>
          <p:nvPr/>
        </p:nvSpPr>
        <p:spPr>
          <a:xfrm>
            <a:off x="4227353" y="4613945"/>
            <a:ext cx="2952925" cy="41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1955AB4-A72E-4026-BB1B-EF9A0D6456A6}"/>
              </a:ext>
            </a:extLst>
          </p:cNvPr>
          <p:cNvSpPr txBox="1"/>
          <p:nvPr/>
        </p:nvSpPr>
        <p:spPr>
          <a:xfrm>
            <a:off x="4253218" y="4491502"/>
            <a:ext cx="29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54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2412122-7549-470A-890A-F4792BCD8FD2}"/>
              </a:ext>
            </a:extLst>
          </p:cNvPr>
          <p:cNvSpPr txBox="1"/>
          <p:nvPr/>
        </p:nvSpPr>
        <p:spPr>
          <a:xfrm>
            <a:off x="4396880" y="3955447"/>
            <a:ext cx="295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  <a:endParaRPr lang="bs-Latn-BA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6E624C1-B260-47E1-9BEF-E58A01A72BEF}"/>
              </a:ext>
            </a:extLst>
          </p:cNvPr>
          <p:cNvGrpSpPr/>
          <p:nvPr/>
        </p:nvGrpSpPr>
        <p:grpSpPr>
          <a:xfrm>
            <a:off x="461395" y="987823"/>
            <a:ext cx="3858935" cy="3338818"/>
            <a:chOff x="377506" y="1317072"/>
            <a:chExt cx="3858935" cy="3338818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57C3749-E2FB-4A24-8739-F00379E2545B}"/>
                </a:ext>
              </a:extLst>
            </p:cNvPr>
            <p:cNvGrpSpPr/>
            <p:nvPr/>
          </p:nvGrpSpPr>
          <p:grpSpPr>
            <a:xfrm>
              <a:off x="377506" y="1317072"/>
              <a:ext cx="3858935" cy="3338818"/>
              <a:chOff x="377505" y="1317072"/>
              <a:chExt cx="3858935" cy="3338818"/>
            </a:xfrm>
            <a:solidFill>
              <a:srgbClr val="CC3300"/>
            </a:solidFill>
          </p:grpSpPr>
          <p:sp>
            <p:nvSpPr>
              <p:cNvPr id="5" name="Cloud 4">
                <a:extLst>
                  <a:ext uri="{FF2B5EF4-FFF2-40B4-BE49-F238E27FC236}">
                    <a16:creationId xmlns="" xmlns:a16="http://schemas.microsoft.com/office/drawing/2014/main" id="{23C90367-D1D1-43CE-A4F9-D8E698F9E475}"/>
                  </a:ext>
                </a:extLst>
              </p:cNvPr>
              <p:cNvSpPr/>
              <p:nvPr/>
            </p:nvSpPr>
            <p:spPr>
              <a:xfrm>
                <a:off x="377505" y="1317072"/>
                <a:ext cx="3271706" cy="1937857"/>
              </a:xfrm>
              <a:prstGeom prst="cloud">
                <a:avLst/>
              </a:prstGeom>
              <a:solidFill>
                <a:srgbClr val="CC33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BA" sz="28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пише</a:t>
                </a:r>
              </a:p>
              <a:p>
                <a:pPr algn="ctr"/>
                <a:r>
                  <a:rPr lang="sr-Cyrl-BA" sz="28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трчи</a:t>
                </a:r>
                <a:endParaRPr lang="bs-Latn-BA" sz="28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6" name="Connector: Curved 5">
                <a:extLst>
                  <a:ext uri="{FF2B5EF4-FFF2-40B4-BE49-F238E27FC236}">
                    <a16:creationId xmlns="" xmlns:a16="http://schemas.microsoft.com/office/drawing/2014/main" id="{6DB2E2B2-9C22-4840-94D6-46E04272F787}"/>
                  </a:ext>
                </a:extLst>
              </p:cNvPr>
              <p:cNvCxnSpPr>
                <a:stCxn id="5" idx="1"/>
              </p:cNvCxnSpPr>
              <p:nvPr/>
            </p:nvCxnSpPr>
            <p:spPr>
              <a:xfrm rot="16200000" flipH="1">
                <a:off x="2423387" y="2842836"/>
                <a:ext cx="1403024" cy="2223083"/>
              </a:xfrm>
              <a:prstGeom prst="curvedConnector2">
                <a:avLst/>
              </a:prstGeom>
              <a:grpFill/>
              <a:ln w="571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8F28BB87-EBC2-4BC1-AA71-4CC7327C04B9}"/>
                </a:ext>
              </a:extLst>
            </p:cNvPr>
            <p:cNvSpPr/>
            <p:nvPr/>
          </p:nvSpPr>
          <p:spPr>
            <a:xfrm rot="1559272">
              <a:off x="2654765" y="3616249"/>
              <a:ext cx="1124026" cy="67625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358284"/>
                </a:avLst>
              </a:prstTxWarp>
              <a:spAutoFit/>
            </a:bodyPr>
            <a:lstStyle/>
            <a:p>
              <a:pPr algn="ctr"/>
              <a:r>
                <a:rPr lang="sr-Cyrl-BA" sz="28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радња</a:t>
              </a:r>
              <a:endParaRPr 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D568016-6EB5-492C-A1BF-CEDD70068B20}"/>
              </a:ext>
            </a:extLst>
          </p:cNvPr>
          <p:cNvGrpSpPr/>
          <p:nvPr/>
        </p:nvGrpSpPr>
        <p:grpSpPr>
          <a:xfrm>
            <a:off x="4200089" y="953838"/>
            <a:ext cx="3271706" cy="2942942"/>
            <a:chOff x="4158144" y="1301887"/>
            <a:chExt cx="3271706" cy="2942942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C097E7B7-9A23-4E94-B71A-BC94B2098EA4}"/>
                </a:ext>
              </a:extLst>
            </p:cNvPr>
            <p:cNvGrpSpPr/>
            <p:nvPr/>
          </p:nvGrpSpPr>
          <p:grpSpPr>
            <a:xfrm>
              <a:off x="4158144" y="1301887"/>
              <a:ext cx="3271706" cy="2942942"/>
              <a:chOff x="4168280" y="1520001"/>
              <a:chExt cx="3271706" cy="2942942"/>
            </a:xfrm>
          </p:grpSpPr>
          <p:sp>
            <p:nvSpPr>
              <p:cNvPr id="7" name="Content Placeholder 7">
                <a:extLst>
                  <a:ext uri="{FF2B5EF4-FFF2-40B4-BE49-F238E27FC236}">
                    <a16:creationId xmlns="" xmlns:a16="http://schemas.microsoft.com/office/drawing/2014/main" id="{60551B10-53EE-4072-94C3-E7500C3F75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8280" y="1520001"/>
                <a:ext cx="3271706" cy="1957273"/>
              </a:xfrm>
              <a:prstGeom prst="cloud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sr-Cyrl-BA" dirty="0">
                    <a:solidFill>
                      <a:schemeClr val="bg1"/>
                    </a:solidFill>
                  </a:rPr>
                  <a:t>плаче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sr-Cyrl-BA" dirty="0">
                    <a:solidFill>
                      <a:schemeClr val="bg1"/>
                    </a:solidFill>
                  </a:rPr>
                  <a:t>спава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="" xmlns:a16="http://schemas.microsoft.com/office/drawing/2014/main" id="{608B3F7C-0241-46DC-B110-14C02E9C3C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2385" y="3505833"/>
                <a:ext cx="3496" cy="957110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A9A8C73-D836-48D4-BB1B-8E2AD451C42A}"/>
                </a:ext>
              </a:extLst>
            </p:cNvPr>
            <p:cNvSpPr/>
            <p:nvPr/>
          </p:nvSpPr>
          <p:spPr>
            <a:xfrm>
              <a:off x="5711160" y="3255263"/>
              <a:ext cx="615553" cy="989566"/>
            </a:xfrm>
            <a:prstGeom prst="rect">
              <a:avLst/>
            </a:prstGeom>
            <a:noFill/>
          </p:spPr>
          <p:txBody>
            <a:bodyPr vert="vert" wrap="none" lIns="91440" tIns="45720" rIns="91440" bIns="45720">
              <a:spAutoFit/>
            </a:bodyPr>
            <a:lstStyle/>
            <a:p>
              <a:pPr algn="ctr"/>
              <a:r>
                <a:rPr lang="sr-Cyrl-BA" sz="28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стање</a:t>
              </a:r>
              <a:endParaRPr 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216F4D9-105D-42BB-84AE-A905FC930D73}"/>
              </a:ext>
            </a:extLst>
          </p:cNvPr>
          <p:cNvGrpSpPr/>
          <p:nvPr/>
        </p:nvGrpSpPr>
        <p:grpSpPr>
          <a:xfrm>
            <a:off x="7390703" y="1045470"/>
            <a:ext cx="3954010" cy="3345110"/>
            <a:chOff x="7256479" y="1393621"/>
            <a:chExt cx="3954010" cy="334511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1A686AF-CAF5-4753-826B-6144DB4A83FD}"/>
                </a:ext>
              </a:extLst>
            </p:cNvPr>
            <p:cNvGrpSpPr/>
            <p:nvPr/>
          </p:nvGrpSpPr>
          <p:grpSpPr>
            <a:xfrm>
              <a:off x="7256479" y="1393621"/>
              <a:ext cx="3954010" cy="3345110"/>
              <a:chOff x="7256479" y="1393621"/>
              <a:chExt cx="3954010" cy="334511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" name="Cloud 9">
                <a:extLst>
                  <a:ext uri="{FF2B5EF4-FFF2-40B4-BE49-F238E27FC236}">
                    <a16:creationId xmlns="" xmlns:a16="http://schemas.microsoft.com/office/drawing/2014/main" id="{E281A58E-D150-4ABE-8D53-4FB14DA6A9CB}"/>
                  </a:ext>
                </a:extLst>
              </p:cNvPr>
              <p:cNvSpPr/>
              <p:nvPr/>
            </p:nvSpPr>
            <p:spPr>
              <a:xfrm>
                <a:off x="7938783" y="1393621"/>
                <a:ext cx="3271706" cy="1937857"/>
              </a:xfrm>
              <a:prstGeom prst="clou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BA" sz="2800" dirty="0">
                    <a:solidFill>
                      <a:schemeClr val="bg1"/>
                    </a:solidFill>
                  </a:rPr>
                  <a:t>грми</a:t>
                </a:r>
              </a:p>
              <a:p>
                <a:pPr algn="ctr"/>
                <a:r>
                  <a:rPr lang="sr-Cyrl-BA" sz="2800" dirty="0">
                    <a:solidFill>
                      <a:schemeClr val="bg1"/>
                    </a:solidFill>
                  </a:rPr>
                  <a:t>жубори</a:t>
                </a:r>
                <a:endParaRPr lang="bs-Latn-BA" sz="2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Connector: Curved 10">
                <a:extLst>
                  <a:ext uri="{FF2B5EF4-FFF2-40B4-BE49-F238E27FC236}">
                    <a16:creationId xmlns="" xmlns:a16="http://schemas.microsoft.com/office/drawing/2014/main" id="{8B816685-FF9A-4537-9680-6B60A131AACF}"/>
                  </a:ext>
                </a:extLst>
              </p:cNvPr>
              <p:cNvCxnSpPr>
                <a:stCxn id="10" idx="1"/>
              </p:cNvCxnSpPr>
              <p:nvPr/>
            </p:nvCxnSpPr>
            <p:spPr>
              <a:xfrm rot="5400000">
                <a:off x="7710899" y="2874994"/>
                <a:ext cx="1409317" cy="2318158"/>
              </a:xfrm>
              <a:prstGeom prst="curvedConnector2">
                <a:avLst/>
              </a:prstGeom>
              <a:grpFill/>
              <a:ln w="571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FE9AB230-F49C-4248-95CA-739F4975ED3C}"/>
                </a:ext>
              </a:extLst>
            </p:cNvPr>
            <p:cNvSpPr/>
            <p:nvPr/>
          </p:nvSpPr>
          <p:spPr>
            <a:xfrm rot="19622253">
              <a:off x="7813636" y="3698309"/>
              <a:ext cx="144308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sr-Cyrl-BA" sz="2800" b="0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збивање</a:t>
              </a:r>
              <a:endPara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C2A6B60E-2FCD-41C8-A35C-850012D17CDD}"/>
              </a:ext>
            </a:extLst>
          </p:cNvPr>
          <p:cNvSpPr txBox="1">
            <a:spLocks/>
          </p:cNvSpPr>
          <p:nvPr/>
        </p:nvSpPr>
        <p:spPr>
          <a:xfrm>
            <a:off x="838200" y="6185646"/>
            <a:ext cx="406997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4D4F7F-7DA4-47F5-8DF5-38AF7AC1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8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ГЛАГОЛСКА ВРЕМЕНА – ОЗНАЧАВАЊЕ САДАШЊОСТИ, ПРОШЛОСТИ И БУДУЋНОСТИ</a:t>
            </a:r>
            <a:endParaRPr lang="bs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D8509927-6ADD-4177-8558-E95E01E9C5DE}"/>
              </a:ext>
            </a:extLst>
          </p:cNvPr>
          <p:cNvSpPr/>
          <p:nvPr/>
        </p:nvSpPr>
        <p:spPr>
          <a:xfrm>
            <a:off x="2301380" y="1627464"/>
            <a:ext cx="2206304" cy="1057013"/>
          </a:xfrm>
          <a:prstGeom prst="wedgeRoundRectCallout">
            <a:avLst>
              <a:gd name="adj1" fmla="val -21593"/>
              <a:gd name="adj2" fmla="val 894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Јуче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возио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бицикл.</a:t>
            </a:r>
            <a:endParaRPr lang="bs-Latn-B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846DCBF5-D1CB-463B-8B29-DDEB6699B686}"/>
              </a:ext>
            </a:extLst>
          </p:cNvPr>
          <p:cNvSpPr/>
          <p:nvPr/>
        </p:nvSpPr>
        <p:spPr>
          <a:xfrm>
            <a:off x="5076737" y="1591222"/>
            <a:ext cx="2038525" cy="1057013"/>
          </a:xfrm>
          <a:prstGeom prst="wedgeRoundRectCallout">
            <a:avLst>
              <a:gd name="adj1" fmla="val -20421"/>
              <a:gd name="adj2" fmla="val 934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идем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парк.</a:t>
            </a:r>
            <a:endParaRPr lang="bs-Latn-B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="" xmlns:a16="http://schemas.microsoft.com/office/drawing/2014/main" id="{54FF3FB5-B2CC-4050-A8A8-53E5ADFFC199}"/>
              </a:ext>
            </a:extLst>
          </p:cNvPr>
          <p:cNvSpPr/>
          <p:nvPr/>
        </p:nvSpPr>
        <p:spPr>
          <a:xfrm>
            <a:off x="7684315" y="1591222"/>
            <a:ext cx="2223083" cy="1057013"/>
          </a:xfrm>
          <a:prstGeom prst="wedgeRoundRectCallout">
            <a:avLst>
              <a:gd name="adj1" fmla="val -20036"/>
              <a:gd name="adj2" fmla="val 902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Сутра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ћу гледати </a:t>
            </a:r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филм.</a:t>
            </a:r>
            <a:endParaRPr lang="bs-Latn-B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F42B297-BEA9-47C1-BFB4-0261BFB1255D}"/>
              </a:ext>
            </a:extLst>
          </p:cNvPr>
          <p:cNvSpPr txBox="1"/>
          <p:nvPr/>
        </p:nvSpPr>
        <p:spPr>
          <a:xfrm>
            <a:off x="1560351" y="5630382"/>
            <a:ext cx="254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вријеме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7BF923-DB36-4027-ABEB-5565438AA393}"/>
              </a:ext>
            </a:extLst>
          </p:cNvPr>
          <p:cNvSpPr txBox="1"/>
          <p:nvPr/>
        </p:nvSpPr>
        <p:spPr>
          <a:xfrm>
            <a:off x="4721602" y="5630382"/>
            <a:ext cx="274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Садашње вријеме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D1F892C-362A-4547-8D81-6CE5E6852256}"/>
              </a:ext>
            </a:extLst>
          </p:cNvPr>
          <p:cNvSpPr txBox="1"/>
          <p:nvPr/>
        </p:nvSpPr>
        <p:spPr>
          <a:xfrm>
            <a:off x="7860484" y="5630384"/>
            <a:ext cx="2550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Будуће вријеме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="" xmlns:a16="http://schemas.microsoft.com/office/drawing/2014/main" id="{3427EF95-3013-42B5-9581-7D192E08CFD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143" l="66484" r="953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609" t="-501" r="3549" b="8867"/>
          <a:stretch/>
        </p:blipFill>
        <p:spPr bwMode="auto">
          <a:xfrm>
            <a:off x="7184572" y="2984830"/>
            <a:ext cx="2550253" cy="2645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ABDF2A-0F82-4B56-A38C-25E3FA8C6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1603" y="2892490"/>
            <a:ext cx="2462970" cy="2737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3B41F9-773D-4F75-BC58-561346F96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1278" y="2984829"/>
            <a:ext cx="2920631" cy="2645551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C2A6B60E-2FCD-41C8-A35C-850012D17CDD}"/>
              </a:ext>
            </a:extLst>
          </p:cNvPr>
          <p:cNvSpPr txBox="1">
            <a:spLocks/>
          </p:cNvSpPr>
          <p:nvPr/>
        </p:nvSpPr>
        <p:spPr>
          <a:xfrm>
            <a:off x="838200" y="6185646"/>
            <a:ext cx="406997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A5279C-1E4E-458C-914C-012EE443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Допуни реченице глаголима!</a:t>
            </a:r>
            <a:endParaRPr lang="bs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7D54AA-EAE4-4C4C-8C5F-F5FEE16C0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0" y="1402616"/>
            <a:ext cx="10515600" cy="4696321"/>
          </a:xfrm>
        </p:spPr>
        <p:txBody>
          <a:bodyPr/>
          <a:lstStyle/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Сутра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/>
              <a:t> _______________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домаћи задатак.</a:t>
            </a:r>
          </a:p>
          <a:p>
            <a:pPr marL="0" indent="0">
              <a:buNone/>
            </a:pPr>
            <a:r>
              <a:rPr lang="sr-Cyrl-BA" sz="1800" dirty="0"/>
              <a:t>                             (радња, будућност)</a:t>
            </a:r>
          </a:p>
          <a:p>
            <a:pPr marL="0" indent="0">
              <a:buNone/>
            </a:pPr>
            <a:endParaRPr lang="sr-Cyrl-BA" sz="1100" dirty="0"/>
          </a:p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 јако </a:t>
            </a:r>
            <a:r>
              <a:rPr lang="sr-Cyrl-BA" dirty="0"/>
              <a:t>_______________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муње. </a:t>
            </a:r>
          </a:p>
          <a:p>
            <a:pPr marL="0" indent="0">
              <a:buNone/>
            </a:pPr>
            <a:r>
              <a:rPr lang="sr-Cyrl-BA" sz="1800" dirty="0"/>
              <a:t>                                       (збивање, садашњост)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Ноћас </a:t>
            </a:r>
            <a:r>
              <a:rPr lang="sr-Cyrl-BA" dirty="0"/>
              <a:t> _______________ </a:t>
            </a: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диван сан.</a:t>
            </a:r>
          </a:p>
          <a:p>
            <a:pPr marL="0" indent="0">
              <a:buNone/>
            </a:pPr>
            <a:r>
              <a:rPr lang="sr-Cyrl-BA" sz="1100" dirty="0"/>
              <a:t>                                              </a:t>
            </a:r>
            <a:r>
              <a:rPr lang="sr-Cyrl-BA" sz="1800" dirty="0"/>
              <a:t>(стање, прошлост)</a:t>
            </a:r>
            <a:endParaRPr lang="bs-Latn-BA" sz="1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7E861B-2F01-4951-9524-5CEDB45B0676}"/>
              </a:ext>
            </a:extLst>
          </p:cNvPr>
          <p:cNvSpPr txBox="1"/>
          <p:nvPr/>
        </p:nvSpPr>
        <p:spPr>
          <a:xfrm>
            <a:off x="1881601" y="1779968"/>
            <a:ext cx="289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ћу написати </a:t>
            </a:r>
            <a:endParaRPr lang="bs-Latn-B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DE5DC4-F22B-4B7A-AC69-92D47273C86B}"/>
              </a:ext>
            </a:extLst>
          </p:cNvPr>
          <p:cNvSpPr txBox="1"/>
          <p:nvPr/>
        </p:nvSpPr>
        <p:spPr>
          <a:xfrm>
            <a:off x="2830904" y="3022233"/>
            <a:ext cx="200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сијевају</a:t>
            </a:r>
            <a:endParaRPr lang="bs-Latn-B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36BC68-7B18-4025-BF0F-B4D9AC1930C8}"/>
              </a:ext>
            </a:extLst>
          </p:cNvPr>
          <p:cNvSpPr txBox="1"/>
          <p:nvPr/>
        </p:nvSpPr>
        <p:spPr>
          <a:xfrm>
            <a:off x="2234893" y="4429780"/>
            <a:ext cx="237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сањао</a:t>
            </a:r>
            <a:endParaRPr lang="bs-Latn-B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llustration Featuring Kid Writing On Piece Stock Vector (Royalty ...">
            <a:extLst>
              <a:ext uri="{FF2B5EF4-FFF2-40B4-BE49-F238E27FC236}">
                <a16:creationId xmlns="" xmlns:a16="http://schemas.microsoft.com/office/drawing/2014/main" id="{913ABA07-E68C-435C-887A-9BBAC27EE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" b="7504"/>
          <a:stretch/>
        </p:blipFill>
        <p:spPr bwMode="auto">
          <a:xfrm>
            <a:off x="8705688" y="877159"/>
            <a:ext cx="1805718" cy="145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ng Along - The lightning flashed The thunder roared The ...">
            <a:extLst>
              <a:ext uri="{FF2B5EF4-FFF2-40B4-BE49-F238E27FC236}">
                <a16:creationId xmlns="" xmlns:a16="http://schemas.microsoft.com/office/drawing/2014/main" id="{760F8EEA-797B-4E06-9E74-80C68C350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24" y="2518183"/>
            <a:ext cx="1911597" cy="191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lorful scene boy dreaming in bed at night Vector Image">
            <a:extLst>
              <a:ext uri="{FF2B5EF4-FFF2-40B4-BE49-F238E27FC236}">
                <a16:creationId xmlns="" xmlns:a16="http://schemas.microsoft.com/office/drawing/2014/main" id="{D3DFBD67-06DA-4E6F-AE57-BA72DB0F0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12176"/>
          <a:stretch/>
        </p:blipFill>
        <p:spPr bwMode="auto">
          <a:xfrm>
            <a:off x="8705688" y="4521827"/>
            <a:ext cx="1474309" cy="13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FFD06-E513-4DEB-B042-A47DFAF1C5C0}"/>
              </a:ext>
            </a:extLst>
          </p:cNvPr>
          <p:cNvSpPr txBox="1"/>
          <p:nvPr/>
        </p:nvSpPr>
        <p:spPr>
          <a:xfrm>
            <a:off x="6811861" y="805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s-Latn-BA" dirty="0"/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2A6B60E-2FCD-41C8-A35C-850012D17CDD}"/>
              </a:ext>
            </a:extLst>
          </p:cNvPr>
          <p:cNvSpPr txBox="1">
            <a:spLocks/>
          </p:cNvSpPr>
          <p:nvPr/>
        </p:nvSpPr>
        <p:spPr>
          <a:xfrm>
            <a:off x="838200" y="6185646"/>
            <a:ext cx="406997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A88BC7-F45C-4DC1-B61F-55012C4D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666"/>
          </a:xfrm>
        </p:spPr>
        <p:txBody>
          <a:bodyPr>
            <a:norm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Изведи глагол од: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8F5199C-EEDB-4699-9C7F-B9A2A7123D06}"/>
              </a:ext>
            </a:extLst>
          </p:cNvPr>
          <p:cNvSpPr txBox="1"/>
          <p:nvPr/>
        </p:nvSpPr>
        <p:spPr>
          <a:xfrm>
            <a:off x="3665989" y="2986481"/>
            <a:ext cx="104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pic>
        <p:nvPicPr>
          <p:cNvPr id="44" name="Content Placeholder 43">
            <a:extLst>
              <a:ext uri="{FF2B5EF4-FFF2-40B4-BE49-F238E27FC236}">
                <a16:creationId xmlns="" xmlns:a16="http://schemas.microsoft.com/office/drawing/2014/main" id="{1B692207-1C79-4BA3-A10E-0BEC132CD0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1" y="1352559"/>
            <a:ext cx="5181600" cy="4800468"/>
          </a:xfrm>
          <a:prstGeom prst="rect">
            <a:avLst/>
          </a:prstGeom>
          <a:noFill/>
        </p:spPr>
      </p:pic>
      <p:pic>
        <p:nvPicPr>
          <p:cNvPr id="45" name="Content Placeholder 44">
            <a:extLst>
              <a:ext uri="{FF2B5EF4-FFF2-40B4-BE49-F238E27FC236}">
                <a16:creationId xmlns="" xmlns:a16="http://schemas.microsoft.com/office/drawing/2014/main" id="{509DBC53-EE00-4858-A95E-2159280A5E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415179"/>
            <a:ext cx="5181600" cy="467522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40C8030-DFA1-447E-90E0-490D53A9ECF0}"/>
              </a:ext>
            </a:extLst>
          </p:cNvPr>
          <p:cNvSpPr txBox="1"/>
          <p:nvPr/>
        </p:nvSpPr>
        <p:spPr>
          <a:xfrm>
            <a:off x="3422706" y="3041898"/>
            <a:ext cx="1895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телефонирати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0DF4D33-5CD9-4682-A595-6B9E8349B764}"/>
              </a:ext>
            </a:extLst>
          </p:cNvPr>
          <p:cNvSpPr txBox="1"/>
          <p:nvPr/>
        </p:nvSpPr>
        <p:spPr>
          <a:xfrm>
            <a:off x="3665989" y="3797498"/>
            <a:ext cx="131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путовати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D5B86A0-0574-4738-BAB3-66C4C8BABDE9}"/>
              </a:ext>
            </a:extLst>
          </p:cNvPr>
          <p:cNvSpPr txBox="1"/>
          <p:nvPr/>
        </p:nvSpPr>
        <p:spPr>
          <a:xfrm>
            <a:off x="3766655" y="4516236"/>
            <a:ext cx="1208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возити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AB11036-69D2-4C21-91D0-2EC7139FF4EE}"/>
              </a:ext>
            </a:extLst>
          </p:cNvPr>
          <p:cNvSpPr txBox="1"/>
          <p:nvPr/>
        </p:nvSpPr>
        <p:spPr>
          <a:xfrm>
            <a:off x="3766655" y="5205071"/>
            <a:ext cx="139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листати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9274DB8-A22F-4F2B-82E6-185427A59530}"/>
              </a:ext>
            </a:extLst>
          </p:cNvPr>
          <p:cNvSpPr txBox="1"/>
          <p:nvPr/>
        </p:nvSpPr>
        <p:spPr>
          <a:xfrm>
            <a:off x="9044730" y="3058893"/>
            <a:ext cx="158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куповати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3203695-2429-4D23-B981-A749D22E41D2}"/>
              </a:ext>
            </a:extLst>
          </p:cNvPr>
          <p:cNvSpPr txBox="1"/>
          <p:nvPr/>
        </p:nvSpPr>
        <p:spPr>
          <a:xfrm>
            <a:off x="9108346" y="3752793"/>
            <a:ext cx="1458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ситнити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E264162-66AB-4179-B648-480FEAB27AE7}"/>
              </a:ext>
            </a:extLst>
          </p:cNvPr>
          <p:cNvSpPr txBox="1"/>
          <p:nvPr/>
        </p:nvSpPr>
        <p:spPr>
          <a:xfrm>
            <a:off x="9108346" y="4494290"/>
            <a:ext cx="137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чистити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61DAA98-7E32-4710-8FBB-B6DB9FFF82DC}"/>
              </a:ext>
            </a:extLst>
          </p:cNvPr>
          <p:cNvSpPr txBox="1"/>
          <p:nvPr/>
        </p:nvSpPr>
        <p:spPr>
          <a:xfrm>
            <a:off x="9224043" y="5242766"/>
            <a:ext cx="1143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радити</a:t>
            </a:r>
            <a:endParaRPr lang="bs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C2A6B60E-2FCD-41C8-A35C-850012D17CDD}"/>
              </a:ext>
            </a:extLst>
          </p:cNvPr>
          <p:cNvSpPr txBox="1">
            <a:spLocks/>
          </p:cNvSpPr>
          <p:nvPr/>
        </p:nvSpPr>
        <p:spPr>
          <a:xfrm>
            <a:off x="838200" y="6185646"/>
            <a:ext cx="406997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DA7C8A-B9B1-4334-AEC8-4BCC57DB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6981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Попуни 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празна мјеста у табели:</a:t>
            </a:r>
            <a:endParaRPr lang="bs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130FE8E5-843A-4AA6-8E50-D6D23886DE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773420"/>
              </p:ext>
            </p:extLst>
          </p:nvPr>
        </p:nvGraphicFramePr>
        <p:xfrm>
          <a:off x="838203" y="2080727"/>
          <a:ext cx="10515597" cy="354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="" xmlns:a16="http://schemas.microsoft.com/office/drawing/2014/main" val="4145919522"/>
                    </a:ext>
                  </a:extLst>
                </a:gridCol>
                <a:gridCol w="3505199">
                  <a:extLst>
                    <a:ext uri="{9D8B030D-6E8A-4147-A177-3AD203B41FA5}">
                      <a16:colId xmlns="" xmlns:a16="http://schemas.microsoft.com/office/drawing/2014/main" val="1357314317"/>
                    </a:ext>
                  </a:extLst>
                </a:gridCol>
                <a:gridCol w="3505199">
                  <a:extLst>
                    <a:ext uri="{9D8B030D-6E8A-4147-A177-3AD203B41FA5}">
                      <a16:colId xmlns="" xmlns:a16="http://schemas.microsoft.com/office/drawing/2014/main" val="389292614"/>
                    </a:ext>
                  </a:extLst>
                </a:gridCol>
              </a:tblGrid>
              <a:tr h="709126"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Прошло вријеме</a:t>
                      </a:r>
                      <a:endParaRPr lang="bs-Latn-B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Садашње вријеме</a:t>
                      </a:r>
                      <a:endParaRPr lang="bs-Latn-BA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Будуће вријеме</a:t>
                      </a:r>
                      <a:endParaRPr lang="bs-Latn-BA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2975884"/>
                  </a:ext>
                </a:extLst>
              </a:tr>
              <a:tr h="709126">
                <a:tc>
                  <a:txBody>
                    <a:bodyPr/>
                    <a:lstStyle/>
                    <a:p>
                      <a:pPr algn="ctr"/>
                      <a:endParaRPr lang="bs-Latn-B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382104"/>
                  </a:ext>
                </a:extLst>
              </a:tr>
              <a:tr h="709126">
                <a:tc>
                  <a:txBody>
                    <a:bodyPr/>
                    <a:lstStyle/>
                    <a:p>
                      <a:pPr algn="ctr"/>
                      <a:endParaRPr lang="bs-Latn-B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</a:t>
                      </a:r>
                      <a:endParaRPr lang="bs-Latn-BA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8969951"/>
                  </a:ext>
                </a:extLst>
              </a:tr>
              <a:tr h="709126">
                <a:tc>
                  <a:txBody>
                    <a:bodyPr/>
                    <a:lstStyle/>
                    <a:p>
                      <a:pPr algn="ctr"/>
                      <a:endParaRPr lang="bs-Latn-B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писаће</a:t>
                      </a:r>
                      <a:endParaRPr lang="bs-Latn-BA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7049913"/>
                  </a:ext>
                </a:extLst>
              </a:tr>
              <a:tr h="709126">
                <a:tc>
                  <a:txBody>
                    <a:bodyPr/>
                    <a:lstStyle/>
                    <a:p>
                      <a:pPr algn="ctr"/>
                      <a:endParaRPr lang="bs-Latn-B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s-Latn-B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998872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1542549-32D9-41C9-A5BE-E104646D11B9}"/>
              </a:ext>
            </a:extLst>
          </p:cNvPr>
          <p:cNvSpPr txBox="1"/>
          <p:nvPr/>
        </p:nvSpPr>
        <p:spPr>
          <a:xfrm>
            <a:off x="1856791" y="2836506"/>
            <a:ext cx="162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гледао је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5BF83A3-A6F3-4175-A8E4-6233691D06CF}"/>
              </a:ext>
            </a:extLst>
          </p:cNvPr>
          <p:cNvSpPr txBox="1"/>
          <p:nvPr/>
        </p:nvSpPr>
        <p:spPr>
          <a:xfrm>
            <a:off x="1893722" y="4952613"/>
            <a:ext cx="162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падала је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48FB1A-12F0-45BB-A3B3-E2B2530176F4}"/>
              </a:ext>
            </a:extLst>
          </p:cNvPr>
          <p:cNvSpPr txBox="1"/>
          <p:nvPr/>
        </p:nvSpPr>
        <p:spPr>
          <a:xfrm>
            <a:off x="5579706" y="2827175"/>
            <a:ext cx="169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86F11C-167B-4E7C-BDCE-BEF3234DD43E}"/>
              </a:ext>
            </a:extLst>
          </p:cNvPr>
          <p:cNvSpPr txBox="1"/>
          <p:nvPr/>
        </p:nvSpPr>
        <p:spPr>
          <a:xfrm>
            <a:off x="8873412" y="2827175"/>
            <a:ext cx="189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гледаће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0EFCE2-ABB6-4FCF-A184-A56093BEC7C6}"/>
              </a:ext>
            </a:extLst>
          </p:cNvPr>
          <p:cNvSpPr txBox="1"/>
          <p:nvPr/>
        </p:nvSpPr>
        <p:spPr>
          <a:xfrm>
            <a:off x="1893723" y="3514993"/>
            <a:ext cx="162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учио је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32F8D6-8B29-4F5A-89C9-1E8763CA2901}"/>
              </a:ext>
            </a:extLst>
          </p:cNvPr>
          <p:cNvSpPr txBox="1"/>
          <p:nvPr/>
        </p:nvSpPr>
        <p:spPr>
          <a:xfrm>
            <a:off x="9008706" y="3620278"/>
            <a:ext cx="162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учиће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387E6E-BEA5-400A-9F22-4ECFFCCE1B76}"/>
              </a:ext>
            </a:extLst>
          </p:cNvPr>
          <p:cNvSpPr txBox="1"/>
          <p:nvPr/>
        </p:nvSpPr>
        <p:spPr>
          <a:xfrm>
            <a:off x="1875256" y="4231431"/>
            <a:ext cx="166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писао је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372209-5A4D-44CB-91C0-C86D4007766E}"/>
              </a:ext>
            </a:extLst>
          </p:cNvPr>
          <p:cNvSpPr txBox="1"/>
          <p:nvPr/>
        </p:nvSpPr>
        <p:spPr>
          <a:xfrm>
            <a:off x="5579706" y="4212770"/>
            <a:ext cx="103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A8667A-F886-4367-925B-D338693E93DD}"/>
              </a:ext>
            </a:extLst>
          </p:cNvPr>
          <p:cNvSpPr txBox="1"/>
          <p:nvPr/>
        </p:nvSpPr>
        <p:spPr>
          <a:xfrm>
            <a:off x="5630051" y="4952613"/>
            <a:ext cx="122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35E6B2-0D62-4058-8354-EC926F7F4457}"/>
              </a:ext>
            </a:extLst>
          </p:cNvPr>
          <p:cNvSpPr txBox="1"/>
          <p:nvPr/>
        </p:nvSpPr>
        <p:spPr>
          <a:xfrm>
            <a:off x="9008706" y="4976469"/>
            <a:ext cx="122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падаће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C2A6B60E-2FCD-41C8-A35C-850012D17CDD}"/>
              </a:ext>
            </a:extLst>
          </p:cNvPr>
          <p:cNvSpPr txBox="1">
            <a:spLocks/>
          </p:cNvSpPr>
          <p:nvPr/>
        </p:nvSpPr>
        <p:spPr>
          <a:xfrm>
            <a:off x="838200" y="6185646"/>
            <a:ext cx="406997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0A55EB-E9F8-42B3-B811-8B9FCFF5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1494"/>
          </a:xfrm>
        </p:spPr>
        <p:txBody>
          <a:bodyPr>
            <a:norm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којем времену се врши радња глагола у сљедећим</a:t>
            </a:r>
            <a:b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реченицама: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6E8E6D-3ADF-4ADA-95AF-26F7A8A05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6077"/>
            <a:ext cx="10515600" cy="4020886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Побиједиће најбољи!</a:t>
            </a:r>
          </a:p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Прије мјесец дана изгубили смо утакмицу.</a:t>
            </a:r>
          </a:p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Свакодневно трчим покрај ријеке. </a:t>
            </a:r>
          </a:p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имате времена за то.</a:t>
            </a:r>
          </a:p>
          <a:p>
            <a:pPr marL="0" indent="0">
              <a:buNone/>
            </a:pPr>
            <a:r>
              <a:rPr lang="sr-Cyrl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неколико дана почеће Фестивал науке.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B1942F-B01F-43FB-80A6-97702FB70B57}"/>
              </a:ext>
            </a:extLst>
          </p:cNvPr>
          <p:cNvSpPr txBox="1"/>
          <p:nvPr/>
        </p:nvSpPr>
        <p:spPr>
          <a:xfrm>
            <a:off x="4749280" y="2059450"/>
            <a:ext cx="379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(будуће вријеме)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A37089-AED9-4DCA-9EEC-F7EA9ACC03C1}"/>
              </a:ext>
            </a:extLst>
          </p:cNvPr>
          <p:cNvSpPr txBox="1"/>
          <p:nvPr/>
        </p:nvSpPr>
        <p:spPr>
          <a:xfrm>
            <a:off x="7996335" y="2585286"/>
            <a:ext cx="286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(прошло вријеме)</a:t>
            </a:r>
            <a:endParaRPr lang="bs-Latn-BA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371FCB-F487-45BA-BD89-EAB456DD6A8F}"/>
              </a:ext>
            </a:extLst>
          </p:cNvPr>
          <p:cNvSpPr txBox="1"/>
          <p:nvPr/>
        </p:nvSpPr>
        <p:spPr>
          <a:xfrm>
            <a:off x="6648060" y="3123800"/>
            <a:ext cx="358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(садашње вријеме)</a:t>
            </a:r>
            <a:endParaRPr lang="bs-Latn-BA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CF5EA7-B5CC-4C3C-8067-C0AD1EAD24AD}"/>
              </a:ext>
            </a:extLst>
          </p:cNvPr>
          <p:cNvSpPr txBox="1"/>
          <p:nvPr/>
        </p:nvSpPr>
        <p:spPr>
          <a:xfrm>
            <a:off x="5175380" y="3631726"/>
            <a:ext cx="379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(садашње вријеме)</a:t>
            </a:r>
            <a:endParaRPr lang="bs-Latn-BA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0EEC4E-A2DB-47F6-A1A8-F29D0C07A5BA}"/>
              </a:ext>
            </a:extLst>
          </p:cNvPr>
          <p:cNvSpPr txBox="1"/>
          <p:nvPr/>
        </p:nvSpPr>
        <p:spPr>
          <a:xfrm>
            <a:off x="7847045" y="4159850"/>
            <a:ext cx="272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(будуће вријеме)</a:t>
            </a:r>
            <a:endParaRPr lang="bs-Latn-BA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C2A6B60E-2FCD-41C8-A35C-850012D17CDD}"/>
              </a:ext>
            </a:extLst>
          </p:cNvPr>
          <p:cNvSpPr txBox="1">
            <a:spLocks/>
          </p:cNvSpPr>
          <p:nvPr/>
        </p:nvSpPr>
        <p:spPr>
          <a:xfrm>
            <a:off x="838200" y="6185646"/>
            <a:ext cx="406997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1800A-CEF0-4D10-B7D8-A006C3EF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233"/>
          </a:xfrm>
        </p:spPr>
        <p:txBody>
          <a:bodyPr>
            <a:normAutofit/>
          </a:bodyPr>
          <a:lstStyle/>
          <a:p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  <a:endParaRPr lang="bs-Latn-B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028FC2-0A36-4604-A177-73159C33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302"/>
            <a:ext cx="10515600" cy="49266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Препиши дати текст, подвуци глаголе, а онда текст напиши у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садашњем и будућем времену: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Киша је падала цијелог дана. Сакрила сам се испод кишобрана.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Трчала сам до куће.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у садашњем времену гласи: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 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у будућем времену гласи: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eacher teaching kindergarten students in class Vector Image">
            <a:extLst>
              <a:ext uri="{FF2B5EF4-FFF2-40B4-BE49-F238E27FC236}">
                <a16:creationId xmlns="" xmlns:a16="http://schemas.microsoft.com/office/drawing/2014/main" id="{43478CE9-5BAB-4A74-8002-2DD93D997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1"/>
          <a:stretch/>
        </p:blipFill>
        <p:spPr bwMode="auto">
          <a:xfrm>
            <a:off x="7295450" y="3429000"/>
            <a:ext cx="3710906" cy="2595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2A6B60E-2FCD-41C8-A35C-850012D17CDD}"/>
              </a:ext>
            </a:extLst>
          </p:cNvPr>
          <p:cNvSpPr txBox="1">
            <a:spLocks/>
          </p:cNvSpPr>
          <p:nvPr/>
        </p:nvSpPr>
        <p:spPr>
          <a:xfrm>
            <a:off x="838200" y="6185646"/>
            <a:ext cx="4069976" cy="389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334</Words>
  <Application>Microsoft Office PowerPoint</Application>
  <PresentationFormat>Widescreen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ГЛАГОЛИ</vt:lpstr>
      <vt:lpstr>Дјеца се играју у парку. Трче за лоптом и беру шарено цвијеће. Дјед је остарио и сједи на клупи. Посматра дјецу. Изненада се наоблачило. Вјетар је јако дувао. Сви су потрчали према кући. Убрзо се све смирило. </vt:lpstr>
      <vt:lpstr>PowerPoint Presentation</vt:lpstr>
      <vt:lpstr>ГЛАГОЛСКА ВРЕМЕНА – ОЗНАЧАВАЊЕ САДАШЊОСТИ, ПРОШЛОСТИ И БУДУЋНОСТИ</vt:lpstr>
      <vt:lpstr>1. Допуни реченице глаголима!</vt:lpstr>
      <vt:lpstr>2. Изведи глагол од:</vt:lpstr>
      <vt:lpstr>3. Попуни празна мјеста у табели:</vt:lpstr>
      <vt:lpstr>4. Одреди у којем времену се врши радња глагола у сљедећим     реченицама:</vt:lpstr>
      <vt:lpstr>Задатак за самосталан рад: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</dc:title>
  <dc:creator>Jelena</dc:creator>
  <cp:lastModifiedBy>marina_uciteljica@yahoo.com</cp:lastModifiedBy>
  <cp:revision>96</cp:revision>
  <dcterms:created xsi:type="dcterms:W3CDTF">2020-05-08T21:23:25Z</dcterms:created>
  <dcterms:modified xsi:type="dcterms:W3CDTF">2020-05-18T08:27:03Z</dcterms:modified>
</cp:coreProperties>
</file>