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72" r:id="rId4"/>
    <p:sldId id="273" r:id="rId5"/>
    <p:sldId id="266" r:id="rId6"/>
    <p:sldId id="260" r:id="rId7"/>
    <p:sldId id="267" r:id="rId8"/>
    <p:sldId id="261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27"/>
    <a:srgbClr val="008000"/>
    <a:srgbClr val="831E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D64AB-410A-4F6D-A9E8-6ECA585CD2B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86800"/>
      </p:ext>
    </p:extLst>
  </p:cSld>
  <p:clrMapOvr>
    <a:masterClrMapping/>
  </p:clrMapOvr>
  <p:transition spd="med" advClick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EA0E3-1F16-44E4-8BF1-552E7AC581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630001"/>
      </p:ext>
    </p:extLst>
  </p:cSld>
  <p:clrMapOvr>
    <a:masterClrMapping/>
  </p:clrMapOvr>
  <p:transition spd="med"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353CE-B3A4-41EF-9827-AAFE9813299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349160"/>
      </p:ext>
    </p:extLst>
  </p:cSld>
  <p:clrMapOvr>
    <a:masterClrMapping/>
  </p:clrMapOvr>
  <p:transition spd="med" advClick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0F40F87-9590-4434-9B67-ACE7862D8E2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841515"/>
      </p:ext>
    </p:extLst>
  </p:cSld>
  <p:clrMapOvr>
    <a:masterClrMapping/>
  </p:clrMapOvr>
  <p:transition spd="med"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9CF0A-7A1F-44F4-A797-4F12B8465AF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2378313"/>
      </p:ext>
    </p:extLst>
  </p:cSld>
  <p:clrMapOvr>
    <a:masterClrMapping/>
  </p:clrMapOvr>
  <p:transition spd="med"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E15A1-931A-4D0A-B8E0-0B047B6CFF2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374387"/>
      </p:ext>
    </p:extLst>
  </p:cSld>
  <p:clrMapOvr>
    <a:masterClrMapping/>
  </p:clrMapOvr>
  <p:transition spd="med" advClick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ED4A7-ECC4-497F-8AB5-103DD6ED761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5224908"/>
      </p:ext>
    </p:extLst>
  </p:cSld>
  <p:clrMapOvr>
    <a:masterClrMapping/>
  </p:clrMapOvr>
  <p:transition spd="med" advClick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BA88E-9315-4408-B531-286630770AA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78343"/>
      </p:ext>
    </p:extLst>
  </p:cSld>
  <p:clrMapOvr>
    <a:masterClrMapping/>
  </p:clrMapOvr>
  <p:transition spd="med"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891DF-9F8E-4B2A-8544-1C078953D01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147500"/>
      </p:ext>
    </p:extLst>
  </p:cSld>
  <p:clrMapOvr>
    <a:masterClrMapping/>
  </p:clrMapOvr>
  <p:transition spd="med"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BE170-2C46-4A64-B6C5-E012C89824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8286207"/>
      </p:ext>
    </p:extLst>
  </p:cSld>
  <p:clrMapOvr>
    <a:masterClrMapping/>
  </p:clrMapOvr>
  <p:transition spd="med" advClick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BA12B-8938-4768-95C0-C4036C41C4B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222701"/>
      </p:ext>
    </p:extLst>
  </p:cSld>
  <p:clrMapOvr>
    <a:masterClrMapping/>
  </p:clrMapOvr>
  <p:transition spd="med"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1F135-22EF-4C15-A3D1-FF6F772B47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071367"/>
      </p:ext>
    </p:extLst>
  </p:cSld>
  <p:clrMapOvr>
    <a:masterClrMapping/>
  </p:clrMapOvr>
  <p:transition spd="med"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F921E6-E38A-4031-8EFA-7FA4467DBCFA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90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 advClick="0"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08" name="Picture 8" descr="strelic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1" y="5905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0160" y="2526040"/>
            <a:ext cx="3982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sz="5400" b="1" dirty="0">
                <a:ln w="10160">
                  <a:solidFill>
                    <a:srgbClr val="CAE2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ПРИДЈЕВИ</a:t>
            </a:r>
            <a:endParaRPr lang="en-US" sz="5400" b="1" dirty="0">
              <a:ln w="10160">
                <a:solidFill>
                  <a:srgbClr val="CAE2FF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844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 descr="strelic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214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24503" y="0"/>
            <a:ext cx="489736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BA" altLang="en-US" sz="2800" b="1" smtClean="0">
                <a:solidFill>
                  <a:schemeClr val="bg1"/>
                </a:solidFill>
              </a:rPr>
              <a:t>,,</a:t>
            </a:r>
            <a:r>
              <a:rPr lang="sr-Cyrl-CS" altLang="en-US" sz="2800" b="1" smtClean="0">
                <a:solidFill>
                  <a:schemeClr val="bg1"/>
                </a:solidFill>
              </a:rPr>
              <a:t>Људи </a:t>
            </a:r>
            <a:r>
              <a:rPr lang="sr-Cyrl-CS" altLang="en-US" sz="2800" b="1" dirty="0">
                <a:solidFill>
                  <a:schemeClr val="bg1"/>
                </a:solidFill>
              </a:rPr>
              <a:t>имају навику</a:t>
            </a:r>
          </a:p>
          <a:p>
            <a:r>
              <a:rPr lang="sr-Cyrl-CS" altLang="en-US" sz="2800" b="1" dirty="0">
                <a:solidFill>
                  <a:schemeClr val="bg1"/>
                </a:solidFill>
              </a:rPr>
              <a:t> да гаје и једу паприку.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</a:p>
          <a:p>
            <a:r>
              <a:rPr lang="sr-Cyrl-CS" altLang="en-US" sz="2800" b="1" dirty="0">
                <a:solidFill>
                  <a:srgbClr val="FFFF00"/>
                </a:solidFill>
              </a:rPr>
              <a:t>Зелене</a:t>
            </a:r>
            <a:r>
              <a:rPr lang="sr-Cyrl-CS" altLang="en-US" sz="2800" b="1" dirty="0">
                <a:solidFill>
                  <a:schemeClr val="bg1"/>
                </a:solidFill>
              </a:rPr>
              <a:t>,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  <a:r>
              <a:rPr lang="sr-Cyrl-CS" altLang="en-US" sz="2800" b="1" dirty="0">
                <a:solidFill>
                  <a:srgbClr val="FFFF00"/>
                </a:solidFill>
              </a:rPr>
              <a:t>црвене</a:t>
            </a:r>
            <a:r>
              <a:rPr lang="sr-Cyrl-CS" altLang="en-US" sz="2800" b="1" dirty="0">
                <a:solidFill>
                  <a:schemeClr val="bg1"/>
                </a:solidFill>
              </a:rPr>
              <a:t>,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  <a:r>
              <a:rPr lang="sr-Cyrl-CS" altLang="en-US" sz="2800" b="1" dirty="0">
                <a:solidFill>
                  <a:srgbClr val="FFFF00"/>
                </a:solidFill>
              </a:rPr>
              <a:t>жуте</a:t>
            </a:r>
            <a:r>
              <a:rPr lang="sr-Cyrl-CS" altLang="en-US" sz="2800" b="1" dirty="0">
                <a:solidFill>
                  <a:schemeClr val="bg1"/>
                </a:solidFill>
              </a:rPr>
              <a:t>,</a:t>
            </a:r>
          </a:p>
          <a:p>
            <a:r>
              <a:rPr lang="sr-Cyrl-CS" altLang="en-US" sz="2800" b="1" dirty="0">
                <a:solidFill>
                  <a:srgbClr val="FFFF00"/>
                </a:solidFill>
              </a:rPr>
              <a:t>крупне</a:t>
            </a:r>
            <a:r>
              <a:rPr lang="sr-Cyrl-CS" altLang="en-US" sz="2800" b="1" dirty="0">
                <a:solidFill>
                  <a:schemeClr val="bg1"/>
                </a:solidFill>
              </a:rPr>
              <a:t>,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  <a:r>
              <a:rPr lang="sr-Cyrl-CS" altLang="en-US" sz="2800" b="1" dirty="0">
                <a:solidFill>
                  <a:srgbClr val="FFFF00"/>
                </a:solidFill>
              </a:rPr>
              <a:t>сићушне</a:t>
            </a:r>
            <a:r>
              <a:rPr lang="sr-Cyrl-CS" altLang="en-US" sz="2800" b="1" dirty="0">
                <a:solidFill>
                  <a:schemeClr val="bg1"/>
                </a:solidFill>
              </a:rPr>
              <a:t>,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  <a:r>
              <a:rPr lang="sr-Cyrl-CS" altLang="en-US" sz="2800" b="1" dirty="0">
                <a:solidFill>
                  <a:srgbClr val="FFFF00"/>
                </a:solidFill>
              </a:rPr>
              <a:t>глатке</a:t>
            </a:r>
            <a:r>
              <a:rPr lang="sr-Cyrl-CS" altLang="en-US" sz="2800" b="1" dirty="0">
                <a:solidFill>
                  <a:schemeClr val="bg1"/>
                </a:solidFill>
              </a:rPr>
              <a:t>.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</a:p>
          <a:p>
            <a:r>
              <a:rPr lang="sr-Cyrl-CS" altLang="en-US" sz="2800" b="1" dirty="0">
                <a:solidFill>
                  <a:schemeClr val="bg1"/>
                </a:solidFill>
              </a:rPr>
              <a:t>Мој тата воли </a:t>
            </a:r>
            <a:r>
              <a:rPr lang="sr-Cyrl-CS" altLang="en-US" sz="2800" b="1" dirty="0">
                <a:solidFill>
                  <a:srgbClr val="FFFF00"/>
                </a:solidFill>
              </a:rPr>
              <a:t>љуте</a:t>
            </a:r>
            <a:r>
              <a:rPr lang="sr-Cyrl-CS" altLang="en-US" sz="2800" b="1" dirty="0">
                <a:solidFill>
                  <a:schemeClr val="bg1"/>
                </a:solidFill>
              </a:rPr>
              <a:t>,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</a:p>
          <a:p>
            <a:r>
              <a:rPr lang="sr-Cyrl-CS" altLang="en-US" sz="2800" b="1" dirty="0">
                <a:solidFill>
                  <a:schemeClr val="bg1"/>
                </a:solidFill>
              </a:rPr>
              <a:t>ја волим </a:t>
            </a:r>
            <a:r>
              <a:rPr lang="sr-Cyrl-CS" altLang="en-US" sz="2800" b="1" dirty="0">
                <a:solidFill>
                  <a:srgbClr val="FFFF00"/>
                </a:solidFill>
              </a:rPr>
              <a:t>благе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  <a:r>
              <a:rPr lang="sr-Cyrl-CS" altLang="en-US" sz="2800" b="1" dirty="0">
                <a:solidFill>
                  <a:schemeClr val="bg1"/>
                </a:solidFill>
              </a:rPr>
              <a:t>и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  <a:r>
              <a:rPr lang="sr-Cyrl-CS" altLang="en-US" sz="2800" b="1" dirty="0">
                <a:solidFill>
                  <a:srgbClr val="FFFF00"/>
                </a:solidFill>
              </a:rPr>
              <a:t>слатке</a:t>
            </a:r>
            <a:r>
              <a:rPr lang="sr-Cyrl-CS" altLang="en-US" sz="2800" b="1" dirty="0" smtClean="0">
                <a:solidFill>
                  <a:schemeClr val="bg1"/>
                </a:solidFill>
              </a:rPr>
              <a:t>.“</a:t>
            </a:r>
            <a:r>
              <a:rPr lang="sr-Cyrl-CS" altLang="en-US" sz="2800" b="1" dirty="0" smtClean="0">
                <a:solidFill>
                  <a:srgbClr val="00CC00"/>
                </a:solidFill>
              </a:rPr>
              <a:t> </a:t>
            </a:r>
            <a:endParaRPr lang="sr-Cyrl-CS" altLang="en-US" sz="2800" b="1" dirty="0">
              <a:solidFill>
                <a:srgbClr val="00CC00"/>
              </a:solidFill>
            </a:endParaRPr>
          </a:p>
          <a:p>
            <a:r>
              <a:rPr lang="sr-Cyrl-CS" altLang="en-US" sz="2800" b="1" dirty="0">
                <a:solidFill>
                  <a:schemeClr val="bg1"/>
                </a:solidFill>
              </a:rPr>
              <a:t>                              Д. Ерић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4503" y="3559510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r-Cyrl-CS" altLang="en-US" sz="2800" b="1" dirty="0" smtClean="0">
                <a:solidFill>
                  <a:schemeClr val="bg1"/>
                </a:solidFill>
              </a:rPr>
              <a:t> </a:t>
            </a:r>
            <a:endParaRPr lang="sr-Cyrl-CS" altLang="en-US" sz="2800" b="1" dirty="0">
              <a:solidFill>
                <a:schemeClr val="bg1"/>
              </a:solidFill>
            </a:endParaRPr>
          </a:p>
          <a:p>
            <a:pPr lvl="0"/>
            <a:r>
              <a:rPr lang="sr-Cyrl-CS" altLang="en-US" sz="2800" b="1" dirty="0">
                <a:solidFill>
                  <a:schemeClr val="bg1"/>
                </a:solidFill>
              </a:rPr>
              <a:t>Ријечи: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  <a:r>
              <a:rPr lang="sr-Cyrl-CS" altLang="en-US" sz="2800" b="1" dirty="0">
                <a:solidFill>
                  <a:srgbClr val="FFFF00"/>
                </a:solidFill>
              </a:rPr>
              <a:t>зелене</a:t>
            </a:r>
            <a:r>
              <a:rPr lang="sr-Cyrl-CS" altLang="en-US" sz="2800" b="1" dirty="0">
                <a:solidFill>
                  <a:schemeClr val="bg1"/>
                </a:solidFill>
              </a:rPr>
              <a:t>,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  <a:r>
              <a:rPr lang="sr-Cyrl-CS" altLang="en-US" sz="2800" b="1" dirty="0">
                <a:solidFill>
                  <a:srgbClr val="FFFF00"/>
                </a:solidFill>
              </a:rPr>
              <a:t>црвене</a:t>
            </a:r>
            <a:r>
              <a:rPr lang="sr-Cyrl-CS" altLang="en-US" sz="2800" b="1" dirty="0">
                <a:solidFill>
                  <a:schemeClr val="bg1"/>
                </a:solidFill>
              </a:rPr>
              <a:t>,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  <a:r>
              <a:rPr lang="sr-Cyrl-CS" altLang="en-US" sz="2800" b="1" dirty="0">
                <a:solidFill>
                  <a:srgbClr val="FFFF00"/>
                </a:solidFill>
              </a:rPr>
              <a:t>жуте</a:t>
            </a:r>
            <a:r>
              <a:rPr lang="sr-Cyrl-CS" altLang="en-US" sz="2800" b="1" dirty="0">
                <a:solidFill>
                  <a:schemeClr val="bg1"/>
                </a:solidFill>
              </a:rPr>
              <a:t>,</a:t>
            </a:r>
          </a:p>
          <a:p>
            <a:pPr lvl="0"/>
            <a:r>
              <a:rPr lang="sr-Cyrl-CS" altLang="en-US" sz="2800" b="1" dirty="0">
                <a:solidFill>
                  <a:srgbClr val="FFFF00"/>
                </a:solidFill>
              </a:rPr>
              <a:t>крупне</a:t>
            </a:r>
            <a:r>
              <a:rPr lang="sr-Cyrl-CS" altLang="en-US" sz="2800" b="1" dirty="0">
                <a:solidFill>
                  <a:schemeClr val="bg1"/>
                </a:solidFill>
              </a:rPr>
              <a:t>,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  <a:r>
              <a:rPr lang="sr-Cyrl-CS" altLang="en-US" sz="2800" b="1" dirty="0">
                <a:solidFill>
                  <a:srgbClr val="FFFF00"/>
                </a:solidFill>
              </a:rPr>
              <a:t>сићушне</a:t>
            </a:r>
            <a:r>
              <a:rPr lang="sr-Cyrl-CS" altLang="en-US" sz="2800" b="1" dirty="0">
                <a:solidFill>
                  <a:schemeClr val="bg1"/>
                </a:solidFill>
              </a:rPr>
              <a:t>,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  <a:r>
              <a:rPr lang="sr-Cyrl-CS" altLang="en-US" sz="2800" b="1" dirty="0">
                <a:solidFill>
                  <a:srgbClr val="FFFF00"/>
                </a:solidFill>
              </a:rPr>
              <a:t>благе</a:t>
            </a:r>
            <a:r>
              <a:rPr lang="sr-Cyrl-CS" altLang="en-US" sz="2800" b="1" dirty="0">
                <a:solidFill>
                  <a:schemeClr val="bg1"/>
                </a:solidFill>
              </a:rPr>
              <a:t>,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</a:p>
          <a:p>
            <a:pPr lvl="0"/>
            <a:r>
              <a:rPr lang="sr-Cyrl-CS" altLang="en-US" sz="2800" b="1" dirty="0">
                <a:solidFill>
                  <a:srgbClr val="FFFF00"/>
                </a:solidFill>
              </a:rPr>
              <a:t>глатке</a:t>
            </a:r>
            <a:r>
              <a:rPr lang="sr-Cyrl-CS" altLang="en-US" sz="2800" b="1" dirty="0">
                <a:solidFill>
                  <a:schemeClr val="bg1"/>
                </a:solidFill>
              </a:rPr>
              <a:t>,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  <a:r>
              <a:rPr lang="sr-Cyrl-CS" altLang="en-US" sz="2800" b="1" dirty="0">
                <a:solidFill>
                  <a:srgbClr val="FFFF00"/>
                </a:solidFill>
              </a:rPr>
              <a:t>слатке</a:t>
            </a:r>
            <a:r>
              <a:rPr lang="sr-Cyrl-CS" altLang="en-US" sz="2800" b="1" dirty="0">
                <a:solidFill>
                  <a:schemeClr val="bg1"/>
                </a:solidFill>
              </a:rPr>
              <a:t>, означавају </a:t>
            </a:r>
          </a:p>
          <a:p>
            <a:pPr lvl="0"/>
            <a:r>
              <a:rPr lang="sr-Cyrl-CS" altLang="en-US" sz="2800" b="1" dirty="0">
                <a:solidFill>
                  <a:schemeClr val="bg1"/>
                </a:solidFill>
              </a:rPr>
              <a:t>особине паприка. Све су то</a:t>
            </a:r>
          </a:p>
          <a:p>
            <a:pPr lvl="0"/>
            <a:r>
              <a:rPr lang="sr-Cyrl-CS" altLang="en-US" sz="2800" b="1" dirty="0">
                <a:solidFill>
                  <a:srgbClr val="00CC00"/>
                </a:solidFill>
              </a:rPr>
              <a:t>            </a:t>
            </a:r>
          </a:p>
          <a:p>
            <a:pPr lvl="0"/>
            <a:r>
              <a:rPr lang="sr-Cyrl-CS" altLang="en-US" sz="2800" b="1" dirty="0">
                <a:solidFill>
                  <a:srgbClr val="00CC00"/>
                </a:solidFill>
              </a:rPr>
              <a:t>             </a:t>
            </a:r>
            <a:r>
              <a:rPr lang="sr-Cyrl-CS" altLang="en-US" sz="2800" b="1" dirty="0">
                <a:solidFill>
                  <a:srgbClr val="FFFF00"/>
                </a:solidFill>
              </a:rPr>
              <a:t> </a:t>
            </a:r>
            <a:r>
              <a:rPr lang="sr-Cyrl-CS" altLang="en-US" sz="2800" b="1" dirty="0" smtClean="0">
                <a:solidFill>
                  <a:srgbClr val="FFFF00"/>
                </a:solidFill>
              </a:rPr>
              <a:t>ПРИДЈЕВИ</a:t>
            </a:r>
            <a:r>
              <a:rPr lang="sr-Cyrl-CS" altLang="en-US" sz="2800" b="1" dirty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2" y="-702128"/>
            <a:ext cx="6128657" cy="5812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9556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08" name="Picture 8" descr="strelic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1" y="5905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7300" y="1166806"/>
            <a:ext cx="7226299" cy="16033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8955" y="2868816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altLang="en-US" sz="2800" b="1" dirty="0">
                <a:solidFill>
                  <a:srgbClr val="FFFF00"/>
                </a:solidFill>
              </a:rPr>
              <a:t>Вриједни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  <a:r>
              <a:rPr lang="sr-Cyrl-CS" altLang="en-US" sz="2800" b="1" dirty="0">
                <a:solidFill>
                  <a:srgbClr val="FFFFFF"/>
                </a:solidFill>
              </a:rPr>
              <a:t>Јоца </a:t>
            </a:r>
            <a:r>
              <a:rPr lang="sr-Cyrl-CS" altLang="en-US" sz="2800" b="1" dirty="0" smtClean="0">
                <a:solidFill>
                  <a:srgbClr val="FFFFFF"/>
                </a:solidFill>
              </a:rPr>
              <a:t>чита </a:t>
            </a:r>
            <a:r>
              <a:rPr lang="sr-Cyrl-CS" altLang="en-US" sz="2800" b="1" dirty="0">
                <a:solidFill>
                  <a:srgbClr val="FFFF00"/>
                </a:solidFill>
              </a:rPr>
              <a:t>омиљену</a:t>
            </a:r>
            <a:r>
              <a:rPr lang="sr-Cyrl-CS" altLang="en-US" sz="2800" b="1" dirty="0">
                <a:solidFill>
                  <a:srgbClr val="00CC00"/>
                </a:solidFill>
              </a:rPr>
              <a:t> </a:t>
            </a:r>
            <a:r>
              <a:rPr lang="sr-Cyrl-CS" altLang="en-US" sz="2800" b="1" dirty="0">
                <a:solidFill>
                  <a:srgbClr val="FFFFFF"/>
                </a:solidFill>
              </a:rPr>
              <a:t>књигу.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7390" y="4168618"/>
            <a:ext cx="2475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altLang="en-US" sz="2800" b="1" dirty="0">
                <a:solidFill>
                  <a:srgbClr val="FFFF00"/>
                </a:solidFill>
              </a:rPr>
              <a:t>какав је неко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92387" y="4140909"/>
            <a:ext cx="278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CS" altLang="en-US" sz="2800" b="1" dirty="0">
                <a:solidFill>
                  <a:srgbClr val="FFFF00"/>
                </a:solidFill>
              </a:rPr>
              <a:t>какво је нешто</a:t>
            </a:r>
            <a:endParaRPr lang="sr-Latn-CS" altLang="en-US" sz="2800" b="1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467600" y="3574473"/>
            <a:ext cx="13855" cy="5525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429000" y="3628801"/>
            <a:ext cx="0" cy="5121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1436794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08" name="Picture 8" descr="strelic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1" y="5905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0650" y="1182231"/>
            <a:ext cx="6870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altLang="en-US" sz="2800" b="1" dirty="0">
                <a:solidFill>
                  <a:srgbClr val="FFFFFF"/>
                </a:solidFill>
              </a:rPr>
              <a:t>Прид</a:t>
            </a:r>
            <a:r>
              <a:rPr lang="sr-Cyrl-RS" altLang="en-US" sz="2800" b="1" dirty="0">
                <a:solidFill>
                  <a:srgbClr val="FFFFFF"/>
                </a:solidFill>
              </a:rPr>
              <a:t>ј</a:t>
            </a:r>
            <a:r>
              <a:rPr lang="sr-Latn-CS" altLang="en-US" sz="2800" b="1" dirty="0">
                <a:solidFill>
                  <a:srgbClr val="FFFFFF"/>
                </a:solidFill>
              </a:rPr>
              <a:t>еви су важни зато што </a:t>
            </a:r>
            <a:r>
              <a:rPr lang="sr-Cyrl-BA" altLang="en-US" sz="2800" b="1" dirty="0" smtClean="0">
                <a:solidFill>
                  <a:srgbClr val="FFFFFF"/>
                </a:solidFill>
              </a:rPr>
              <a:t>описују</a:t>
            </a:r>
            <a:r>
              <a:rPr lang="sr-Cyrl-RS" altLang="en-US" sz="2800" b="1" dirty="0" smtClean="0">
                <a:solidFill>
                  <a:srgbClr val="FFFFFF"/>
                </a:solidFill>
              </a:rPr>
              <a:t> </a:t>
            </a:r>
            <a:r>
              <a:rPr lang="sr-Latn-CS" altLang="en-US" sz="2800" b="1" dirty="0" smtClean="0">
                <a:solidFill>
                  <a:srgbClr val="FFFFFF"/>
                </a:solidFill>
              </a:rPr>
              <a:t>именицу </a:t>
            </a:r>
            <a:r>
              <a:rPr lang="sr-Latn-CS" altLang="en-US" sz="2800" b="1" dirty="0">
                <a:solidFill>
                  <a:srgbClr val="FFFFFF"/>
                </a:solidFill>
              </a:rPr>
              <a:t>и употпуњују текст</a:t>
            </a:r>
            <a:r>
              <a:rPr lang="sr-Latn-CS" altLang="en-US" sz="2800" b="1" dirty="0" smtClean="0">
                <a:solidFill>
                  <a:srgbClr val="FFFFFF"/>
                </a:solidFill>
              </a:rPr>
              <a:t>.</a:t>
            </a:r>
          </a:p>
          <a:p>
            <a:pPr lvl="0" algn="ctr"/>
            <a:endParaRPr lang="sr-Cyrl-RS" altLang="en-US" sz="2800" b="1" dirty="0" smtClean="0">
              <a:solidFill>
                <a:srgbClr val="FFFFFF"/>
              </a:solidFill>
            </a:endParaRPr>
          </a:p>
          <a:p>
            <a:pPr lvl="0" algn="ctr"/>
            <a:endParaRPr lang="sr-Cyrl-RS" altLang="en-US" sz="2800" b="1" dirty="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5090" y="2351861"/>
            <a:ext cx="51332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altLang="en-US" sz="2800" b="1" dirty="0" smtClean="0">
                <a:solidFill>
                  <a:srgbClr val="FFFFFF"/>
                </a:solidFill>
              </a:rPr>
              <a:t>-  </a:t>
            </a:r>
            <a:r>
              <a:rPr lang="sr-Cyrl-RS" altLang="en-US" sz="2800" b="1" dirty="0">
                <a:solidFill>
                  <a:srgbClr val="FFFF00"/>
                </a:solidFill>
              </a:rPr>
              <a:t>умиљата, </a:t>
            </a:r>
            <a:r>
              <a:rPr lang="sr-Cyrl-RS" altLang="en-US" sz="2800" b="1" dirty="0" smtClean="0">
                <a:solidFill>
                  <a:srgbClr val="FFFF00"/>
                </a:solidFill>
              </a:rPr>
              <a:t>шарена, мала...</a:t>
            </a:r>
            <a:endParaRPr lang="sr-Cyrl-RS" altLang="en-US" sz="28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0650" y="1993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5570" y="3215045"/>
            <a:ext cx="591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r-Cyrl-RS" altLang="en-US" sz="2800" b="1" dirty="0" smtClean="0">
                <a:solidFill>
                  <a:srgbClr val="FFFFFF"/>
                </a:solidFill>
              </a:rPr>
              <a:t>-  </a:t>
            </a:r>
            <a:r>
              <a:rPr lang="sr-Cyrl-RS" altLang="en-US" sz="2800" b="1" dirty="0">
                <a:solidFill>
                  <a:srgbClr val="FFFF00"/>
                </a:solidFill>
              </a:rPr>
              <a:t>фудбалска</a:t>
            </a:r>
            <a:r>
              <a:rPr lang="sr-Cyrl-RS" altLang="en-US" sz="2800" b="1" dirty="0" smtClean="0">
                <a:solidFill>
                  <a:srgbClr val="FFFF00"/>
                </a:solidFill>
              </a:rPr>
              <a:t>, Маркова, гумена...</a:t>
            </a:r>
            <a:endParaRPr lang="sr-Cyrl-RS" altLang="en-US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1290" y="4042251"/>
            <a:ext cx="47940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altLang="en-US" sz="2800" b="1" dirty="0" smtClean="0">
                <a:solidFill>
                  <a:srgbClr val="FFFFFF"/>
                </a:solidFill>
              </a:rPr>
              <a:t>-  </a:t>
            </a:r>
            <a:r>
              <a:rPr lang="sr-Cyrl-RS" altLang="en-US" sz="2800" b="1" dirty="0" smtClean="0">
                <a:solidFill>
                  <a:srgbClr val="FFFF00"/>
                </a:solidFill>
              </a:rPr>
              <a:t>слатка</a:t>
            </a:r>
            <a:r>
              <a:rPr lang="sr-Cyrl-RS" altLang="en-US" sz="2800" b="1" dirty="0">
                <a:solidFill>
                  <a:srgbClr val="FFFF00"/>
                </a:solidFill>
              </a:rPr>
              <a:t>, </a:t>
            </a:r>
            <a:r>
              <a:rPr lang="sr-Cyrl-RS" altLang="en-US" sz="2800" b="1" dirty="0" smtClean="0">
                <a:solidFill>
                  <a:srgbClr val="FFFF00"/>
                </a:solidFill>
              </a:rPr>
              <a:t>црвена, сочна...</a:t>
            </a:r>
            <a:endParaRPr lang="sr-Cyrl-CS" altLang="en-US" sz="28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4847" y="2360414"/>
            <a:ext cx="1268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2800" b="1" dirty="0" smtClean="0">
                <a:solidFill>
                  <a:srgbClr val="FFFFFF"/>
                </a:solidFill>
              </a:rPr>
              <a:t>Мачка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750585" y="3198614"/>
            <a:ext cx="124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2800" b="1" dirty="0" smtClean="0">
                <a:solidFill>
                  <a:srgbClr val="FFFFFF"/>
                </a:solidFill>
              </a:rPr>
              <a:t>Лопта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739291" y="4021574"/>
            <a:ext cx="1382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2800" b="1" dirty="0" smtClean="0">
                <a:solidFill>
                  <a:srgbClr val="FFFFFF"/>
                </a:solidFill>
              </a:rPr>
              <a:t>Јабука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32178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 descr="strelic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7" y="5905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90342" y="-654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sr-Cyrl-RS" altLang="en-US" sz="2800" b="1" dirty="0" smtClean="0">
              <a:solidFill>
                <a:srgbClr val="FFFFFF"/>
              </a:solidFill>
            </a:endParaRPr>
          </a:p>
          <a:p>
            <a:pPr lvl="0"/>
            <a:endParaRPr lang="sr-Cyrl-RS" altLang="en-US" sz="2800" b="1" dirty="0" smtClean="0">
              <a:solidFill>
                <a:srgbClr val="FFFFFF"/>
              </a:solidFill>
            </a:endParaRPr>
          </a:p>
          <a:p>
            <a:pPr lvl="0"/>
            <a:r>
              <a:rPr lang="sr-Cyrl-RS" altLang="en-US" sz="2800" b="1" dirty="0">
                <a:solidFill>
                  <a:srgbClr val="FFFFFF"/>
                </a:solidFill>
              </a:rPr>
              <a:t> </a:t>
            </a:r>
            <a:r>
              <a:rPr lang="sr-Cyrl-RS" altLang="en-US" sz="2800" b="1" dirty="0" smtClean="0">
                <a:solidFill>
                  <a:srgbClr val="FFFFFF"/>
                </a:solidFill>
              </a:rPr>
              <a:t>                             </a:t>
            </a:r>
            <a:endParaRPr lang="sr-Cyrl-RS" altLang="en-US" sz="28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8100" y="241300"/>
            <a:ext cx="10161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ПОВЕЖИ ИМЕНИЦУ СА ОДГОВАРАЈУЋИМ ПРИДЈЕВОМ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87700" y="1536700"/>
            <a:ext cx="5670142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/>
              <a:t>ЛАНЧИЋ			ЖУТО</a:t>
            </a:r>
          </a:p>
          <a:p>
            <a:endParaRPr lang="sr-Cyrl-RS" sz="2400" b="1" dirty="0" smtClean="0"/>
          </a:p>
          <a:p>
            <a:r>
              <a:rPr lang="sr-Cyrl-RS" sz="2400" b="1" dirty="0" smtClean="0"/>
              <a:t>КЊИГА			ДЕДИН</a:t>
            </a:r>
          </a:p>
          <a:p>
            <a:endParaRPr lang="sr-Cyrl-RS" sz="2400" b="1" dirty="0" smtClean="0"/>
          </a:p>
          <a:p>
            <a:r>
              <a:rPr lang="sr-Cyrl-RS" sz="2400" b="1" dirty="0" smtClean="0"/>
              <a:t>ЧАША			ЗЛАТНИ</a:t>
            </a:r>
          </a:p>
          <a:p>
            <a:endParaRPr lang="sr-Cyrl-RS" sz="2400" b="1" dirty="0" smtClean="0"/>
          </a:p>
          <a:p>
            <a:r>
              <a:rPr lang="sr-Cyrl-RS" sz="2400" b="1" dirty="0" smtClean="0"/>
              <a:t>УНУК				КИСЕО</a:t>
            </a:r>
          </a:p>
          <a:p>
            <a:endParaRPr lang="sr-Cyrl-RS" sz="2400" b="1" dirty="0" smtClean="0"/>
          </a:p>
          <a:p>
            <a:r>
              <a:rPr lang="sr-Cyrl-RS" sz="2400" b="1" dirty="0" smtClean="0"/>
              <a:t>СУНЦЕ			СТАКЛЕНА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sr-Cyrl-BA" sz="2400" b="1" dirty="0" smtClean="0"/>
              <a:t>ЛИМУН                               ОМИЉЕНА</a:t>
            </a:r>
            <a:endParaRPr lang="sr-Cyrl-RS" sz="2400" b="1" dirty="0" smtClean="0"/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775200" y="1828800"/>
            <a:ext cx="2070100" cy="142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711700" y="2514600"/>
            <a:ext cx="2039620" cy="2804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699000" y="3218260"/>
            <a:ext cx="2054389" cy="13918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686300" y="2540000"/>
            <a:ext cx="2068594" cy="14833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699000" y="1828800"/>
            <a:ext cx="2061492" cy="29694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546600" y="3992880"/>
            <a:ext cx="2219960" cy="13845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3157832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4F2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0" y="1473389"/>
            <a:ext cx="1029570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sr-Cyrl-CS" altLang="en-US" dirty="0">
              <a:solidFill>
                <a:schemeClr val="bg1"/>
              </a:solidFill>
            </a:endParaRPr>
          </a:p>
          <a:p>
            <a:pPr algn="ctr"/>
            <a:r>
              <a:rPr lang="sr-Cyrl-CS" altLang="en-US" sz="2800" b="1" dirty="0" smtClean="0">
                <a:solidFill>
                  <a:schemeClr val="bg1"/>
                </a:solidFill>
              </a:rPr>
              <a:t>Жућкасти маслачак провирује из зелене траве.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250106" y="287995"/>
            <a:ext cx="91473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CS" altLang="en-US" sz="3200" b="1" dirty="0" smtClean="0">
                <a:solidFill>
                  <a:schemeClr val="bg1"/>
                </a:solidFill>
              </a:rPr>
              <a:t>У сљедећим </a:t>
            </a:r>
            <a:r>
              <a:rPr lang="sr-Cyrl-CS" altLang="en-US" sz="3200" b="1" dirty="0" smtClean="0">
                <a:solidFill>
                  <a:schemeClr val="bg1"/>
                </a:solidFill>
              </a:rPr>
              <a:t>речениц</a:t>
            </a:r>
            <a:r>
              <a:rPr lang="en-US" altLang="en-US" sz="3200" b="1" dirty="0" smtClean="0">
                <a:solidFill>
                  <a:schemeClr val="bg1"/>
                </a:solidFill>
              </a:rPr>
              <a:t>a</a:t>
            </a:r>
            <a:r>
              <a:rPr lang="sr-Cyrl-BA" altLang="en-US" sz="3200" b="1" dirty="0" smtClean="0">
                <a:solidFill>
                  <a:schemeClr val="bg1"/>
                </a:solidFill>
              </a:rPr>
              <a:t>ма</a:t>
            </a:r>
            <a:r>
              <a:rPr lang="sr-Cyrl-CS" altLang="en-US" sz="3200" b="1" dirty="0" smtClean="0">
                <a:solidFill>
                  <a:schemeClr val="bg1"/>
                </a:solidFill>
              </a:rPr>
              <a:t> </a:t>
            </a:r>
            <a:r>
              <a:rPr lang="sr-Cyrl-CS" altLang="en-US" sz="3200" b="1" dirty="0" smtClean="0">
                <a:solidFill>
                  <a:schemeClr val="bg1"/>
                </a:solidFill>
              </a:rPr>
              <a:t>подвуци придјеве.</a:t>
            </a:r>
            <a:endParaRPr lang="sr-Cyrl-CS" altLang="en-US" sz="3200" dirty="0">
              <a:solidFill>
                <a:schemeClr val="bg1"/>
              </a:solidFill>
            </a:endParaRPr>
          </a:p>
          <a:p>
            <a:pPr algn="ctr"/>
            <a:endParaRPr lang="en-US" altLang="en-US" sz="3200" dirty="0"/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50" y="5906942"/>
            <a:ext cx="957155" cy="951058"/>
          </a:xfrm>
          <a:prstGeom prst="rect">
            <a:avLst/>
          </a:prstGeom>
        </p:spPr>
      </p:pic>
      <p:pic>
        <p:nvPicPr>
          <p:cNvPr id="8" name="Picture 7" descr="MAS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66360"/>
            <a:ext cx="12192000" cy="1691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3173" y="2641326"/>
            <a:ext cx="9787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r-Cyrl-CS" altLang="en-US" sz="2800" b="1" dirty="0">
                <a:solidFill>
                  <a:schemeClr val="bg1"/>
                </a:solidFill>
              </a:rPr>
              <a:t>Марко сједи на</a:t>
            </a:r>
            <a:r>
              <a:rPr lang="sr-Cyrl-CS" altLang="en-US" b="1" dirty="0">
                <a:solidFill>
                  <a:schemeClr val="bg1"/>
                </a:solidFill>
              </a:rPr>
              <a:t> </a:t>
            </a:r>
            <a:r>
              <a:rPr lang="sr-Cyrl-CS" altLang="en-US" sz="2800" b="1" dirty="0">
                <a:solidFill>
                  <a:schemeClr val="bg1"/>
                </a:solidFill>
              </a:rPr>
              <a:t>дрвеној</a:t>
            </a:r>
            <a:r>
              <a:rPr lang="sr-Cyrl-CS" altLang="en-US" b="1" dirty="0">
                <a:solidFill>
                  <a:schemeClr val="bg1"/>
                </a:solidFill>
              </a:rPr>
              <a:t> </a:t>
            </a:r>
            <a:r>
              <a:rPr lang="sr-Cyrl-CS" altLang="en-US" sz="2800" b="1" dirty="0">
                <a:solidFill>
                  <a:schemeClr val="bg1"/>
                </a:solidFill>
              </a:rPr>
              <a:t>клупи и посматра плаво небо.</a:t>
            </a:r>
          </a:p>
        </p:txBody>
      </p:sp>
      <p:pic>
        <p:nvPicPr>
          <p:cNvPr id="10" name="Picture 9" descr="little-boy-sitting-bench-cartoon-full-color-647665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8680" y="3002668"/>
            <a:ext cx="3977640" cy="31085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3706544" y="3164546"/>
            <a:ext cx="1346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8399780" y="3164546"/>
            <a:ext cx="1041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993824" y="2326346"/>
            <a:ext cx="1749376" cy="53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845300" y="2326346"/>
            <a:ext cx="1353820" cy="53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1361247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 descr="strelic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214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0152" y="205318"/>
            <a:ext cx="11055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sr-Cyrl-CS" altLang="en-US" sz="2800" b="1" dirty="0" smtClean="0">
              <a:solidFill>
                <a:schemeClr val="bg1"/>
              </a:solidFill>
            </a:endParaRPr>
          </a:p>
          <a:p>
            <a:pPr lvl="0"/>
            <a:endParaRPr lang="sr-Cyrl-CS" altLang="en-US" sz="2800" b="1" dirty="0" smtClean="0">
              <a:solidFill>
                <a:schemeClr val="bg1"/>
              </a:solidFill>
            </a:endParaRPr>
          </a:p>
          <a:p>
            <a:pPr lvl="0"/>
            <a:endParaRPr lang="sr-Cyrl-CS" alt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670" y="2155103"/>
            <a:ext cx="1001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r-Cyrl-CS" altLang="en-US" sz="2800" b="1" dirty="0">
                <a:solidFill>
                  <a:schemeClr val="bg1"/>
                </a:solidFill>
              </a:rPr>
              <a:t>Сјајно сунце расипа топле зраке на олистале воћњаке.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3390" y="3322377"/>
            <a:ext cx="7791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CS" altLang="en-US" sz="2800" b="1" dirty="0">
                <a:solidFill>
                  <a:schemeClr val="bg1"/>
                </a:solidFill>
              </a:rPr>
              <a:t>Вриједна Мара је направила слатки колач.</a:t>
            </a:r>
          </a:p>
        </p:txBody>
      </p:sp>
      <p:sp>
        <p:nvSpPr>
          <p:cNvPr id="8" name="Rectangle 7"/>
          <p:cNvSpPr/>
          <p:nvPr/>
        </p:nvSpPr>
        <p:spPr>
          <a:xfrm>
            <a:off x="727710" y="5351335"/>
            <a:ext cx="11029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altLang="en-US" sz="2800" b="1" dirty="0">
                <a:solidFill>
                  <a:srgbClr val="FFFF00"/>
                </a:solidFill>
              </a:rPr>
              <a:t>ПРИДЈЕВИ СТОЈЕ УЗ ИМЕНИЦУ И БЛИЖЕ ЈЕ ОДРЕЂУЈУ!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10540" y="269504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099560" y="2694684"/>
            <a:ext cx="1141054" cy="27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6878320" y="2693416"/>
            <a:ext cx="1600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10540" y="3913818"/>
            <a:ext cx="1653540" cy="28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736862" y="3874270"/>
            <a:ext cx="11303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 descr="s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98120" y="-198120"/>
            <a:ext cx="2175164" cy="2392680"/>
          </a:xfrm>
          <a:prstGeom prst="rect">
            <a:avLst/>
          </a:prstGeom>
        </p:spPr>
      </p:pic>
      <p:pic>
        <p:nvPicPr>
          <p:cNvPr id="26" name="Picture 25" descr="istockphoto-157243293-612x6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351262" y="2611086"/>
            <a:ext cx="2840738" cy="2878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998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4F2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0" y="316541"/>
            <a:ext cx="76604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r-Cyrl-CS" altLang="en-US" sz="3200" b="1" dirty="0" smtClean="0">
                <a:solidFill>
                  <a:schemeClr val="bg1"/>
                </a:solidFill>
              </a:rPr>
              <a:t>Д</a:t>
            </a:r>
            <a:r>
              <a:rPr lang="en-US" altLang="en-US" sz="3200" b="1" dirty="0" smtClean="0">
                <a:solidFill>
                  <a:schemeClr val="bg1"/>
                </a:solidFill>
              </a:rPr>
              <a:t>o</a:t>
            </a:r>
            <a:r>
              <a:rPr lang="sr-Cyrl-BA" altLang="en-US" sz="3200" b="1" dirty="0" smtClean="0">
                <a:solidFill>
                  <a:schemeClr val="bg1"/>
                </a:solidFill>
              </a:rPr>
              <a:t>пуни реченице придјевима</a:t>
            </a:r>
            <a:r>
              <a:rPr lang="en-US" altLang="en-US" sz="3200" b="1" dirty="0" smtClean="0">
                <a:solidFill>
                  <a:schemeClr val="bg1"/>
                </a:solidFill>
              </a:rPr>
              <a:t>.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191001" y="29718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r-Cyrl-CS" alt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454359" y="1988995"/>
            <a:ext cx="74783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CS" altLang="en-US" sz="3200" b="1" dirty="0" smtClean="0"/>
              <a:t>гуштер се сунча на 	  	  огради.</a:t>
            </a:r>
            <a:endParaRPr lang="en-US" altLang="en-US" sz="3200" dirty="0"/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651" y="5906942"/>
            <a:ext cx="957155" cy="95105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6463365" y="2503351"/>
            <a:ext cx="15113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903382" y="2539236"/>
            <a:ext cx="1489298" cy="58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783106" y="1988995"/>
            <a:ext cx="1652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Зелени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9767" y="1986130"/>
            <a:ext cx="17604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каменој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918620" y="3201528"/>
            <a:ext cx="89121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CS" altLang="en-US" sz="3200" b="1" dirty="0" smtClean="0"/>
              <a:t>Саша посматра       	      ,		        ријеку.</a:t>
            </a:r>
            <a:endParaRPr lang="en-US" altLang="en-US" sz="32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334624" y="3748871"/>
            <a:ext cx="2005216" cy="1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608775" y="3750898"/>
            <a:ext cx="14893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4200972" y="3213223"/>
            <a:ext cx="2151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предивну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08609" y="3213937"/>
            <a:ext cx="15701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зелену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0807" y="4274995"/>
            <a:ext cx="20056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Мирисно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850599" y="4305475"/>
            <a:ext cx="8790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CS" altLang="en-US" sz="3200" b="1" dirty="0" smtClean="0"/>
              <a:t>цвијеће је процвјетало у                 башти.</a:t>
            </a:r>
            <a:endParaRPr lang="en-US" alt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8011421" y="4290235"/>
            <a:ext cx="1734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бакиној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979582" y="4831080"/>
            <a:ext cx="1900778" cy="93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8096662" y="4886196"/>
            <a:ext cx="1626458" cy="58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323937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2" grpId="0"/>
      <p:bldP spid="23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670" y="2442715"/>
            <a:ext cx="79030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Дошло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ново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прољеће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, а с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њиме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рођен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Бамби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њежно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крхко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лане. Шума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била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ужурбана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ускомешана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због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тог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важног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догађаја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Веселе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вјеверице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малени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миш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трбушасти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кунић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радознале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птичице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све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животиње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дошле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су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упознати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Бамбија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Бамби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стао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своје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танке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ножице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полако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почео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откривати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чудесну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шуму. </a:t>
            </a:r>
            <a:endParaRPr lang="en-US" sz="2800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289560" y="248194"/>
            <a:ext cx="119759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8"/>
            <a:r>
              <a:rPr lang="sr-Cyrl-CS" altLang="en-US" sz="2800" b="1" dirty="0" smtClean="0">
                <a:solidFill>
                  <a:schemeClr val="bg1"/>
                </a:solidFill>
              </a:rPr>
              <a:t>ЗАДАТАК ЗА САМОСТАЛАН РАД</a:t>
            </a:r>
          </a:p>
          <a:p>
            <a:endParaRPr lang="sr-Cyrl-CS" altLang="en-US" sz="2800" b="1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sr-Cyrl-CS" altLang="en-US" sz="2800" b="1" dirty="0" smtClean="0">
                <a:solidFill>
                  <a:schemeClr val="bg1"/>
                </a:solidFill>
              </a:rPr>
              <a:t>           У одломку приче „Бамби“ пронађи и подвуци све придјеве.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728" y="6236154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1638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DADADA"/>
      </a:accent4>
      <a:accent5>
        <a:srgbClr val="CAE2FF"/>
      </a:accent5>
      <a:accent6>
        <a:srgbClr val="B9B9E7"/>
      </a:accent6>
      <a:hlink>
        <a:srgbClr val="FFFFFF"/>
      </a:hlink>
      <a:folHlink>
        <a:srgbClr val="FF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DADADA"/>
        </a:accent4>
        <a:accent5>
          <a:srgbClr val="CAE2FF"/>
        </a:accent5>
        <a:accent6>
          <a:srgbClr val="B9B9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FF33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DA2A00"/>
        </a:accent4>
        <a:accent5>
          <a:srgbClr val="CAE2FF"/>
        </a:accent5>
        <a:accent6>
          <a:srgbClr val="B9B9E7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278</Words>
  <Application>Microsoft Office PowerPoint</Application>
  <PresentationFormat>Custom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Ceko</dc:creator>
  <cp:lastModifiedBy>PC</cp:lastModifiedBy>
  <cp:revision>44</cp:revision>
  <dcterms:created xsi:type="dcterms:W3CDTF">2020-04-17T19:21:09Z</dcterms:created>
  <dcterms:modified xsi:type="dcterms:W3CDTF">2020-04-22T20:03:31Z</dcterms:modified>
</cp:coreProperties>
</file>