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58" r:id="rId5"/>
    <p:sldId id="260" r:id="rId6"/>
    <p:sldId id="261" r:id="rId7"/>
  </p:sldIdLst>
  <p:sldSz cx="122523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5A4E6-3A60-40DA-8E9A-BC1936F7B281}" type="datetimeFigureOut">
              <a:rPr lang="sr-Cyrl-CS" smtClean="0"/>
              <a:pPr/>
              <a:t>15.4.2020</a:t>
            </a:fld>
            <a:endParaRPr lang="sr-Cyrl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713" y="685800"/>
            <a:ext cx="6124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D0DB5-2A01-4C7E-BB91-98F3D9CC2ED8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D0DB5-2A01-4C7E-BB91-98F3D9CC2ED8}" type="slidenum">
              <a:rPr lang="sr-Cyrl-CS" smtClean="0"/>
              <a:pPr/>
              <a:t>2</a:t>
            </a:fld>
            <a:endParaRPr lang="sr-Cyrl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925" y="2130426"/>
            <a:ext cx="104144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849" y="3886200"/>
            <a:ext cx="85766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3474" y="274639"/>
            <a:ext cx="369271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1076" y="274639"/>
            <a:ext cx="1087819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49" y="4406901"/>
            <a:ext cx="104144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849" y="2906713"/>
            <a:ext cx="1041447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1076" y="1600201"/>
            <a:ext cx="72854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0736" y="1600201"/>
            <a:ext cx="728545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16" y="274638"/>
            <a:ext cx="1102709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616" y="1535113"/>
            <a:ext cx="54135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16" y="2174875"/>
            <a:ext cx="54135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4012" y="1535113"/>
            <a:ext cx="54156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4012" y="2174875"/>
            <a:ext cx="54156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17" y="273050"/>
            <a:ext cx="40309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319" y="273051"/>
            <a:ext cx="68493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17" y="1435101"/>
            <a:ext cx="40309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541" y="4800600"/>
            <a:ext cx="73513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1541" y="612775"/>
            <a:ext cx="73513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1541" y="5367338"/>
            <a:ext cx="73513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616" y="274638"/>
            <a:ext cx="110270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616" y="1600201"/>
            <a:ext cx="110270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616" y="6356351"/>
            <a:ext cx="2858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5CCC-9E7B-4876-9788-F7018D349CD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6211" y="6356351"/>
            <a:ext cx="38799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0833" y="6356351"/>
            <a:ext cx="2858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D153D-259A-4A2B-997C-534946097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52325" cy="6858000"/>
          </a:xfrm>
        </p:spPr>
      </p:pic>
      <p:pic>
        <p:nvPicPr>
          <p:cNvPr id="5" name="Picture 4" descr="skolica-set-folija-40-01-600x600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3762" y="1981200"/>
            <a:ext cx="7467600" cy="4305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41225" y="762000"/>
            <a:ext cx="7473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СРПСКИ  ЈЕЗИК</a:t>
            </a:r>
            <a:endParaRPr lang="sr-Cyrl-CS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t="-25000" r="-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49363" y="228601"/>
          <a:ext cx="8839197" cy="6324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  <a:gridCol w="982133"/>
              </a:tblGrid>
              <a:tr h="903514"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35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514"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3514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514"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514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9562" y="0"/>
            <a:ext cx="1905000" cy="1066800"/>
          </a:xfrm>
          <a:prstGeom prst="rect">
            <a:avLst/>
          </a:prstGeom>
        </p:spPr>
      </p:pic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85800"/>
            <a:ext cx="1219200" cy="1832131"/>
          </a:xfrm>
          <a:prstGeom prst="rect">
            <a:avLst/>
          </a:prstGeom>
        </p:spPr>
      </p:pic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555162" y="1905000"/>
            <a:ext cx="2109163" cy="1295400"/>
          </a:xfrm>
          <a:prstGeom prst="rect">
            <a:avLst/>
          </a:prstGeom>
        </p:spPr>
      </p:pic>
      <p:pic>
        <p:nvPicPr>
          <p:cNvPr id="8" name="Picture 7" descr="download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96962" y="2895600"/>
            <a:ext cx="1905000" cy="1066800"/>
          </a:xfrm>
          <a:prstGeom prst="rect">
            <a:avLst/>
          </a:prstGeom>
        </p:spPr>
      </p:pic>
      <p:pic>
        <p:nvPicPr>
          <p:cNvPr id="9" name="Picture 8" descr="download (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640762" y="3733800"/>
            <a:ext cx="1752600" cy="1143000"/>
          </a:xfrm>
          <a:prstGeom prst="rect">
            <a:avLst/>
          </a:prstGeom>
        </p:spPr>
      </p:pic>
      <p:pic>
        <p:nvPicPr>
          <p:cNvPr id="10" name="Picture 9" descr="download (10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564562" y="5638800"/>
            <a:ext cx="2057400" cy="1036957"/>
          </a:xfrm>
          <a:prstGeom prst="rect">
            <a:avLst/>
          </a:prstGeom>
        </p:spPr>
      </p:pic>
      <p:pic>
        <p:nvPicPr>
          <p:cNvPr id="11" name="Picture 10" descr="images (3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96962" y="4504944"/>
            <a:ext cx="1752600" cy="9814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40362" y="381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     о    л      у    б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562" y="1295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      ј       е      т      л      и     ћ    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73562" y="2209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      а      в      к      а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2962" y="3124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      о      с     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9762" y="4038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      о      д      а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2962" y="4953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     о      в      а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7962" y="5867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     ј       е      н     и      ц     а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8438" y="-838200"/>
            <a:ext cx="13395325" cy="9202297"/>
          </a:xfrm>
        </p:spPr>
      </p:pic>
      <p:sp>
        <p:nvSpPr>
          <p:cNvPr id="5" name="TextBox 4"/>
          <p:cNvSpPr txBox="1"/>
          <p:nvPr/>
        </p:nvSpPr>
        <p:spPr>
          <a:xfrm>
            <a:off x="1693038" y="0"/>
            <a:ext cx="9058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САМОГЛАСНИЦИ  И  СУГЛАСНИЦИ</a:t>
            </a:r>
            <a:endParaRPr lang="sr-Cyrl-C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562" y="5410200"/>
            <a:ext cx="8008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Сваки глас има своју ознаку, а то је СЛОВО.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6962" y="1143000"/>
            <a:ext cx="1929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ГЛАСОВИ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6962" y="2209800"/>
            <a:ext cx="2778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Самогласници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20470007">
            <a:off x="3707268" y="1732166"/>
            <a:ext cx="1346782" cy="34420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CS"/>
          </a:p>
        </p:txBody>
      </p:sp>
      <p:sp>
        <p:nvSpPr>
          <p:cNvPr id="13" name="Left Arrow 12"/>
          <p:cNvSpPr/>
          <p:nvPr/>
        </p:nvSpPr>
        <p:spPr>
          <a:xfrm rot="12335074">
            <a:off x="6528035" y="1789928"/>
            <a:ext cx="1346782" cy="34420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CS"/>
          </a:p>
        </p:txBody>
      </p:sp>
      <p:sp>
        <p:nvSpPr>
          <p:cNvPr id="15" name="TextBox 14"/>
          <p:cNvSpPr txBox="1"/>
          <p:nvPr/>
        </p:nvSpPr>
        <p:spPr>
          <a:xfrm>
            <a:off x="7650162" y="2209800"/>
            <a:ext cx="2293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Сугласници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39762" y="2743200"/>
            <a:ext cx="3352800" cy="2438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isometricOffAxis1Righ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endParaRPr lang="sr-Cyrl-ME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sr-Cyrl-ME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А    </a:t>
            </a:r>
            <a:r>
              <a:rPr lang="sr-Cyrl-M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sr-Cyrl-ME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    </a:t>
            </a:r>
            <a:r>
              <a:rPr lang="sr-Cyrl-ME" sz="4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ME" sz="32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sr-Cyrl-ME" sz="4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32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ME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endParaRPr lang="sr-Cyrl-CS" sz="4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ME" sz="3200" b="1" dirty="0" smtClean="0"/>
          </a:p>
        </p:txBody>
      </p:sp>
      <p:sp>
        <p:nvSpPr>
          <p:cNvPr id="21" name="Cloud 20"/>
          <p:cNvSpPr/>
          <p:nvPr/>
        </p:nvSpPr>
        <p:spPr>
          <a:xfrm>
            <a:off x="5135562" y="2667000"/>
            <a:ext cx="6324600" cy="28194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ME" sz="2800" b="1" dirty="0" smtClean="0">
                <a:solidFill>
                  <a:schemeClr val="tx1"/>
                </a:solidFill>
              </a:rPr>
              <a:t>    </a:t>
            </a:r>
            <a:r>
              <a:rPr lang="sr-Cyrl-M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     В    Г    Д    Ђ    Ж    З    Ј     К    Л   </a:t>
            </a:r>
            <a:r>
              <a:rPr lang="sr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Љ</a:t>
            </a:r>
            <a:r>
              <a:rPr lang="sr-Cyrl-M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М    </a:t>
            </a:r>
            <a:r>
              <a:rPr lang="sr-Cyrl-ME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  Њ  </a:t>
            </a:r>
            <a:r>
              <a:rPr lang="sr-Cyrl-M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    Р                                   С    Т    Ћ    Ф    Х    Ц    Ч    Џ   Ш</a:t>
            </a:r>
            <a:endParaRPr lang="sr-Cyrl-C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562" y="5867400"/>
            <a:ext cx="10027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Самогласници могу да стоје сами и лако се изговарају.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1"/>
      <p:bldP spid="9" grpId="0"/>
      <p:bldP spid="10" grpId="0"/>
      <p:bldP spid="12" grpId="0" animBg="1"/>
      <p:bldP spid="13" grpId="0" animBg="1"/>
      <p:bldP spid="15" grpId="0"/>
      <p:bldP spid="18" grpId="0" animBg="1"/>
      <p:bldP spid="21" grpId="0" animBg="1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203362" cy="6858000"/>
          </a:xfrm>
        </p:spPr>
      </p:pic>
      <p:sp>
        <p:nvSpPr>
          <p:cNvPr id="5" name="TextBox 4"/>
          <p:cNvSpPr txBox="1"/>
          <p:nvPr/>
        </p:nvSpPr>
        <p:spPr>
          <a:xfrm>
            <a:off x="563562" y="533400"/>
            <a:ext cx="9434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Једна ријеч може да се састоји од једног гласа или </a:t>
            </a:r>
          </a:p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више гласова.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562" y="26670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C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962" y="1981200"/>
            <a:ext cx="116313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примјер:</a:t>
            </a:r>
          </a:p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ријеч  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има пет гласова, и то два самогласника (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 сугласника (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162" y="3581400"/>
            <a:ext cx="1104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ријеч  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има три гласа, и то два самогласника (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sr-Cyrl-ME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и јед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сугласник (</a:t>
            </a:r>
            <a:r>
              <a:rPr lang="sr-Cyrl-ME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);   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362" y="4876800"/>
            <a:ext cx="10507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ријеч </a:t>
            </a:r>
            <a:r>
              <a:rPr lang="sr-Cyrl-C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има један глас, и то само један самогласник (</a:t>
            </a:r>
            <a:r>
              <a:rPr lang="sr-Cyrl-C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2"/>
      <p:bldP spid="10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88962" cy="6858000"/>
          </a:xfrm>
          <a:solidFill>
            <a:srgbClr val="00B0F0"/>
          </a:solidFill>
        </p:spPr>
      </p:pic>
      <p:sp>
        <p:nvSpPr>
          <p:cNvPr id="5" name="TextBox 4"/>
          <p:cNvSpPr txBox="1"/>
          <p:nvPr/>
        </p:nvSpPr>
        <p:spPr>
          <a:xfrm>
            <a:off x="639762" y="1219200"/>
            <a:ext cx="109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сљедећој пословици самогласнике заокружи плавом</a:t>
            </a:r>
          </a:p>
          <a:p>
            <a:pPr marL="514350" indent="-514350"/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бојом, а сугласнике наранџастом бојом.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9362" y="2895600"/>
            <a:ext cx="1216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  Е  З      М  У  К  Е       Н  Е  М  А       Н  А  У  К  Е .</a:t>
            </a:r>
            <a:endParaRPr lang="sr-Cyrl-C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17827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>
            <a:off x="37639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46783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>
            <a:off x="104695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94789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89455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>
            <a:off x="73453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62785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>
            <a:off x="13255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>
            <a:off x="22399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>
            <a:off x="84883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6" name="Arc 25"/>
          <p:cNvSpPr/>
          <p:nvPr/>
        </p:nvSpPr>
        <p:spPr>
          <a:xfrm>
            <a:off x="3230562" y="2895600"/>
            <a:ext cx="4572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>
            <a:off x="99361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>
            <a:off x="4221162" y="2895600"/>
            <a:ext cx="3810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>
            <a:off x="6811962" y="2895600"/>
            <a:ext cx="4572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  <p:sp>
        <p:nvSpPr>
          <p:cNvPr id="30" name="Arc 29"/>
          <p:cNvSpPr/>
          <p:nvPr/>
        </p:nvSpPr>
        <p:spPr>
          <a:xfrm>
            <a:off x="5745162" y="2895600"/>
            <a:ext cx="457200" cy="533400"/>
          </a:xfrm>
          <a:prstGeom prst="arc">
            <a:avLst>
              <a:gd name="adj1" fmla="val 190790"/>
              <a:gd name="adj2" fmla="val 0"/>
            </a:avLst>
          </a:prstGeom>
          <a:ln>
            <a:solidFill>
              <a:schemeClr val="accent6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C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1" animBg="1"/>
      <p:bldP spid="23" grpId="0" animBg="1"/>
      <p:bldP spid="25" grpId="0" animBg="1"/>
      <p:bldP spid="26" grpId="1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52325" cy="6858000"/>
          </a:xfrm>
        </p:spPr>
      </p:pic>
      <p:pic>
        <p:nvPicPr>
          <p:cNvPr id="6" name="Picture 5" descr="depositphotos_5204680-stock-illustration-three-children-with-opened-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5562" y="0"/>
            <a:ext cx="8991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2362" y="2819400"/>
            <a:ext cx="6248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Задатак за самосталан рад:</a:t>
            </a:r>
          </a:p>
          <a:p>
            <a:r>
              <a:rPr lang="sr-Cyrl-M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sr-Cyrl-M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Ријешите задатке у  уџбенику</a:t>
            </a:r>
          </a:p>
          <a:p>
            <a:r>
              <a:rPr lang="sr-Cyrl-M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Српски језик и језичка култура </a:t>
            </a:r>
          </a:p>
          <a:p>
            <a:r>
              <a:rPr lang="sr-Cyrl-M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на 10. и 11. страни.</a:t>
            </a:r>
          </a:p>
          <a:p>
            <a:pPr algn="ctr"/>
            <a:endParaRPr lang="sr-Cyrl-ME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r-Cyrl-ME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7162" y="4648200"/>
            <a:ext cx="2383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СРЕЋНО!</a:t>
            </a:r>
            <a:endParaRPr lang="sr-Cyrl-CS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00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244</Words>
  <Application>Microsoft Office PowerPoint</Application>
  <PresentationFormat>Custom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14</cp:revision>
  <dcterms:created xsi:type="dcterms:W3CDTF">2020-04-07T20:18:29Z</dcterms:created>
  <dcterms:modified xsi:type="dcterms:W3CDTF">2020-04-15T18:28:15Z</dcterms:modified>
</cp:coreProperties>
</file>