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3808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4E8C-0616-477E-B14D-B1F6D63CDB2B}" type="datetimeFigureOut">
              <a:rPr lang="sr-Latn-RS" smtClean="0"/>
              <a:t>20.3.2020.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9D4-6C2A-4D49-9CA4-6881BBC01B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37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061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164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920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975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1818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3078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4E8C-0616-477E-B14D-B1F6D63CDB2B}" type="datetimeFigureOut">
              <a:rPr lang="sr-Latn-RS" smtClean="0"/>
              <a:t>20.3.2020.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9D4-6C2A-4D49-9CA4-6881BBC01B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789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210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935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081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034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857126">
            <a:off x="245740" y="2693079"/>
            <a:ext cx="329665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3025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78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Множење и дијељење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бројем 7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0"/>
            <a:ext cx="531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9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219200"/>
            <a:ext cx="2667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/>
            </a:r>
            <a:br>
              <a:rPr lang="sr-Cyrl-RS" b="1" dirty="0"/>
            </a:br>
            <a:r>
              <a:rPr lang="sr-Cyrl-RS" sz="2800" b="1" dirty="0" smtClean="0"/>
              <a:t>3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·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5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=</a:t>
            </a:r>
            <a:r>
              <a:rPr lang="en-US" sz="2800" b="1" dirty="0" smtClean="0"/>
              <a:t> 15</a:t>
            </a:r>
          </a:p>
          <a:p>
            <a:endParaRPr lang="en-US" sz="2800" b="1" dirty="0"/>
          </a:p>
          <a:p>
            <a:r>
              <a:rPr lang="sr-Cyrl-RS" sz="2800" b="1" dirty="0" smtClean="0"/>
              <a:t>8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·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6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=</a:t>
            </a:r>
            <a:r>
              <a:rPr lang="en-US" sz="2800" b="1" dirty="0" smtClean="0"/>
              <a:t> 48</a:t>
            </a:r>
          </a:p>
          <a:p>
            <a:endParaRPr lang="en-US" sz="2800" b="1" dirty="0" smtClean="0"/>
          </a:p>
          <a:p>
            <a:r>
              <a:rPr lang="sr-Cyrl-RS" sz="2800" b="1" dirty="0" smtClean="0"/>
              <a:t>2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·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9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=</a:t>
            </a:r>
            <a:r>
              <a:rPr lang="en-US" sz="2800" b="1" dirty="0" smtClean="0"/>
              <a:t> 18</a:t>
            </a:r>
          </a:p>
          <a:p>
            <a:endParaRPr lang="en-US" sz="2800" b="1" dirty="0" smtClean="0"/>
          </a:p>
          <a:p>
            <a:r>
              <a:rPr lang="sr-Cyrl-RS" sz="2800" b="1" dirty="0" smtClean="0"/>
              <a:t>81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: 9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=</a:t>
            </a:r>
            <a:r>
              <a:rPr lang="en-US" sz="2800" b="1" dirty="0" smtClean="0"/>
              <a:t> 9</a:t>
            </a:r>
          </a:p>
          <a:p>
            <a:endParaRPr lang="en-US" sz="2800" b="1" dirty="0" smtClean="0"/>
          </a:p>
          <a:p>
            <a:r>
              <a:rPr lang="sr-Cyrl-RS" sz="2800" b="1" dirty="0" smtClean="0"/>
              <a:t>36 </a:t>
            </a:r>
            <a:r>
              <a:rPr lang="sr-Cyrl-RS" sz="2800" b="1" dirty="0"/>
              <a:t>: 6 </a:t>
            </a:r>
            <a:r>
              <a:rPr lang="sr-Cyrl-RS" sz="2800" b="1" dirty="0" smtClean="0"/>
              <a:t>=</a:t>
            </a:r>
            <a:r>
              <a:rPr lang="en-US" sz="2800" b="1" dirty="0" smtClean="0"/>
              <a:t> 6</a:t>
            </a:r>
          </a:p>
          <a:p>
            <a:endParaRPr lang="en-US" sz="2800" b="1" dirty="0" smtClean="0"/>
          </a:p>
          <a:p>
            <a:r>
              <a:rPr lang="sr-Cyrl-RS" sz="2800" b="1" dirty="0" smtClean="0"/>
              <a:t>54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: 9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=</a:t>
            </a:r>
            <a:r>
              <a:rPr lang="en-US" sz="2800" b="1" dirty="0" smtClean="0"/>
              <a:t> 6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28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1005390" cy="547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1005390" cy="547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88027"/>
            <a:ext cx="1005390" cy="547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59" y="3962400"/>
            <a:ext cx="1005390" cy="547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64427"/>
            <a:ext cx="1005390" cy="547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3" y="5638800"/>
            <a:ext cx="1005390" cy="5478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5370" y="28545"/>
            <a:ext cx="542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sr-Cyrl-R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 </a:t>
            </a:r>
            <a:r>
              <a:rPr lang="sr-Cyrl-R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поновимо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3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79514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79514 -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79514 -0.00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79514 -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79514 -0.006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79514 -0.00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>
                <a:solidFill>
                  <a:schemeClr val="accent3">
                    <a:lumMod val="75000"/>
                  </a:schemeClr>
                </a:solidFill>
              </a:rPr>
              <a:t>Колико дана има у једној </a:t>
            </a:r>
            <a:r>
              <a:rPr lang="sr-Cyrl-RS" sz="2800" b="1" dirty="0" smtClean="0">
                <a:solidFill>
                  <a:schemeClr val="accent3">
                    <a:lumMod val="75000"/>
                  </a:schemeClr>
                </a:solidFill>
              </a:rPr>
              <a:t>недјељи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3">
                    <a:lumMod val="75000"/>
                  </a:schemeClr>
                </a:solidFill>
              </a:rPr>
              <a:t>(седмици)?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sr-Cyrl-RS" sz="28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RS" sz="28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600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b="1" u="sng" dirty="0" smtClean="0">
                <a:solidFill>
                  <a:srgbClr val="0070C0"/>
                </a:solidFill>
              </a:rPr>
              <a:t>П  У  С  Ч  П  С  Н</a:t>
            </a:r>
            <a:endParaRPr lang="en-US" sz="4800" b="1" u="sng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9325" y="265854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708743"/>
            <a:ext cx="784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accent3">
                    <a:lumMod val="75000"/>
                  </a:schemeClr>
                </a:solidFill>
              </a:rPr>
              <a:t>А колико дана има у двије недјеље, у три....у пет недјеља?</a:t>
            </a:r>
            <a:br>
              <a:rPr lang="sr-Cyrl-RS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RS" sz="2800" b="1" dirty="0">
                <a:solidFill>
                  <a:schemeClr val="accent3">
                    <a:lumMod val="75000"/>
                  </a:schemeClr>
                </a:solidFill>
              </a:rPr>
              <a:t>????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55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7800" y="8273"/>
            <a:ext cx="5029200" cy="6825343"/>
            <a:chOff x="381000" y="32657"/>
            <a:chExt cx="5029200" cy="6825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" t="2430" r="51666" b="2430"/>
            <a:stretch/>
          </p:blipFill>
          <p:spPr>
            <a:xfrm>
              <a:off x="381000" y="32657"/>
              <a:ext cx="5029200" cy="68253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4600" y="2895600"/>
              <a:ext cx="1828800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b="1" dirty="0" smtClean="0">
                  <a:solidFill>
                    <a:srgbClr val="FF0000"/>
                  </a:solidFill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7  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14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3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21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4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28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5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35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6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42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49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8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56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9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63</a:t>
              </a:r>
              <a:br>
                <a:rPr lang="sr-Cyrl-RS" sz="2000" b="1" dirty="0" smtClean="0">
                  <a:solidFill>
                    <a:srgbClr val="FF0000"/>
                  </a:solidFill>
                </a:rPr>
              </a:br>
              <a:r>
                <a:rPr lang="sr-Cyrl-RS" sz="2000" b="1" dirty="0" smtClean="0">
                  <a:solidFill>
                    <a:srgbClr val="FF0000"/>
                  </a:solidFill>
                </a:rPr>
                <a:t>10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·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sr-Cyrl-RS" sz="2000" b="1" dirty="0" smtClean="0">
                  <a:solidFill>
                    <a:srgbClr val="FF0000"/>
                  </a:solidFill>
                </a:rPr>
                <a:t>= 70</a:t>
              </a:r>
              <a:endParaRPr lang="sr-Latn-RS" sz="2000" b="1" dirty="0" smtClean="0"/>
            </a:p>
            <a:p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65145" y="2133600"/>
              <a:ext cx="52770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7</a:t>
              </a:r>
              <a:endPara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13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sr-Cyrl-RS" sz="28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sr-Cyrl-RS" sz="1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sr-Cyrl-RS" sz="18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sr-Cyrl-R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  <a:t>одјељењу има </a:t>
            </a:r>
            <a:r>
              <a:rPr lang="sr-Cyrl-RS" sz="2800" b="1" dirty="0">
                <a:solidFill>
                  <a:srgbClr val="FF0000"/>
                </a:solidFill>
              </a:rPr>
              <a:t>21</a:t>
            </a:r>
            <a: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  <a:t> ученик.</a:t>
            </a:r>
            <a:b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  <a:t>Учитељица жели да раде у групама и хоће да </a:t>
            </a:r>
            <a:r>
              <a:rPr lang="sr-Cyrl-RS" sz="2800" b="1" dirty="0" smtClean="0">
                <a:solidFill>
                  <a:schemeClr val="accent2">
                    <a:lumMod val="75000"/>
                  </a:schemeClr>
                </a:solidFill>
              </a:rPr>
              <a:t>у свакој групи буде по</a:t>
            </a:r>
            <a:r>
              <a:rPr lang="sr-Cyrl-R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rgbClr val="FF0000"/>
                </a:solidFill>
              </a:rPr>
              <a:t>7</a:t>
            </a:r>
            <a:r>
              <a:rPr lang="sr-Cyrl-R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2">
                    <a:lumMod val="75000"/>
                  </a:schemeClr>
                </a:solidFill>
              </a:rPr>
              <a:t>ученика</a:t>
            </a:r>
            <a:r>
              <a:rPr lang="sr-Cyrl-RS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RS" sz="2800" b="1" dirty="0">
                <a:solidFill>
                  <a:schemeClr val="accent2">
                    <a:lumMod val="75000"/>
                  </a:schemeClr>
                </a:solidFill>
              </a:rPr>
              <a:t>Шта треба да уради учитељица? </a:t>
            </a:r>
            <a:endParaRPr lang="sr-Cyrl-R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sr-Cyrl-R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700" y="3352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 smtClean="0">
                <a:solidFill>
                  <a:srgbClr val="FF0000"/>
                </a:solidFill>
              </a:rPr>
              <a:t>21</a:t>
            </a:r>
            <a:r>
              <a:rPr lang="en-US" sz="5400" b="1" dirty="0" smtClean="0">
                <a:solidFill>
                  <a:srgbClr val="FF0000"/>
                </a:solidFill>
              </a:rPr>
              <a:t>-</a:t>
            </a:r>
            <a:r>
              <a:rPr lang="sr-Cyrl-RS" sz="5400" b="1" dirty="0" smtClean="0">
                <a:solidFill>
                  <a:srgbClr val="FF0000"/>
                </a:solidFill>
              </a:rPr>
              <a:t>7</a:t>
            </a:r>
            <a:r>
              <a:rPr lang="en-US" sz="5400" b="1" dirty="0" smtClean="0">
                <a:solidFill>
                  <a:srgbClr val="FF0000"/>
                </a:solidFill>
              </a:rPr>
              <a:t>-7</a:t>
            </a:r>
            <a:r>
              <a:rPr lang="sr-Cyrl-RS" sz="5400" b="1" dirty="0">
                <a:solidFill>
                  <a:srgbClr val="FF0000"/>
                </a:solidFill>
              </a:rPr>
              <a:t>-</a:t>
            </a:r>
            <a:r>
              <a:rPr lang="en-US" sz="5400" b="1" smtClean="0">
                <a:solidFill>
                  <a:srgbClr val="FF0000"/>
                </a:solidFill>
              </a:rPr>
              <a:t>7</a:t>
            </a:r>
            <a:r>
              <a:rPr lang="sr-Cyrl-RS" sz="5400" b="1" dirty="0" smtClean="0">
                <a:solidFill>
                  <a:srgbClr val="FF0000"/>
                </a:solidFill>
              </a:rPr>
              <a:t>=0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953000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 smtClean="0">
                <a:solidFill>
                  <a:srgbClr val="FF0000"/>
                </a:solidFill>
              </a:rPr>
              <a:t>21 </a:t>
            </a:r>
            <a:r>
              <a:rPr lang="en-US" sz="5400" b="1" dirty="0" smtClean="0">
                <a:solidFill>
                  <a:srgbClr val="FF0000"/>
                </a:solidFill>
              </a:rPr>
              <a:t>: 7 = 3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86000" y="457200"/>
            <a:ext cx="4572000" cy="60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1427" y="236220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971800"/>
            <a:ext cx="137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7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r>
              <a:rPr lang="sr-Cyrl-RS" sz="1800" b="1" dirty="0" smtClean="0">
                <a:solidFill>
                  <a:srgbClr val="FF0000"/>
                </a:solidFill>
              </a:rPr>
              <a:t>  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14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2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21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3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28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4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3</a:t>
            </a:r>
            <a:r>
              <a:rPr lang="sr-Cyrl-RS" sz="1800" b="1" dirty="0" smtClean="0">
                <a:solidFill>
                  <a:srgbClr val="FF0000"/>
                </a:solidFill>
              </a:rPr>
              <a:t>5</a:t>
            </a:r>
            <a:r>
              <a:rPr lang="en-US" sz="1800" b="1" dirty="0" smtClean="0">
                <a:solidFill>
                  <a:srgbClr val="FF0000"/>
                </a:solidFill>
              </a:rPr>
              <a:t>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42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6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49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56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8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63 : </a:t>
            </a:r>
            <a:r>
              <a:rPr lang="sr-Cyrl-RS" sz="1800" b="1" dirty="0">
                <a:solidFill>
                  <a:srgbClr val="FF0000"/>
                </a:solidFill>
              </a:rPr>
              <a:t>7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sr-Cyrl-R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9</a:t>
            </a:r>
            <a:r>
              <a:rPr lang="sr-Cyrl-RS" sz="1800" b="1" dirty="0">
                <a:solidFill>
                  <a:srgbClr val="FF0000"/>
                </a:solidFill>
              </a:rPr>
              <a:t/>
            </a:r>
            <a:br>
              <a:rPr lang="sr-Cyrl-R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70 : </a:t>
            </a:r>
            <a:r>
              <a:rPr lang="sr-Cyrl-RS" sz="1800" b="1" dirty="0" smtClean="0">
                <a:solidFill>
                  <a:srgbClr val="FF0000"/>
                </a:solidFill>
              </a:rPr>
              <a:t>7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sr-Cyrl-RS" sz="1800" b="1" dirty="0" smtClean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endParaRPr lang="sr-Latn-RS" sz="1800" b="1" dirty="0"/>
          </a:p>
        </p:txBody>
      </p:sp>
    </p:spTree>
    <p:extLst>
      <p:ext uri="{BB962C8B-B14F-4D97-AF65-F5344CB8AC3E}">
        <p14:creationId xmlns:p14="http://schemas.microsoft.com/office/powerpoint/2010/main" val="1757106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9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01040" y="687795"/>
            <a:ext cx="7924800" cy="1969770"/>
            <a:chOff x="701040" y="687795"/>
            <a:chExt cx="7924800" cy="1969770"/>
          </a:xfrm>
        </p:grpSpPr>
        <p:sp>
          <p:nvSpPr>
            <p:cNvPr id="3" name="TextBox 2"/>
            <p:cNvSpPr txBox="1"/>
            <p:nvPr/>
          </p:nvSpPr>
          <p:spPr>
            <a:xfrm>
              <a:off x="701040" y="687795"/>
              <a:ext cx="7924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1.</a:t>
              </a:r>
            </a:p>
            <a:p>
              <a:r>
                <a:rPr lang="sr-Cyrl-RS" sz="2400" dirty="0" smtClean="0"/>
                <a:t>Лука има 8 година. </a:t>
              </a:r>
            </a:p>
            <a:p>
              <a:r>
                <a:rPr lang="sr-Cyrl-RS" sz="2400" dirty="0" smtClean="0"/>
                <a:t>Лукина бака има 7 пута више година од њега, а Лукин дјед је за 7 година старији од баке.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1040" y="2257455"/>
              <a:ext cx="777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solidFill>
                    <a:srgbClr val="FF0000"/>
                  </a:solidFill>
                </a:rPr>
                <a:t>Колико година има Лукина бака, а колико његов дјед?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4038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2.</a:t>
            </a:r>
          </a:p>
          <a:p>
            <a:r>
              <a:rPr lang="sr-Cyrl-RS" sz="2400" dirty="0" smtClean="0"/>
              <a:t>Ако број 63 умањимо 7 пута, па тако добијени број умањимо за још 7, који ћемо број добити као резултат?</a:t>
            </a:r>
          </a:p>
        </p:txBody>
      </p:sp>
    </p:spTree>
    <p:extLst>
      <p:ext uri="{BB962C8B-B14F-4D97-AF65-F5344CB8AC3E}">
        <p14:creationId xmlns:p14="http://schemas.microsoft.com/office/powerpoint/2010/main" val="151249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192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accent5">
                    <a:lumMod val="50000"/>
                  </a:schemeClr>
                </a:solidFill>
              </a:rPr>
              <a:t>Упутства за рад код куће:</a:t>
            </a:r>
            <a: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Cyrl-RS" sz="4000" b="1" dirty="0" smtClean="0">
                <a:solidFill>
                  <a:schemeClr val="accent5">
                    <a:lumMod val="50000"/>
                  </a:schemeClr>
                </a:solidFill>
              </a:rPr>
              <a:t>·Напамет научити множења </a:t>
            </a:r>
            <a: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  <a:t>и дијељења бројем </a:t>
            </a:r>
            <a:r>
              <a:rPr lang="sr-Cyrl-RS" sz="4000" b="1" dirty="0" smtClean="0">
                <a:solidFill>
                  <a:schemeClr val="accent5">
                    <a:lumMod val="50000"/>
                  </a:schemeClr>
                </a:solidFill>
              </a:rPr>
              <a:t>седам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  <a:t>·Урадити </a:t>
            </a:r>
            <a:r>
              <a:rPr lang="sr-Cyrl-RS" sz="4000" b="1" dirty="0" smtClean="0">
                <a:solidFill>
                  <a:schemeClr val="accent5">
                    <a:lumMod val="50000"/>
                  </a:schemeClr>
                </a:solidFill>
              </a:rPr>
              <a:t>задатке </a:t>
            </a:r>
            <a:r>
              <a:rPr lang="sr-Cyrl-RS" sz="4000" b="1" dirty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sr-Cyrl-RS" sz="4000" b="1" dirty="0" smtClean="0">
                <a:solidFill>
                  <a:schemeClr val="accent5">
                    <a:lumMod val="50000"/>
                  </a:schemeClr>
                </a:solidFill>
              </a:rPr>
              <a:t>уџбенику на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 102</a:t>
            </a:r>
            <a:r>
              <a:rPr lang="sr-Cyrl-RS" sz="4000" b="1" dirty="0" smtClean="0">
                <a:solidFill>
                  <a:schemeClr val="accent5">
                    <a:lumMod val="50000"/>
                  </a:schemeClr>
                </a:solidFill>
              </a:rPr>
              <a:t>. и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103</a:t>
            </a:r>
            <a:r>
              <a:rPr lang="sr-Cyrl-RS" sz="40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sr-Cyrl-RS" sz="4000" b="1" smtClean="0">
                <a:solidFill>
                  <a:schemeClr val="accent5">
                    <a:lumMod val="50000"/>
                  </a:schemeClr>
                </a:solidFill>
              </a:rPr>
              <a:t>страници.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1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139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DRAGOSLAV</cp:lastModifiedBy>
  <cp:revision>20</cp:revision>
  <dcterms:modified xsi:type="dcterms:W3CDTF">2020-03-20T21:17:08Z</dcterms:modified>
</cp:coreProperties>
</file>