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1" r:id="rId4"/>
    <p:sldId id="270" r:id="rId5"/>
    <p:sldId id="273" r:id="rId6"/>
    <p:sldId id="274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1245704" y="1086678"/>
            <a:ext cx="854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ПИСМЕНО САБИРАЊЕ  И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 ОДУЗИМАЊЕ  ДО  1000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510747" y="3372678"/>
            <a:ext cx="89116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</a:rPr>
              <a:t>ОДУЗИМАЊЕ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</a:rPr>
              <a:t>( Број јединица умањеника мањи је од броја јединица умањиоца)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205947" y="1643390"/>
            <a:ext cx="905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Након данашње лекције научићемо: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940904" y="3007729"/>
            <a:ext cx="10455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schemeClr val="bg1"/>
                </a:solidFill>
              </a:rPr>
              <a:t>писмено одузимати  </a:t>
            </a:r>
            <a:r>
              <a:rPr lang="sr-Cyrl-RS" sz="3200" dirty="0" smtClean="0">
                <a:solidFill>
                  <a:schemeClr val="bg1"/>
                </a:solidFill>
              </a:rPr>
              <a:t>бројеве</a:t>
            </a:r>
            <a:r>
              <a:rPr lang="en-US" sz="3200" dirty="0" smtClean="0">
                <a:solidFill>
                  <a:schemeClr val="bg1"/>
                </a:solidFill>
              </a:rPr>
              <a:t>,</a:t>
            </a:r>
            <a:r>
              <a:rPr lang="sr-Cyrl-RS" sz="3200" dirty="0" smtClean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</a:rPr>
              <a:t>ако је број јединица умањеника мањи од броја јединица умањиоца  </a:t>
            </a:r>
          </a:p>
        </p:txBody>
      </p: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1046921" y="1258669"/>
            <a:ext cx="905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Задатак: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815007" y="2220101"/>
            <a:ext cx="105619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Владо је пожелио да купи шатор који кошта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342 КМ, а он има 125 КМ.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Колико новца </a:t>
            </a:r>
            <a:r>
              <a:rPr lang="sr-Cyrl-RS" sz="3200" dirty="0" smtClean="0">
                <a:solidFill>
                  <a:schemeClr val="bg1"/>
                </a:solidFill>
              </a:rPr>
              <a:t>недостаје </a:t>
            </a:r>
            <a:r>
              <a:rPr lang="sr-Cyrl-RS" sz="3200" dirty="0">
                <a:solidFill>
                  <a:schemeClr val="bg1"/>
                </a:solidFill>
              </a:rPr>
              <a:t>Влади</a:t>
            </a:r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?</a:t>
            </a:r>
          </a:p>
          <a:p>
            <a:endParaRPr lang="sr-Cyrl-RS" sz="32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Рачунамо: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342 – 125 = </a:t>
            </a:r>
            <a:r>
              <a:rPr lang="sr-Cyrl-R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?</a:t>
            </a:r>
          </a:p>
          <a:p>
            <a:endParaRPr lang="sr-Cyrl-R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92919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975971" y="584587"/>
            <a:ext cx="9770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Рачунање у таблици </a:t>
            </a:r>
            <a:r>
              <a:rPr lang="sr-Cyrl-RS" sz="3200" dirty="0" err="1">
                <a:solidFill>
                  <a:schemeClr val="bg1"/>
                </a:solidFill>
              </a:rPr>
              <a:t>мјесних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  <a:r>
              <a:rPr lang="sr-Cyrl-RS" sz="3200" dirty="0" err="1">
                <a:solidFill>
                  <a:schemeClr val="bg1"/>
                </a:solidFill>
              </a:rPr>
              <a:t>вриједности</a:t>
            </a:r>
            <a:r>
              <a:rPr lang="sr-Cyrl-RS" sz="32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4" name="Tabela 11">
            <a:extLst>
              <a:ext uri="{FF2B5EF4-FFF2-40B4-BE49-F238E27FC236}">
                <a16:creationId xmlns="" xmlns:a16="http://schemas.microsoft.com/office/drawing/2014/main" id="{D10BC24D-AA3B-4BB5-9D7D-676550E76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530872"/>
              </p:ext>
            </p:extLst>
          </p:nvPr>
        </p:nvGraphicFramePr>
        <p:xfrm>
          <a:off x="1457739" y="1796194"/>
          <a:ext cx="3771560" cy="2087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31544">
                  <a:extLst>
                    <a:ext uri="{9D8B030D-6E8A-4147-A177-3AD203B41FA5}">
                      <a16:colId xmlns="" xmlns:a16="http://schemas.microsoft.com/office/drawing/2014/main" val="1886861876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2161290830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416036009"/>
                    </a:ext>
                  </a:extLst>
                </a:gridCol>
                <a:gridCol w="946672">
                  <a:extLst>
                    <a:ext uri="{9D8B030D-6E8A-4147-A177-3AD203B41FA5}">
                      <a16:colId xmlns="" xmlns:a16="http://schemas.microsoft.com/office/drawing/2014/main" val="3552744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B050"/>
                          </a:solidFill>
                        </a:rPr>
                        <a:t>С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rgbClr val="0070C0"/>
                          </a:solidFill>
                        </a:rPr>
                        <a:t>Д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800" dirty="0">
                          <a:solidFill>
                            <a:srgbClr val="FF0000"/>
                          </a:solidFill>
                        </a:rPr>
                        <a:t>Ј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395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0734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037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     </a:t>
                      </a:r>
                      <a:r>
                        <a:rPr lang="sr-Cyrl-RS" b="0" dirty="0"/>
                        <a:t> _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437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i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sz="2400" b="1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1" i="0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7782402"/>
                  </a:ext>
                </a:extLst>
              </a:tr>
            </a:tbl>
          </a:graphicData>
        </a:graphic>
      </p:graphicFrame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568DE970-7A2D-4363-A4A5-218CFCD0B1AE}"/>
              </a:ext>
            </a:extLst>
          </p:cNvPr>
          <p:cNvCxnSpPr>
            <a:cxnSpLocks/>
          </p:cNvCxnSpPr>
          <p:nvPr/>
        </p:nvCxnSpPr>
        <p:spPr>
          <a:xfrm>
            <a:off x="1388819" y="3438439"/>
            <a:ext cx="38404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E750EC89-4622-4B19-B32B-FCA16F703F77}"/>
              </a:ext>
            </a:extLst>
          </p:cNvPr>
          <p:cNvSpPr txBox="1"/>
          <p:nvPr/>
        </p:nvSpPr>
        <p:spPr>
          <a:xfrm>
            <a:off x="6376562" y="1575750"/>
            <a:ext cx="4369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Рачунамо:</a:t>
            </a:r>
          </a:p>
          <a:p>
            <a:endParaRPr lang="sr-Cyrl-RS" sz="2400" dirty="0">
              <a:solidFill>
                <a:schemeClr val="bg1"/>
              </a:solidFill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12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- 5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= 7</a:t>
            </a:r>
            <a:r>
              <a:rPr lang="sr-Cyrl-RS" sz="3200" dirty="0">
                <a:solidFill>
                  <a:srgbClr val="FF0000"/>
                </a:solidFill>
              </a:rPr>
              <a:t>Ј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  <a:endParaRPr lang="sr-Cyrl-RS" sz="3200" dirty="0">
              <a:solidFill>
                <a:srgbClr val="FF0000"/>
              </a:solidFill>
            </a:endParaRPr>
          </a:p>
          <a:p>
            <a:r>
              <a:rPr lang="sr-Cyrl-RS" sz="3200" dirty="0">
                <a:solidFill>
                  <a:schemeClr val="bg1"/>
                </a:solidFill>
              </a:rPr>
              <a:t>3</a:t>
            </a:r>
            <a:r>
              <a:rPr lang="sr-Cyrl-RS" sz="3200" dirty="0">
                <a:solidFill>
                  <a:srgbClr val="0070C0"/>
                </a:solidFill>
              </a:rPr>
              <a:t>Д </a:t>
            </a:r>
            <a:r>
              <a:rPr lang="sr-Cyrl-RS" sz="3200" dirty="0">
                <a:solidFill>
                  <a:schemeClr val="bg1"/>
                </a:solidFill>
              </a:rPr>
              <a:t>- 2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  <a:r>
              <a:rPr lang="sr-Cyrl-RS" sz="3200" dirty="0">
                <a:solidFill>
                  <a:schemeClr val="bg1"/>
                </a:solidFill>
              </a:rPr>
              <a:t> = 1</a:t>
            </a:r>
            <a:r>
              <a:rPr lang="sr-Cyrl-RS" sz="3200" dirty="0">
                <a:solidFill>
                  <a:srgbClr val="0070C0"/>
                </a:solidFill>
              </a:rPr>
              <a:t>Д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3</a:t>
            </a:r>
            <a:r>
              <a:rPr lang="sr-Cyrl-RS" sz="3200" dirty="0">
                <a:solidFill>
                  <a:srgbClr val="00B050"/>
                </a:solidFill>
              </a:rPr>
              <a:t>С </a:t>
            </a:r>
            <a:r>
              <a:rPr lang="sr-Cyrl-RS" sz="3200" dirty="0">
                <a:solidFill>
                  <a:schemeClr val="bg1"/>
                </a:solidFill>
              </a:rPr>
              <a:t>- 1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r>
              <a:rPr lang="sr-Cyrl-RS" sz="3200" dirty="0">
                <a:solidFill>
                  <a:schemeClr val="bg1"/>
                </a:solidFill>
              </a:rPr>
              <a:t>= 2</a:t>
            </a:r>
            <a:r>
              <a:rPr lang="sr-Cyrl-RS" sz="3200" dirty="0">
                <a:solidFill>
                  <a:srgbClr val="00B050"/>
                </a:solidFill>
              </a:rPr>
              <a:t>С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1129B2CD-9536-4652-9BE1-784E50FC0CD3}"/>
              </a:ext>
            </a:extLst>
          </p:cNvPr>
          <p:cNvSpPr txBox="1"/>
          <p:nvPr/>
        </p:nvSpPr>
        <p:spPr>
          <a:xfrm>
            <a:off x="1232452" y="4236119"/>
            <a:ext cx="19122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Краћи начин:</a:t>
            </a:r>
          </a:p>
          <a:p>
            <a:r>
              <a:rPr lang="sr-Cyrl-RS" sz="2400" dirty="0">
                <a:solidFill>
                  <a:schemeClr val="bg1"/>
                </a:solidFill>
              </a:rPr>
              <a:t>    .</a:t>
            </a:r>
          </a:p>
          <a:p>
            <a:r>
              <a:rPr lang="sr-Cyrl-RS" sz="2400" dirty="0">
                <a:solidFill>
                  <a:schemeClr val="bg1"/>
                </a:solidFill>
              </a:rPr>
              <a:t> 342      </a:t>
            </a:r>
          </a:p>
          <a:p>
            <a:r>
              <a:rPr lang="sr-Cyrl-RS" sz="2400" dirty="0">
                <a:solidFill>
                  <a:schemeClr val="bg1"/>
                </a:solidFill>
              </a:rPr>
              <a:t>-125    </a:t>
            </a:r>
            <a:r>
              <a:rPr lang="sr-Cyrl-RS" sz="2400" dirty="0">
                <a:solidFill>
                  <a:prstClr val="white"/>
                </a:solidFill>
              </a:rPr>
              <a:t> </a:t>
            </a:r>
            <a:endParaRPr lang="sr-Cyrl-RS" sz="2400" dirty="0">
              <a:solidFill>
                <a:schemeClr val="bg1"/>
              </a:solidFill>
            </a:endParaRPr>
          </a:p>
          <a:p>
            <a:r>
              <a:rPr lang="sr-Cyrl-RS" sz="2400" dirty="0">
                <a:solidFill>
                  <a:schemeClr val="bg1"/>
                </a:solidFill>
              </a:rPr>
              <a:t> 217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Prsten: Prazan 11">
            <a:extLst>
              <a:ext uri="{FF2B5EF4-FFF2-40B4-BE49-F238E27FC236}">
                <a16:creationId xmlns="" xmlns:a16="http://schemas.microsoft.com/office/drawing/2014/main" id="{E8AF9D6C-D7A6-42F1-84FF-FF960CA4D744}"/>
              </a:ext>
            </a:extLst>
          </p:cNvPr>
          <p:cNvSpPr/>
          <p:nvPr/>
        </p:nvSpPr>
        <p:spPr>
          <a:xfrm flipH="1">
            <a:off x="4346712" y="2290571"/>
            <a:ext cx="159024" cy="412109"/>
          </a:xfrm>
          <a:prstGeom prst="donut">
            <a:avLst>
              <a:gd name="adj" fmla="val 905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="" xmlns:a16="http://schemas.microsoft.com/office/drawing/2014/main" id="{3FF7881E-9EBE-4403-A4D3-4ADB25A9C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517" y="2273285"/>
            <a:ext cx="166971" cy="446679"/>
          </a:xfrm>
          <a:prstGeom prst="rect">
            <a:avLst/>
          </a:prstGeom>
        </p:spPr>
      </p:pic>
      <p:cxnSp>
        <p:nvCxnSpPr>
          <p:cNvPr id="33" name="Prava linija spajanja 32">
            <a:extLst>
              <a:ext uri="{FF2B5EF4-FFF2-40B4-BE49-F238E27FC236}">
                <a16:creationId xmlns="" xmlns:a16="http://schemas.microsoft.com/office/drawing/2014/main" id="{85CE328A-FC32-4E73-88EB-18660FB3855E}"/>
              </a:ext>
            </a:extLst>
          </p:cNvPr>
          <p:cNvCxnSpPr>
            <a:cxnSpLocks/>
          </p:cNvCxnSpPr>
          <p:nvPr/>
        </p:nvCxnSpPr>
        <p:spPr>
          <a:xfrm flipV="1">
            <a:off x="3309059" y="2811607"/>
            <a:ext cx="485692" cy="1576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a linija spajanja 38">
            <a:extLst>
              <a:ext uri="{FF2B5EF4-FFF2-40B4-BE49-F238E27FC236}">
                <a16:creationId xmlns="" xmlns:a16="http://schemas.microsoft.com/office/drawing/2014/main" id="{B0DBEEDE-7E72-4B37-A82B-4D9BD7FC8BEB}"/>
              </a:ext>
            </a:extLst>
          </p:cNvPr>
          <p:cNvCxnSpPr>
            <a:cxnSpLocks/>
          </p:cNvCxnSpPr>
          <p:nvPr/>
        </p:nvCxnSpPr>
        <p:spPr>
          <a:xfrm>
            <a:off x="1232452" y="5672481"/>
            <a:ext cx="7997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kvir za tekst 39">
            <a:extLst>
              <a:ext uri="{FF2B5EF4-FFF2-40B4-BE49-F238E27FC236}">
                <a16:creationId xmlns="" xmlns:a16="http://schemas.microsoft.com/office/drawing/2014/main" id="{9CE3F72B-EF13-44BC-BF57-97B1ACB91DA8}"/>
              </a:ext>
            </a:extLst>
          </p:cNvPr>
          <p:cNvSpPr txBox="1"/>
          <p:nvPr/>
        </p:nvSpPr>
        <p:spPr>
          <a:xfrm>
            <a:off x="4053714" y="4711353"/>
            <a:ext cx="6692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dirty="0">
                <a:solidFill>
                  <a:schemeClr val="bg1"/>
                </a:solidFill>
              </a:rPr>
              <a:t>Изнад цифре десетица можемо ставити тачку, да не заборавимо да смо једну десетицу већ одузели.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42" name="Okvir za tekst 41">
            <a:extLst>
              <a:ext uri="{FF2B5EF4-FFF2-40B4-BE49-F238E27FC236}">
                <a16:creationId xmlns="" xmlns:a16="http://schemas.microsoft.com/office/drawing/2014/main" id="{9131A99B-442E-40CF-9F15-845E2730D476}"/>
              </a:ext>
            </a:extLst>
          </p:cNvPr>
          <p:cNvSpPr txBox="1"/>
          <p:nvPr/>
        </p:nvSpPr>
        <p:spPr>
          <a:xfrm>
            <a:off x="4080215" y="5509823"/>
            <a:ext cx="629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Cyrl-RS" dirty="0">
                <a:solidFill>
                  <a:schemeClr val="bg1"/>
                </a:solidFill>
              </a:rPr>
              <a:t>Не заборави на правилно потписивање!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1645FEC-F0C0-4208-9E85-FBEC3269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E0B25438-4C2B-461C-9A04-572D976D6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6835" y="0"/>
            <a:ext cx="12708835" cy="68580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779C6EC8-8ADC-4D8E-B5DC-61B0DC126C12}"/>
              </a:ext>
            </a:extLst>
          </p:cNvPr>
          <p:cNvSpPr txBox="1"/>
          <p:nvPr/>
        </p:nvSpPr>
        <p:spPr>
          <a:xfrm>
            <a:off x="539090" y="813528"/>
            <a:ext cx="848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Хајде  мало да </a:t>
            </a:r>
            <a:r>
              <a:rPr lang="sr-Cyrl-RS" sz="2800" dirty="0" err="1" smtClean="0">
                <a:solidFill>
                  <a:schemeClr val="bg1"/>
                </a:solidFill>
              </a:rPr>
              <a:t>провјежбамо</a:t>
            </a:r>
            <a:r>
              <a:rPr lang="sr-Cyrl-RS" sz="2800" dirty="0" smtClean="0">
                <a:solidFill>
                  <a:schemeClr val="bg1"/>
                </a:solidFill>
              </a:rPr>
              <a:t>!</a:t>
            </a:r>
            <a:endParaRPr lang="sr-Cyrl-RS" sz="2800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C65081C4-5050-4666-858B-10F944006578}"/>
              </a:ext>
            </a:extLst>
          </p:cNvPr>
          <p:cNvSpPr txBox="1"/>
          <p:nvPr/>
        </p:nvSpPr>
        <p:spPr>
          <a:xfrm>
            <a:off x="1325217" y="1905000"/>
            <a:ext cx="947530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                </a:t>
            </a:r>
            <a:r>
              <a:rPr lang="sr-Cyrl-RS" sz="4000" dirty="0">
                <a:solidFill>
                  <a:schemeClr val="bg1"/>
                </a:solidFill>
              </a:rPr>
              <a:t>.</a:t>
            </a:r>
            <a:r>
              <a:rPr lang="sr-Cyrl-RS" sz="2000" dirty="0">
                <a:solidFill>
                  <a:schemeClr val="bg1"/>
                </a:solidFill>
              </a:rPr>
              <a:t>                          </a:t>
            </a:r>
            <a:r>
              <a:rPr lang="sr-Cyrl-RS" sz="4000" dirty="0">
                <a:solidFill>
                  <a:prstClr val="white"/>
                </a:solidFill>
              </a:rPr>
              <a:t>.</a:t>
            </a:r>
            <a:endParaRPr lang="sr-Cyrl-RS" sz="2000" dirty="0">
              <a:solidFill>
                <a:schemeClr val="bg1"/>
              </a:solidFill>
            </a:endParaRPr>
          </a:p>
          <a:p>
            <a:r>
              <a:rPr lang="sr-Cyrl-RS" sz="4800" dirty="0">
                <a:solidFill>
                  <a:schemeClr val="bg1"/>
                </a:solidFill>
              </a:rPr>
              <a:t>   541      494       947        883 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-  235     -  57     - 828    -  849    </a:t>
            </a:r>
          </a:p>
          <a:p>
            <a:r>
              <a:rPr lang="sr-Cyrl-RS" sz="4800" dirty="0">
                <a:solidFill>
                  <a:schemeClr val="bg1"/>
                </a:solidFill>
              </a:rPr>
              <a:t>   306      437       119          34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E027A1B0-835F-4196-B532-969CCEC0B99D}"/>
              </a:ext>
            </a:extLst>
          </p:cNvPr>
          <p:cNvCxnSpPr>
            <a:cxnSpLocks/>
          </p:cNvCxnSpPr>
          <p:nvPr/>
        </p:nvCxnSpPr>
        <p:spPr>
          <a:xfrm>
            <a:off x="6096000" y="3959087"/>
            <a:ext cx="1126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F853A4A-CB89-4AAD-8081-DAFC3C58F89E}"/>
              </a:ext>
            </a:extLst>
          </p:cNvPr>
          <p:cNvCxnSpPr>
            <a:cxnSpLocks/>
          </p:cNvCxnSpPr>
          <p:nvPr/>
        </p:nvCxnSpPr>
        <p:spPr>
          <a:xfrm>
            <a:off x="1583635" y="3959087"/>
            <a:ext cx="13583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93680FBB-F1D1-4D94-B002-55F34E868630}"/>
              </a:ext>
            </a:extLst>
          </p:cNvPr>
          <p:cNvCxnSpPr>
            <a:cxnSpLocks/>
          </p:cNvCxnSpPr>
          <p:nvPr/>
        </p:nvCxnSpPr>
        <p:spPr>
          <a:xfrm>
            <a:off x="3843129" y="3959087"/>
            <a:ext cx="1126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403A0E8B-C532-4DD2-9ADE-1245E70F7FA8}"/>
              </a:ext>
            </a:extLst>
          </p:cNvPr>
          <p:cNvCxnSpPr>
            <a:cxnSpLocks/>
          </p:cNvCxnSpPr>
          <p:nvPr/>
        </p:nvCxnSpPr>
        <p:spPr>
          <a:xfrm>
            <a:off x="8324742" y="3959087"/>
            <a:ext cx="1126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1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A6AC452-388E-4883-89FA-37BB4532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86108CC6-CD6F-439D-91E5-5807F497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65118"/>
            <a:ext cx="12192000" cy="70170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04F7FD72-4E53-49E9-9554-8579FBC1EAFE}"/>
              </a:ext>
            </a:extLst>
          </p:cNvPr>
          <p:cNvSpPr txBox="1"/>
          <p:nvPr/>
        </p:nvSpPr>
        <p:spPr>
          <a:xfrm>
            <a:off x="1099930" y="807355"/>
            <a:ext cx="1015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Можеш одузимати и овако и </a:t>
            </a:r>
            <a:r>
              <a:rPr lang="sr-Cyrl-RS" sz="2800" dirty="0" err="1">
                <a:solidFill>
                  <a:schemeClr val="bg1"/>
                </a:solidFill>
              </a:rPr>
              <a:t>провјерити</a:t>
            </a:r>
            <a:r>
              <a:rPr lang="sr-Cyrl-RS" sz="2800" dirty="0">
                <a:solidFill>
                  <a:schemeClr val="bg1"/>
                </a:solidFill>
              </a:rPr>
              <a:t> сабирањем 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F1EB2B89-463F-47B5-AEA5-024CD065B139}"/>
              </a:ext>
            </a:extLst>
          </p:cNvPr>
          <p:cNvSpPr txBox="1"/>
          <p:nvPr/>
        </p:nvSpPr>
        <p:spPr>
          <a:xfrm>
            <a:off x="1007164" y="1773736"/>
            <a:ext cx="3405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rgbClr val="00B050"/>
                </a:solidFill>
              </a:rPr>
              <a:t>7</a:t>
            </a:r>
            <a:r>
              <a:rPr lang="sr-Cyrl-RS" sz="3200" dirty="0">
                <a:solidFill>
                  <a:srgbClr val="0070C0"/>
                </a:solidFill>
              </a:rPr>
              <a:t>7</a:t>
            </a:r>
            <a:r>
              <a:rPr lang="sr-Cyrl-RS" sz="3200" dirty="0">
                <a:solidFill>
                  <a:srgbClr val="FF0000"/>
                </a:solidFill>
              </a:rPr>
              <a:t>2</a:t>
            </a:r>
            <a:r>
              <a:rPr lang="sr-Cyrl-RS" sz="3200" dirty="0">
                <a:solidFill>
                  <a:schemeClr val="bg1"/>
                </a:solidFill>
              </a:rPr>
              <a:t> – </a:t>
            </a:r>
            <a:r>
              <a:rPr lang="sr-Cyrl-RS" sz="3200" dirty="0">
                <a:solidFill>
                  <a:srgbClr val="00B050"/>
                </a:solidFill>
              </a:rPr>
              <a:t>4</a:t>
            </a:r>
            <a:r>
              <a:rPr lang="sr-Cyrl-RS" sz="3200" dirty="0">
                <a:solidFill>
                  <a:srgbClr val="0070C0"/>
                </a:solidFill>
              </a:rPr>
              <a:t>2</a:t>
            </a:r>
            <a:r>
              <a:rPr lang="sr-Cyrl-RS" sz="3200" dirty="0">
                <a:solidFill>
                  <a:srgbClr val="FF0000"/>
                </a:solidFill>
              </a:rPr>
              <a:t>8</a:t>
            </a:r>
            <a:r>
              <a:rPr lang="sr-Cyrl-RS" sz="3200" dirty="0">
                <a:solidFill>
                  <a:schemeClr val="bg1"/>
                </a:solidFill>
              </a:rPr>
              <a:t> = </a:t>
            </a:r>
            <a:r>
              <a:rPr lang="sr-Cyrl-RS" sz="3200" dirty="0">
                <a:solidFill>
                  <a:srgbClr val="00B050"/>
                </a:solidFill>
              </a:rPr>
              <a:t>3</a:t>
            </a:r>
            <a:r>
              <a:rPr lang="sr-Cyrl-RS" sz="3200" dirty="0">
                <a:solidFill>
                  <a:srgbClr val="0070C0"/>
                </a:solidFill>
              </a:rPr>
              <a:t>4</a:t>
            </a:r>
            <a:r>
              <a:rPr lang="sr-Cyrl-RS" sz="3200" dirty="0">
                <a:solidFill>
                  <a:srgbClr val="FF0000"/>
                </a:solidFill>
              </a:rPr>
              <a:t>4 </a:t>
            </a:r>
            <a:r>
              <a:rPr lang="sr-Cyrl-RS" sz="3200" dirty="0">
                <a:solidFill>
                  <a:schemeClr val="bg1"/>
                </a:solidFill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294 – 275 = 19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641 – 37= </a:t>
            </a:r>
            <a:r>
              <a:rPr lang="sr-Cyrl-RS" sz="3200" dirty="0" smtClean="0">
                <a:solidFill>
                  <a:schemeClr val="bg1"/>
                </a:solidFill>
              </a:rPr>
              <a:t>604</a:t>
            </a:r>
            <a:endParaRPr lang="sr-Cyrl-RS" sz="3200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4B76ABDC-C06C-4EEC-B23F-EDE4749807D0}"/>
              </a:ext>
            </a:extLst>
          </p:cNvPr>
          <p:cNvSpPr txBox="1"/>
          <p:nvPr/>
        </p:nvSpPr>
        <p:spPr>
          <a:xfrm>
            <a:off x="861390" y="3263337"/>
            <a:ext cx="10389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Ако </a:t>
            </a:r>
            <a:r>
              <a:rPr lang="sr-Cyrl-RS" sz="2800" dirty="0" err="1">
                <a:solidFill>
                  <a:schemeClr val="bg1"/>
                </a:solidFill>
              </a:rPr>
              <a:t>погријешиш</a:t>
            </a:r>
            <a:r>
              <a:rPr lang="sr-Cyrl-RS" sz="2800" dirty="0">
                <a:solidFill>
                  <a:schemeClr val="bg1"/>
                </a:solidFill>
              </a:rPr>
              <a:t> при одузимању, сабирање ће ти помоћи да отклониш грешку.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="" xmlns:a16="http://schemas.microsoft.com/office/drawing/2014/main" id="{18D734B2-9411-498A-8FFE-579BEB83CAD0}"/>
              </a:ext>
            </a:extLst>
          </p:cNvPr>
          <p:cNvSpPr txBox="1"/>
          <p:nvPr/>
        </p:nvSpPr>
        <p:spPr>
          <a:xfrm>
            <a:off x="6522194" y="1773735"/>
            <a:ext cx="3244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344 +428 = 722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19+ 275 = 294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604 + 37 = 641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DFD078B0-D953-4560-9E86-2CA7CFDD705E}"/>
              </a:ext>
            </a:extLst>
          </p:cNvPr>
          <p:cNvSpPr txBox="1"/>
          <p:nvPr/>
        </p:nvSpPr>
        <p:spPr>
          <a:xfrm>
            <a:off x="3571860" y="4272770"/>
            <a:ext cx="2689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4800" dirty="0">
                <a:solidFill>
                  <a:schemeClr val="bg1"/>
                </a:solidFill>
              </a:rPr>
              <a:t>5 6 4</a:t>
            </a:r>
          </a:p>
          <a:p>
            <a:pPr algn="ctr"/>
            <a:r>
              <a:rPr lang="sr-Cyrl-RS" sz="4800" dirty="0">
                <a:solidFill>
                  <a:schemeClr val="bg1"/>
                </a:solidFill>
              </a:rPr>
              <a:t>-1 3 8</a:t>
            </a:r>
          </a:p>
          <a:p>
            <a:pPr algn="ctr"/>
            <a:r>
              <a:rPr lang="sr-Cyrl-RS" sz="4800" dirty="0">
                <a:solidFill>
                  <a:schemeClr val="bg1"/>
                </a:solidFill>
              </a:rPr>
              <a:t> 4 2 6 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19554BA1-B523-49E7-812C-C63F8BB25435}"/>
              </a:ext>
            </a:extLst>
          </p:cNvPr>
          <p:cNvCxnSpPr>
            <a:cxnSpLocks/>
          </p:cNvCxnSpPr>
          <p:nvPr/>
        </p:nvCxnSpPr>
        <p:spPr>
          <a:xfrm>
            <a:off x="4186888" y="5748130"/>
            <a:ext cx="16175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rava linija spajanja sa strelicom 5">
            <a:extLst>
              <a:ext uri="{FF2B5EF4-FFF2-40B4-BE49-F238E27FC236}">
                <a16:creationId xmlns="" xmlns:a16="http://schemas.microsoft.com/office/drawing/2014/main" id="{9F02A219-51A9-460A-8F86-0F1E9EDAAAC5}"/>
              </a:ext>
            </a:extLst>
          </p:cNvPr>
          <p:cNvCxnSpPr>
            <a:cxnSpLocks/>
          </p:cNvCxnSpPr>
          <p:nvPr/>
        </p:nvCxnSpPr>
        <p:spPr>
          <a:xfrm>
            <a:off x="4592941" y="2160104"/>
            <a:ext cx="1417982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ava linija spajanja sa strelicom 8">
            <a:extLst>
              <a:ext uri="{FF2B5EF4-FFF2-40B4-BE49-F238E27FC236}">
                <a16:creationId xmlns="" xmlns:a16="http://schemas.microsoft.com/office/drawing/2014/main" id="{5AFDAF0B-266B-49E8-BDB7-67F6F42B92A5}"/>
              </a:ext>
            </a:extLst>
          </p:cNvPr>
          <p:cNvCxnSpPr>
            <a:cxnSpLocks/>
          </p:cNvCxnSpPr>
          <p:nvPr/>
        </p:nvCxnSpPr>
        <p:spPr>
          <a:xfrm flipV="1">
            <a:off x="5685183" y="4962797"/>
            <a:ext cx="0" cy="145773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sa strelicom 16">
            <a:extLst>
              <a:ext uri="{FF2B5EF4-FFF2-40B4-BE49-F238E27FC236}">
                <a16:creationId xmlns="" xmlns:a16="http://schemas.microsoft.com/office/drawing/2014/main" id="{A6AD7FDB-E92C-4C71-B058-274034AFB8C5}"/>
              </a:ext>
            </a:extLst>
          </p:cNvPr>
          <p:cNvCxnSpPr>
            <a:cxnSpLocks/>
          </p:cNvCxnSpPr>
          <p:nvPr/>
        </p:nvCxnSpPr>
        <p:spPr>
          <a:xfrm flipV="1">
            <a:off x="5176036" y="4935357"/>
            <a:ext cx="0" cy="145773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rava linija spajanja sa strelicom 17">
            <a:extLst>
              <a:ext uri="{FF2B5EF4-FFF2-40B4-BE49-F238E27FC236}">
                <a16:creationId xmlns="" xmlns:a16="http://schemas.microsoft.com/office/drawing/2014/main" id="{857B6CD3-F498-471D-B6FF-3B02FB36FCD7}"/>
              </a:ext>
            </a:extLst>
          </p:cNvPr>
          <p:cNvCxnSpPr>
            <a:cxnSpLocks/>
          </p:cNvCxnSpPr>
          <p:nvPr/>
        </p:nvCxnSpPr>
        <p:spPr>
          <a:xfrm flipV="1">
            <a:off x="4711148" y="4962798"/>
            <a:ext cx="0" cy="145773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8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F533EE-F411-4D19-9986-A1F782D1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D3C3363C-2AF6-40B9-9859-ABC44B487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2035" y="-221974"/>
            <a:ext cx="12192000" cy="7301948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9EA30A0A-9255-4479-B93A-648125DFCFE0}"/>
              </a:ext>
            </a:extLst>
          </p:cNvPr>
          <p:cNvSpPr txBox="1"/>
          <p:nvPr/>
        </p:nvSpPr>
        <p:spPr>
          <a:xfrm>
            <a:off x="1152938" y="895223"/>
            <a:ext cx="9660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Задаци за самосталан рад: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5E5FE638-DAEE-49E1-8F34-AC9E29CDF082}"/>
              </a:ext>
            </a:extLst>
          </p:cNvPr>
          <p:cNvSpPr txBox="1"/>
          <p:nvPr/>
        </p:nvSpPr>
        <p:spPr>
          <a:xfrm>
            <a:off x="768626" y="2642884"/>
            <a:ext cx="101644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У </a:t>
            </a:r>
            <a:r>
              <a:rPr lang="sr-Cyrl-RS" sz="3200" dirty="0" smtClean="0">
                <a:solidFill>
                  <a:schemeClr val="bg1"/>
                </a:solidFill>
              </a:rPr>
              <a:t>уџбенику </a:t>
            </a:r>
            <a:r>
              <a:rPr lang="sr-Cyrl-RS" sz="3200" dirty="0">
                <a:solidFill>
                  <a:schemeClr val="bg1"/>
                </a:solidFill>
              </a:rPr>
              <a:t>урадити задатке на  95. и 96. страни;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У Радним листовима </a:t>
            </a:r>
            <a:r>
              <a:rPr lang="sr-Cyrl-RS" sz="3200">
                <a:solidFill>
                  <a:schemeClr val="bg1"/>
                </a:solidFill>
              </a:rPr>
              <a:t>урадити </a:t>
            </a:r>
            <a:r>
              <a:rPr lang="sr-Cyrl-RS" sz="3200" smtClean="0">
                <a:solidFill>
                  <a:schemeClr val="bg1"/>
                </a:solidFill>
              </a:rPr>
              <a:t>задатке </a:t>
            </a:r>
            <a:r>
              <a:rPr lang="sr-Cyrl-RS" sz="3200" dirty="0">
                <a:solidFill>
                  <a:schemeClr val="bg1"/>
                </a:solidFill>
              </a:rPr>
              <a:t>на 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 48. страни.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263</Words>
  <Application>Microsoft Office PowerPoint</Application>
  <PresentationFormat>Prilagođavanje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56</cp:revision>
  <dcterms:created xsi:type="dcterms:W3CDTF">2020-03-15T23:36:35Z</dcterms:created>
  <dcterms:modified xsi:type="dcterms:W3CDTF">2020-04-07T19:54:55Z</dcterms:modified>
</cp:coreProperties>
</file>