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4" r:id="rId1"/>
  </p:sldMasterIdLst>
  <p:notesMasterIdLst>
    <p:notesMasterId r:id="rId11"/>
  </p:notesMasterIdLst>
  <p:sldIdLst>
    <p:sldId id="268" r:id="rId2"/>
    <p:sldId id="269" r:id="rId3"/>
    <p:sldId id="290" r:id="rId4"/>
    <p:sldId id="272" r:id="rId5"/>
    <p:sldId id="284" r:id="rId6"/>
    <p:sldId id="291" r:id="rId7"/>
    <p:sldId id="293" r:id="rId8"/>
    <p:sldId id="292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2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3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02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255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722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7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76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4492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8564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00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3519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5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51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1999" cy="7169426"/>
          </a:xfr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F4585420-238C-4A1B-836A-6D6DE6A55D1F}"/>
              </a:ext>
            </a:extLst>
          </p:cNvPr>
          <p:cNvSpPr txBox="1"/>
          <p:nvPr/>
        </p:nvSpPr>
        <p:spPr>
          <a:xfrm>
            <a:off x="558316" y="5849169"/>
            <a:ext cx="4890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9B7EAE7B-0902-4784-9CF4-A54C949D2311}"/>
              </a:ext>
            </a:extLst>
          </p:cNvPr>
          <p:cNvSpPr txBox="1"/>
          <p:nvPr/>
        </p:nvSpPr>
        <p:spPr>
          <a:xfrm>
            <a:off x="707706" y="2216901"/>
            <a:ext cx="103499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ВИШЕ</a:t>
            </a:r>
          </a:p>
          <a:p>
            <a:pPr algn="ctr"/>
            <a:r>
              <a:rPr lang="sr-Cyrl-R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ТРОЦИФРЕНИХ БРОЈЕВА</a:t>
            </a:r>
            <a:r>
              <a:rPr lang="sr-Cyrl-R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(обрада)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7061" y="-311426"/>
            <a:ext cx="12191999" cy="7169426"/>
          </a:xfr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834887" y="2887561"/>
            <a:ext cx="110920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Наставна јединица се налази у вашем уџбенику на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странама 105 и 106.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7868AA56-8E17-4E56-9B2A-BB326148A637}"/>
              </a:ext>
            </a:extLst>
          </p:cNvPr>
          <p:cNvSpPr txBox="1"/>
          <p:nvPr/>
        </p:nvSpPr>
        <p:spPr>
          <a:xfrm>
            <a:off x="834887" y="972167"/>
            <a:ext cx="107872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овој наставној јединици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научићеш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сабирати више троцифрених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користећи својства сабирања.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ravougaonik 3">
            <a:extLst>
              <a:ext uri="{FF2B5EF4-FFF2-40B4-BE49-F238E27FC236}">
                <a16:creationId xmlns:a16="http://schemas.microsoft.com/office/drawing/2014/main" xmlns="" id="{44BE5E29-3C72-4B1C-AA6D-B6829F273362}"/>
              </a:ext>
            </a:extLst>
          </p:cNvPr>
          <p:cNvSpPr/>
          <p:nvPr/>
        </p:nvSpPr>
        <p:spPr>
          <a:xfrm>
            <a:off x="696508" y="5885833"/>
            <a:ext cx="3792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7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55713"/>
            <a:ext cx="12191999" cy="7169426"/>
          </a:xfrm>
        </p:spPr>
      </p:pic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6679096" y="1366391"/>
            <a:ext cx="4359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СОЦИЈАТИВНОСТ</a:t>
            </a:r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a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7868AA56-8E17-4E56-9B2A-BB326148A637}"/>
              </a:ext>
            </a:extLst>
          </p:cNvPr>
          <p:cNvSpPr txBox="1"/>
          <p:nvPr/>
        </p:nvSpPr>
        <p:spPr>
          <a:xfrm>
            <a:off x="755374" y="466526"/>
            <a:ext cx="107426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r-Latn-RS" sz="2400" dirty="0">
                <a:solidFill>
                  <a:schemeClr val="bg1"/>
                </a:solidFill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Подсјетимо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 основна својства сабирања:</a:t>
            </a: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1F1FBB6F-A0ED-4813-95B7-C3AD0453504E}"/>
              </a:ext>
            </a:extLst>
          </p:cNvPr>
          <p:cNvSpPr txBox="1"/>
          <p:nvPr/>
        </p:nvSpPr>
        <p:spPr>
          <a:xfrm>
            <a:off x="1099929" y="4704972"/>
            <a:ext cx="106149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Примјеном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својства здруживања сабирака може се израчунати и збир четири, пет или више сабирака.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:a16="http://schemas.microsoft.com/office/drawing/2014/main" xmlns="" id="{08CB0E21-4283-4EAD-A6DD-2DC15CB6BFD3}"/>
              </a:ext>
            </a:extLst>
          </p:cNvPr>
          <p:cNvSpPr txBox="1"/>
          <p:nvPr/>
        </p:nvSpPr>
        <p:spPr>
          <a:xfrm>
            <a:off x="1261143" y="1365274"/>
            <a:ext cx="38338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КОМУТАТИВНОСТ</a:t>
            </a:r>
          </a:p>
          <a:p>
            <a:pPr algn="ctr"/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b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xmlns="" id="{C8685093-2047-4D3C-A82F-C3903900D6AE}"/>
              </a:ext>
            </a:extLst>
          </p:cNvPr>
          <p:cNvSpPr txBox="1"/>
          <p:nvPr/>
        </p:nvSpPr>
        <p:spPr>
          <a:xfrm>
            <a:off x="2592925" y="2226365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 </a:t>
            </a:r>
            <a:endParaRPr lang="en-US" dirty="0"/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xmlns="" id="{FD5FCB6A-BD68-404F-8482-460DDF8ACD59}"/>
              </a:ext>
            </a:extLst>
          </p:cNvPr>
          <p:cNvSpPr txBox="1"/>
          <p:nvPr/>
        </p:nvSpPr>
        <p:spPr>
          <a:xfrm>
            <a:off x="1775792" y="2719491"/>
            <a:ext cx="3061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430 + 80 = 510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+ 430 = 510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xmlns="" id="{F211B5A1-613B-48C1-BDBA-AC1678B835DC}"/>
              </a:ext>
            </a:extLst>
          </p:cNvPr>
          <p:cNvSpPr txBox="1"/>
          <p:nvPr/>
        </p:nvSpPr>
        <p:spPr>
          <a:xfrm>
            <a:off x="7520609" y="3252544"/>
            <a:ext cx="1093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Okvir za tekst 13">
            <a:extLst>
              <a:ext uri="{FF2B5EF4-FFF2-40B4-BE49-F238E27FC236}">
                <a16:creationId xmlns:a16="http://schemas.microsoft.com/office/drawing/2014/main" xmlns="" id="{AAD8E11F-43A9-44A9-B19D-D71B48EEE55F}"/>
              </a:ext>
            </a:extLst>
          </p:cNvPr>
          <p:cNvSpPr txBox="1"/>
          <p:nvPr/>
        </p:nvSpPr>
        <p:spPr>
          <a:xfrm>
            <a:off x="5295520" y="2688619"/>
            <a:ext cx="64194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(346 + 254) + 300 = 600 +300=900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346 + (254 + 300) = 346 + 554 = 900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ugaonik 6">
            <a:extLst>
              <a:ext uri="{FF2B5EF4-FFF2-40B4-BE49-F238E27FC236}">
                <a16:creationId xmlns:a16="http://schemas.microsoft.com/office/drawing/2014/main" xmlns="" id="{141937F0-D922-4858-A6E2-C3D0A972EA67}"/>
              </a:ext>
            </a:extLst>
          </p:cNvPr>
          <p:cNvSpPr/>
          <p:nvPr/>
        </p:nvSpPr>
        <p:spPr>
          <a:xfrm>
            <a:off x="755374" y="6167119"/>
            <a:ext cx="37928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3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932863" y="1198204"/>
            <a:ext cx="11173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и напиши збирове сљедећих бројева: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20DCFDFA-F1D1-4B75-B9FD-808104E561B2}"/>
              </a:ext>
            </a:extLst>
          </p:cNvPr>
          <p:cNvSpPr txBox="1"/>
          <p:nvPr/>
        </p:nvSpPr>
        <p:spPr>
          <a:xfrm>
            <a:off x="1029892" y="1812682"/>
            <a:ext cx="10197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238, 425 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(238 + 425) + 158 = 663 +158 = 821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238 + (425 + 158) = 238 + 583 = 821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947840" y="844252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1.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5FC0AC18-F906-4D27-81B4-3DB5AFE3E1E0}"/>
              </a:ext>
            </a:extLst>
          </p:cNvPr>
          <p:cNvSpPr txBox="1"/>
          <p:nvPr/>
        </p:nvSpPr>
        <p:spPr>
          <a:xfrm>
            <a:off x="1082177" y="4280453"/>
            <a:ext cx="8326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107, 98, 234 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(107 + 98) + (234 +166) = 205 + 400 = 605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xmlns="" id="{F6424E7F-C4FD-4D85-BD78-B958584D7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86" y="6270234"/>
            <a:ext cx="393835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3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4" y="0"/>
            <a:ext cx="12337774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687388" y="949423"/>
            <a:ext cx="10861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збир :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пет најмањих узастопних троцифрених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2.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93BD161A-50A6-414D-8B15-0EE325FD0153}"/>
              </a:ext>
            </a:extLst>
          </p:cNvPr>
          <p:cNvSpPr txBox="1"/>
          <p:nvPr/>
        </p:nvSpPr>
        <p:spPr>
          <a:xfrm>
            <a:off x="577329" y="4360607"/>
            <a:ext cx="1137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б) пет узастопних непарних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троцифрених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бројева, почевши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  130.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454493B9-A3A7-4097-BA67-510D79F852F8}"/>
              </a:ext>
            </a:extLst>
          </p:cNvPr>
          <p:cNvSpPr txBox="1"/>
          <p:nvPr/>
        </p:nvSpPr>
        <p:spPr>
          <a:xfrm>
            <a:off x="1046922" y="2895615"/>
            <a:ext cx="69227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+ 101+102 +103 + 104 = ?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3B61CDF1-61A4-4190-BF59-67F75131C8C3}"/>
              </a:ext>
            </a:extLst>
          </p:cNvPr>
          <p:cNvSpPr txBox="1"/>
          <p:nvPr/>
        </p:nvSpPr>
        <p:spPr>
          <a:xfrm>
            <a:off x="1417982" y="5680380"/>
            <a:ext cx="8799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131 + 133 + 135 + 137 + 139 = ?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21F31238-D33C-41AE-AA4C-ECD97DA7B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60" y="6419150"/>
            <a:ext cx="3938357" cy="640135"/>
          </a:xfrm>
          <a:prstGeom prst="rect">
            <a:avLst/>
          </a:prstGeom>
        </p:spPr>
      </p:pic>
      <p:sp>
        <p:nvSpPr>
          <p:cNvPr id="12" name="Okvir za tekst 11">
            <a:extLst>
              <a:ext uri="{FF2B5EF4-FFF2-40B4-BE49-F238E27FC236}">
                <a16:creationId xmlns:a16="http://schemas.microsoft.com/office/drawing/2014/main" xmlns="" id="{02E4E198-E985-49BD-8193-8F54062104FF}"/>
              </a:ext>
            </a:extLst>
          </p:cNvPr>
          <p:cNvSpPr txBox="1"/>
          <p:nvPr/>
        </p:nvSpPr>
        <p:spPr>
          <a:xfrm>
            <a:off x="1113183" y="3792690"/>
            <a:ext cx="6241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+ 101 + 102 + 103 + 104 = 510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7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4" y="-155713"/>
            <a:ext cx="12337774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821634" y="1240002"/>
            <a:ext cx="108610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на најлакши начин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израза :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163 + 474 + 237 = (163 +237) + 474 = 400 + 474 = 874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93BD161A-50A6-414D-8B15-0EE325FD0153}"/>
              </a:ext>
            </a:extLst>
          </p:cNvPr>
          <p:cNvSpPr txBox="1"/>
          <p:nvPr/>
        </p:nvSpPr>
        <p:spPr>
          <a:xfrm>
            <a:off x="566960" y="4469496"/>
            <a:ext cx="1137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Која сте својства сабирања користили да би сабирање урадили на најлакши начин?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3B61CDF1-61A4-4190-BF59-67F75131C8C3}"/>
              </a:ext>
            </a:extLst>
          </p:cNvPr>
          <p:cNvSpPr txBox="1"/>
          <p:nvPr/>
        </p:nvSpPr>
        <p:spPr>
          <a:xfrm>
            <a:off x="566960" y="3532955"/>
            <a:ext cx="1111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82+326 +118 + 234 = (82+118) + (326+234) =200 + 560 = 760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F116F8D9-43D8-495B-AB9D-37BC37683E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60" y="6233890"/>
            <a:ext cx="3938357" cy="640135"/>
          </a:xfrm>
          <a:prstGeom prst="rect">
            <a:avLst/>
          </a:prstGeom>
        </p:spPr>
      </p:pic>
      <p:sp>
        <p:nvSpPr>
          <p:cNvPr id="10" name="Luk 9">
            <a:extLst>
              <a:ext uri="{FF2B5EF4-FFF2-40B4-BE49-F238E27FC236}">
                <a16:creationId xmlns:a16="http://schemas.microsoft.com/office/drawing/2014/main" xmlns="" id="{A498BB49-78BD-4730-B486-870FD8DD9BFA}"/>
              </a:ext>
            </a:extLst>
          </p:cNvPr>
          <p:cNvSpPr/>
          <p:nvPr/>
        </p:nvSpPr>
        <p:spPr>
          <a:xfrm>
            <a:off x="1046922" y="4012102"/>
            <a:ext cx="2179428" cy="410440"/>
          </a:xfrm>
          <a:prstGeom prst="arc">
            <a:avLst>
              <a:gd name="adj1" fmla="val 21220933"/>
              <a:gd name="adj2" fmla="val 11178390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Slika 11">
            <a:extLst>
              <a:ext uri="{FF2B5EF4-FFF2-40B4-BE49-F238E27FC236}">
                <a16:creationId xmlns:a16="http://schemas.microsoft.com/office/drawing/2014/main" xmlns="" id="{A653FC4F-9689-412B-A2DE-ABC067406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381" y="3198786"/>
            <a:ext cx="2342955" cy="307343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xmlns="" id="{58CD9FB6-7A55-4C95-85FF-28057EA13C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2768" y="4105880"/>
            <a:ext cx="2347163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2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5774" y="0"/>
            <a:ext cx="12337774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821634" y="1240002"/>
            <a:ext cx="10861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Напиши израз и израчунај његову </a:t>
            </a:r>
            <a:r>
              <a:rPr lang="sr-Cyrl-RS" sz="3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 215 и 158 увећај за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178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4.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93BD161A-50A6-414D-8B15-0EE325FD0153}"/>
              </a:ext>
            </a:extLst>
          </p:cNvPr>
          <p:cNvSpPr txBox="1"/>
          <p:nvPr/>
        </p:nvSpPr>
        <p:spPr>
          <a:xfrm>
            <a:off x="566960" y="4469496"/>
            <a:ext cx="11370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збир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бројева 284 и 145 увећај збиром бројева 251 и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3B61CDF1-61A4-4190-BF59-67F75131C8C3}"/>
              </a:ext>
            </a:extLst>
          </p:cNvPr>
          <p:cNvSpPr txBox="1"/>
          <p:nvPr/>
        </p:nvSpPr>
        <p:spPr>
          <a:xfrm>
            <a:off x="821634" y="3532955"/>
            <a:ext cx="1068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(215+158) +178 = 373+178=551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xmlns="" id="{181543BF-3539-4D63-9D91-6AFF3B48F0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60" y="6238203"/>
            <a:ext cx="3938357" cy="640135"/>
          </a:xfrm>
          <a:prstGeom prst="rect">
            <a:avLst/>
          </a:prstGeom>
        </p:spPr>
      </p:pic>
      <p:sp>
        <p:nvSpPr>
          <p:cNvPr id="6" name="Okvir za tekst 5">
            <a:extLst>
              <a:ext uri="{FF2B5EF4-FFF2-40B4-BE49-F238E27FC236}">
                <a16:creationId xmlns:a16="http://schemas.microsoft.com/office/drawing/2014/main" xmlns="" id="{1D124DEC-CAC9-47E2-99CF-562747E6B193}"/>
              </a:ext>
            </a:extLst>
          </p:cNvPr>
          <p:cNvSpPr txBox="1"/>
          <p:nvPr/>
        </p:nvSpPr>
        <p:spPr>
          <a:xfrm>
            <a:off x="1485777" y="5425915"/>
            <a:ext cx="7141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(284+145) + (251+192) = 429 + 443= 872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72887" y="-155713"/>
            <a:ext cx="12337774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821634" y="1240002"/>
            <a:ext cx="108610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једном роју је било 238 пчела. У другом је било 119 више него у првом, а у трећем су биле 262 пчеле.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је укупно било пчела?</a:t>
            </a:r>
          </a:p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1046922" y="954157"/>
            <a:ext cx="17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5.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Okvir za tekst 27">
            <a:extLst>
              <a:ext uri="{FF2B5EF4-FFF2-40B4-BE49-F238E27FC236}">
                <a16:creationId xmlns:a16="http://schemas.microsoft.com/office/drawing/2014/main" xmlns="" id="{93BD161A-50A6-414D-8B15-0EE325FD0153}"/>
              </a:ext>
            </a:extLst>
          </p:cNvPr>
          <p:cNvSpPr txBox="1"/>
          <p:nvPr/>
        </p:nvSpPr>
        <p:spPr>
          <a:xfrm>
            <a:off x="821635" y="4080392"/>
            <a:ext cx="113703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238 + (238 +119) + 262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238 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+ 357 + 262=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(238 + 262) + 357 = </a:t>
            </a:r>
            <a:r>
              <a:rPr lang="sr-Latn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	                                   = </a:t>
            </a:r>
            <a:r>
              <a:rPr lang="sr-Cyrl-R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+ 357 =  857</a:t>
            </a: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3B61CDF1-61A4-4190-BF59-67F75131C8C3}"/>
              </a:ext>
            </a:extLst>
          </p:cNvPr>
          <p:cNvSpPr txBox="1"/>
          <p:nvPr/>
        </p:nvSpPr>
        <p:spPr>
          <a:xfrm>
            <a:off x="821634" y="3532955"/>
            <a:ext cx="10682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F0C676B9-A618-42CD-9016-05D0F71855F7}"/>
              </a:ext>
            </a:extLst>
          </p:cNvPr>
          <p:cNvSpPr txBox="1"/>
          <p:nvPr/>
        </p:nvSpPr>
        <p:spPr>
          <a:xfrm>
            <a:off x="1020417" y="5001545"/>
            <a:ext cx="480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Укупно је било 857 пчела.</a:t>
            </a:r>
            <a:r>
              <a:rPr lang="sr-Cyrl-RS" dirty="0"/>
              <a:t> </a:t>
            </a:r>
            <a:endParaRPr lang="en-US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432AD4DC-0258-4ADE-A3CA-36CEE46B40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977" y="6164553"/>
            <a:ext cx="3938357" cy="640135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5586413" y="3629015"/>
            <a:ext cx="1885950" cy="414348"/>
          </a:xfrm>
          <a:custGeom>
            <a:avLst/>
            <a:gdLst>
              <a:gd name="connsiteX0" fmla="*/ 0 w 1885950"/>
              <a:gd name="connsiteY0" fmla="*/ 414348 h 414348"/>
              <a:gd name="connsiteX1" fmla="*/ 728662 w 1885950"/>
              <a:gd name="connsiteY1" fmla="*/ 10 h 414348"/>
              <a:gd name="connsiteX2" fmla="*/ 1885950 w 1885950"/>
              <a:gd name="connsiteY2" fmla="*/ 400060 h 414348"/>
              <a:gd name="connsiteX3" fmla="*/ 1885950 w 1885950"/>
              <a:gd name="connsiteY3" fmla="*/ 400060 h 41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950" h="414348">
                <a:moveTo>
                  <a:pt x="0" y="414348"/>
                </a:moveTo>
                <a:cubicBezTo>
                  <a:pt x="207168" y="208369"/>
                  <a:pt x="414337" y="2391"/>
                  <a:pt x="728662" y="10"/>
                </a:cubicBezTo>
                <a:cubicBezTo>
                  <a:pt x="1042987" y="-2371"/>
                  <a:pt x="1885950" y="400060"/>
                  <a:pt x="1885950" y="400060"/>
                </a:cubicBezTo>
                <a:lnTo>
                  <a:pt x="1885950" y="400060"/>
                </a:ln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34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E9F1D70-7871-4141-9916-814019BEA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Čuvar mesta za sadržaj 4">
            <a:extLst>
              <a:ext uri="{FF2B5EF4-FFF2-40B4-BE49-F238E27FC236}">
                <a16:creationId xmlns:a16="http://schemas.microsoft.com/office/drawing/2014/main" xmlns="" id="{739C46D7-2F41-4592-A6C0-35C8643318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32522" y="0"/>
            <a:ext cx="12191999" cy="7169426"/>
          </a:xfrm>
        </p:spPr>
      </p:pic>
      <p:sp>
        <p:nvSpPr>
          <p:cNvPr id="7" name="Okvir za tekst 6">
            <a:extLst>
              <a:ext uri="{FF2B5EF4-FFF2-40B4-BE49-F238E27FC236}">
                <a16:creationId xmlns:a16="http://schemas.microsoft.com/office/drawing/2014/main" xmlns="" id="{F4FE5AC1-993A-421E-814C-9AD91DCE35AE}"/>
              </a:ext>
            </a:extLst>
          </p:cNvPr>
          <p:cNvSpPr txBox="1"/>
          <p:nvPr/>
        </p:nvSpPr>
        <p:spPr>
          <a:xfrm>
            <a:off x="645906" y="1582551"/>
            <a:ext cx="111733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xmlns="" id="{8B1ED5BD-7544-44EA-8D5F-BFDF4EF19D56}"/>
              </a:ext>
            </a:extLst>
          </p:cNvPr>
          <p:cNvSpPr txBox="1"/>
          <p:nvPr/>
        </p:nvSpPr>
        <p:spPr>
          <a:xfrm>
            <a:off x="1046922" y="3813230"/>
            <a:ext cx="3578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xmlns="" id="{16B1DDBE-D01F-4D28-9178-0893C348FF6C}"/>
              </a:ext>
            </a:extLst>
          </p:cNvPr>
          <p:cNvSpPr txBox="1"/>
          <p:nvPr/>
        </p:nvSpPr>
        <p:spPr>
          <a:xfrm>
            <a:off x="857782" y="1060031"/>
            <a:ext cx="9228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xmlns="" id="{2CCF4614-60A6-49C7-9A22-72332CCFB188}"/>
              </a:ext>
            </a:extLst>
          </p:cNvPr>
          <p:cNvSpPr txBox="1"/>
          <p:nvPr/>
        </p:nvSpPr>
        <p:spPr>
          <a:xfrm>
            <a:off x="589447" y="2507297"/>
            <a:ext cx="10158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</a:t>
            </a:r>
            <a:r>
              <a:rPr lang="sr-Cyrl-RS"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Cyrl-RS" sz="32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уџбенику </a:t>
            </a:r>
            <a:r>
              <a:rPr lang="sr-Cyrl-R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странама 105 и 106.</a:t>
            </a:r>
            <a:endParaRPr lang="en-US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xmlns="" id="{0AFA2051-9C5D-4898-8C34-B87489138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906" y="6217865"/>
            <a:ext cx="3938357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477</Words>
  <Application>Microsoft Office PowerPoint</Application>
  <PresentationFormat>Prilagođavanje</PresentationFormat>
  <Paragraphs>63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162</cp:revision>
  <dcterms:created xsi:type="dcterms:W3CDTF">2020-03-15T23:36:35Z</dcterms:created>
  <dcterms:modified xsi:type="dcterms:W3CDTF">2020-04-08T18:58:44Z</dcterms:modified>
</cp:coreProperties>
</file>