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66" r:id="rId4"/>
    <p:sldId id="258" r:id="rId5"/>
    <p:sldId id="262" r:id="rId6"/>
    <p:sldId id="265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5" r:id="rId18"/>
    <p:sldId id="276" r:id="rId19"/>
    <p:sldId id="277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4717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2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295C6-5F48-4A66-98B3-89D2295B5F6C}" type="datetimeFigureOut">
              <a:rPr lang="sr-Latn-CS" smtClean="0"/>
              <a:pPr/>
              <a:t>17.5.2022.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23DCA-18E0-4319-9FFC-B5E28F5BA29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2788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23DCA-18E0-4319-9FFC-B5E28F5BA29E}" type="slidenum">
              <a:rPr lang="bs-Latn-BA" smtClean="0"/>
              <a:pPr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612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EE9827-4104-4122-94CE-45865459623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A47A42-BBFB-4221-BC09-09F878E56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305800" cy="1981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4300" dirty="0" smtClean="0">
                <a:solidFill>
                  <a:srgbClr val="FF0000"/>
                </a:solidFill>
              </a:rPr>
              <a:t>СТРАДАЊЕ ДЈЕЦЕ У </a:t>
            </a:r>
            <a:r>
              <a:rPr lang="sr-Latn-BA" sz="4300" dirty="0" smtClean="0">
                <a:solidFill>
                  <a:srgbClr val="FF0000"/>
                </a:solidFill>
              </a:rPr>
              <a:t/>
            </a:r>
            <a:br>
              <a:rPr lang="sr-Latn-BA" sz="43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НДХ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4429108"/>
            <a:ext cx="8305800" cy="2428892"/>
          </a:xfrm>
        </p:spPr>
        <p:txBody>
          <a:bodyPr>
            <a:normAutofit fontScale="40000" lnSpcReduction="20000"/>
          </a:bodyPr>
          <a:lstStyle/>
          <a:p>
            <a:endParaRPr lang="sr-Cyrl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Cyrl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Latn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Latn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Latn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r-Cyrl-R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Аутори:</a:t>
            </a:r>
          </a:p>
          <a:p>
            <a:pPr algn="l"/>
            <a:endParaRPr lang="sr-Latn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</a:pPr>
            <a:r>
              <a:rPr lang="sr-Cyrl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Њ</a:t>
            </a:r>
            <a:r>
              <a:rPr lang="sr-Cyrl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егош</a:t>
            </a:r>
            <a:r>
              <a:rPr lang="sr-Cyrl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КОКОТОВИЋ, </a:t>
            </a:r>
            <a:r>
              <a:rPr lang="sr-Latn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I-3</a:t>
            </a:r>
          </a:p>
          <a:p>
            <a:pPr algn="l">
              <a:lnSpc>
                <a:spcPct val="170000"/>
              </a:lnSpc>
            </a:pPr>
            <a:r>
              <a:rPr lang="sr-Cyrl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Анђела</a:t>
            </a:r>
            <a:r>
              <a:rPr lang="sr-Cyrl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СИМИЋ, </a:t>
            </a:r>
            <a: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I-8</a:t>
            </a:r>
            <a:endParaRPr lang="sr-Latn-R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30093" cy="142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3685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Систем логора Госпић – Јадовно – Паг </a:t>
            </a:r>
            <a:endParaRPr lang="bs-Latn-B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48204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четири мјесеца</a:t>
            </a:r>
          </a:p>
          <a:p>
            <a:pPr>
              <a:spcBef>
                <a:spcPts val="0"/>
              </a:spcBef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постојања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логора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убијено око 40 000 људи, углавном Срба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Гашење логора по</a:t>
            </a: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наређењу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Италијана.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5857892"/>
            <a:ext cx="4143404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фотографиј</a:t>
            </a:r>
            <a:r>
              <a:rPr lang="sr-Latn-BA" sz="20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усташких кољача на </a:t>
            </a:r>
            <a:endParaRPr lang="sr-Latn-B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Пагу</a:t>
            </a:r>
            <a:r>
              <a:rPr lang="sr-Latn-BA" sz="20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r-Cyrl-BA" sz="2000" b="1" i="1" dirty="0" smtClean="0">
                <a:latin typeface="Times New Roman" pitchFamily="18" charset="0"/>
                <a:cs typeface="Times New Roman" pitchFamily="18" charset="0"/>
              </a:rPr>
              <a:t>љето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1941. године</a:t>
            </a:r>
            <a:endParaRPr lang="bs-Latn-B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фотографије усташких кољача на Пагу јула и августа 1941. годин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14488"/>
            <a:ext cx="4180398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Концентрациони л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огори за дјецу</a:t>
            </a:r>
            <a:endParaRPr lang="bs-Latn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Данас није грехота убити ни мало дијете од 7 година које смета нашем усташком поретку</a:t>
            </a: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».</a:t>
            </a:r>
            <a:endParaRPr lang="sr-Latn-BA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</a:t>
            </a:r>
            <a:r>
              <a:rPr lang="ru-RU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Дионизије Јуричевић</a:t>
            </a: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Римокатолички свештеник и </a:t>
            </a: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усташки официр</a:t>
            </a: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1941</a:t>
            </a:r>
            <a:r>
              <a:rPr lang="sr-Latn-R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lang="sr-Cyrl-BA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endParaRPr lang="sr-Latn-RS" sz="12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-Једин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земља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свијету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 логорима за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дјецу.</a:t>
            </a:r>
          </a:p>
          <a:p>
            <a:endParaRPr lang="ru-RU" sz="1200" dirty="0" smtClean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Широм НДХ било је заточено око 7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дјеце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око </a:t>
            </a: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55.000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преживјело.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 Стара Градишка</a:t>
            </a:r>
            <a:endParaRPr lang="bs-Latn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8472518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-Активан од маја 1942. до априла 1945.</a:t>
            </a:r>
          </a:p>
          <a:p>
            <a:pPr marL="36576" indent="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-Логор за уништење и асимилацију српске дјеце.</a:t>
            </a:r>
          </a:p>
          <a:p>
            <a:pPr marL="36576" indent="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-Кула – симбол најстрашнијег мучилишта.</a:t>
            </a:r>
          </a:p>
          <a:p>
            <a:pPr marL="36576" indent="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-Убиства дјеце плином – Анте Врбан.</a:t>
            </a:r>
          </a:p>
          <a:p>
            <a:pPr marL="36576" indent="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-Страдало 4 801 дијете, 938 млађе од двије године.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dirty="0"/>
          </a:p>
        </p:txBody>
      </p:sp>
      <p:pic>
        <p:nvPicPr>
          <p:cNvPr id="6" name="Picture 2" descr="C:\Users\KOrisnik\Desktop\Prezentacija April\Мајке-и-деца-затворени-у-кули-логора-Stara-Gradiška-foto-Vikiped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6143668" cy="2699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6072207"/>
            <a:ext cx="2143140" cy="64294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АНТЕ ВРБАН</a:t>
            </a:r>
          </a:p>
          <a:p>
            <a:pPr algn="ctr"/>
            <a:r>
              <a:rPr lang="sr-Cyrl-BA" dirty="0" smtClean="0"/>
              <a:t>(1908-1948)</a:t>
            </a:r>
            <a:endParaRPr lang="bs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6357958"/>
            <a:ext cx="61436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000" b="1" i="1" dirty="0" smtClean="0">
                <a:latin typeface="Times New Roman" pitchFamily="18" charset="0"/>
                <a:cs typeface="Times New Roman" pitchFamily="18" charset="0"/>
              </a:rPr>
              <a:t>Мајке и дјеца заточени у Кули</a:t>
            </a:r>
            <a:endParaRPr lang="bs-Latn-B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 descr="Ante Vrb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643314"/>
            <a:ext cx="2143140" cy="2411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181848" cy="86834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sr-Latn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 Стара Градишка</a:t>
            </a:r>
            <a:r>
              <a:rPr lang="bs-Latn-B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4400" dirty="0" smtClean="0">
                <a:latin typeface="Times New Roman" pitchFamily="18" charset="0"/>
                <a:cs typeface="Times New Roman" pitchFamily="18" charset="0"/>
              </a:rPr>
            </a:br>
            <a:endParaRPr lang="bs-Latn-BA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8643998" cy="491174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-Законска одредба о уређивању правног положаја </a:t>
            </a: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државне сирочади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-Наметање новог индентитета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Лубурићеви јањичари</a:t>
            </a:r>
            <a:endParaRPr lang="bs-Latn-BA" dirty="0"/>
          </a:p>
        </p:txBody>
      </p:sp>
      <p:pic>
        <p:nvPicPr>
          <p:cNvPr id="6" name="Slika 4">
            <a:extLst>
              <a:ext uri="{FF2B5EF4-FFF2-40B4-BE49-F238E27FC236}">
                <a16:creationId xmlns:a16="http://schemas.microsoft.com/office/drawing/2014/main" xmlns="" id="{8D05FBA8-A9CA-B546-BC19-9D3B94185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407196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4">
            <a:extLst>
              <a:ext uri="{FF2B5EF4-FFF2-40B4-BE49-F238E27FC236}">
                <a16:creationId xmlns:a16="http://schemas.microsoft.com/office/drawing/2014/main" xmlns="" id="{BABCDC7E-31CC-3045-9B80-0E5DBC2F7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3248"/>
            <a:ext cx="4391289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 за дјецу Јастребарско</a:t>
            </a:r>
            <a:endParaRPr lang="bs-Latn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8715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-Активан од јула до августа 1942.</a:t>
            </a:r>
          </a:p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-Улога часних сестара „Милосрдница“ –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Пулхерија Барта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-Покатоличава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и „преваспитава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е“ дјеце у усташком и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фашистичком духу.</a:t>
            </a:r>
          </a:p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 логору заточено 3 336 дјеце, страдало 768.</a:t>
            </a:r>
          </a:p>
          <a:p>
            <a:endParaRPr lang="bs-Latn-BA" dirty="0"/>
          </a:p>
        </p:txBody>
      </p:sp>
      <p:pic>
        <p:nvPicPr>
          <p:cNvPr id="5" name="Picture 4" descr="Pulherija_Barta_v_11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00438"/>
            <a:ext cx="2643206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jeca-log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571876"/>
            <a:ext cx="5857916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85720" y="6211669"/>
            <a:ext cx="264320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BA" dirty="0" smtClean="0"/>
              <a:t>ПУЛХЕРИЈА БАРТА</a:t>
            </a:r>
          </a:p>
          <a:p>
            <a:pPr algn="ctr"/>
            <a:r>
              <a:rPr lang="sr-Cyrl-BA" dirty="0" smtClean="0"/>
              <a:t>(1908-1948)</a:t>
            </a:r>
            <a:endParaRPr lang="bs-Latn-BA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6541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Логор Сисак</a:t>
            </a: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4000" i="1" dirty="0" smtClean="0">
                <a:latin typeface="Times New Roman" pitchFamily="18" charset="0"/>
                <a:cs typeface="Times New Roman" pitchFamily="18" charset="0"/>
              </a:rPr>
              <a:t>Прихватилиште за дјецу и избјеглице</a:t>
            </a:r>
            <a:r>
              <a:rPr lang="bs-Latn-BA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bs-Latn-B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4" y="2000240"/>
            <a:ext cx="4500594" cy="4857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Активан од августа 1942. до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јануара 1943.</a:t>
            </a:r>
          </a:p>
          <a:p>
            <a:pPr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покровитељством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„Женске лозе усташког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покрета“.</a:t>
            </a:r>
          </a:p>
          <a:p>
            <a:pPr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 у којима су боравили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нехумани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дјеца спавала на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подовима без од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еће и обуће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жртава није тачно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утврђен, од 1 300 до 3 000. </a:t>
            </a:r>
          </a:p>
          <a:p>
            <a:endParaRPr lang="bs-Latn-BA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D57C7EC-DBE1-DC47-964D-37925DB5C7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3116"/>
            <a:ext cx="4000528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 смрти Јасеновац</a:t>
            </a:r>
            <a:endParaRPr lang="bs-Latn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88583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 концентрациони логор и логор за истребљење у НДХ.</a:t>
            </a:r>
          </a:p>
          <a:p>
            <a:pPr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Активан од августа 1941. до априла 1945.</a:t>
            </a:r>
          </a:p>
          <a:p>
            <a:pPr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Заповједник Вјекослав (Макс) Лубурић.</a:t>
            </a:r>
          </a:p>
          <a:p>
            <a:pPr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Убијено око 700 000 Срба, Јевреја и Рома.</a:t>
            </a:r>
          </a:p>
          <a:p>
            <a:pPr>
              <a:spcBef>
                <a:spcPts val="0"/>
              </a:spcBef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Мучење, сакаћење и ликвидирање, углавном без употребе</a:t>
            </a: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ватреног оружја.</a:t>
            </a:r>
          </a:p>
          <a:p>
            <a:endParaRPr lang="bs-Latn-BA" dirty="0"/>
          </a:p>
        </p:txBody>
      </p:sp>
      <p:pic>
        <p:nvPicPr>
          <p:cNvPr id="5" name="Picture 4" descr="Топола ужа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214314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 descr="Drawing of the Jasenovac ca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500438"/>
            <a:ext cx="414340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19304_luburic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500438"/>
            <a:ext cx="235745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572264" y="6211669"/>
            <a:ext cx="242889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МАКС ЛУБУРИЋ</a:t>
            </a:r>
          </a:p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(1913-1969)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8860" y="6211668"/>
            <a:ext cx="4143404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Логор Јасеновац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6211669"/>
            <a:ext cx="214314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Топола ужаса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10001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Логор смрти Јасеновац</a:t>
            </a:r>
            <a:r>
              <a:rPr lang="bs-Latn-B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4000" dirty="0" smtClean="0">
                <a:latin typeface="Times New Roman" pitchFamily="18" charset="0"/>
                <a:cs typeface="Times New Roman" pitchFamily="18" charset="0"/>
              </a:rPr>
            </a:br>
            <a:endParaRPr lang="bs-Latn-B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Страдало 19 432 дјеце.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sr-Latn-R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Најмлађи су још били у колијевкама, а најстарији су 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имали 14 година.</a:t>
            </a:r>
            <a:endParaRPr lang="bs-Latn-BA" dirty="0"/>
          </a:p>
        </p:txBody>
      </p:sp>
      <p:pic>
        <p:nvPicPr>
          <p:cNvPr id="5" name="Picture 4" descr="7117145_muzej-zrtava-genocida00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643182"/>
            <a:ext cx="426243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3">
            <a:extLst>
              <a:ext uri="{FF2B5EF4-FFF2-40B4-BE49-F238E27FC236}">
                <a16:creationId xmlns:a16="http://schemas.microsoft.com/office/drawing/2014/main" xmlns="" id="{2B445202-0F1D-3643-B129-8EFFB02E0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643183"/>
            <a:ext cx="450059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43042" y="5042118"/>
            <a:ext cx="5857916" cy="18158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BA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Latn-R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Убили су нас, </a:t>
            </a:r>
            <a:endParaRPr lang="sr-Cyrl-BA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јер су наше </a:t>
            </a:r>
            <a:r>
              <a:rPr lang="sr-Cyrl-BA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невине </a:t>
            </a:r>
            <a:r>
              <a:rPr lang="sr-Latn-R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жеље</a:t>
            </a:r>
            <a:endParaRPr lang="sr-Cyrl-BA" sz="2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се радујемо животу и играчкама прогласили за злочин</a:t>
            </a:r>
            <a:r>
              <a:rPr lang="sr-Cyrl-BA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s-Latn-B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sr-Cyrl-BA" sz="4400" dirty="0" smtClean="0">
                <a:latin typeface="Times New Roman" pitchFamily="18" charset="0"/>
                <a:cs typeface="Times New Roman" pitchFamily="18" charset="0"/>
              </a:rPr>
              <a:t>Акција Диане Будисављевић</a:t>
            </a:r>
            <a:r>
              <a:rPr lang="bs-Latn-B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4800" dirty="0" smtClean="0">
                <a:latin typeface="Times New Roman" pitchFamily="18" charset="0"/>
                <a:cs typeface="Times New Roman" pitchFamily="18" charset="0"/>
              </a:rPr>
            </a:b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6182" y="1214422"/>
            <a:ext cx="5357818" cy="514353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-Поријеклом Аустријанка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s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bs-Cyrl-B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уманитарн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акција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спашавања дјеце.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bs-Cyrl-B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-Спасила око 12 000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дјеце.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bs-Cyrl-B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-Дјеца збрињавања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у хрватским</a:t>
            </a:r>
            <a:endParaRPr lang="bs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 породиц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ама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или прихватилиштима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Картотека коју је водила о 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дјеци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је одузета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bs-Cyrl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dirty="0"/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xmlns="" id="{10B91E7B-1638-8049-9375-8BBD4FE778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r="10634"/>
          <a:stretch/>
        </p:blipFill>
        <p:spPr>
          <a:xfrm>
            <a:off x="642910" y="857232"/>
            <a:ext cx="2786082" cy="2786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7158" y="3500438"/>
            <a:ext cx="350046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Cyrl-BA" sz="2400" b="1" dirty="0" smtClean="0">
                <a:latin typeface="Times New Roman" pitchFamily="18" charset="0"/>
                <a:cs typeface="Times New Roman" pitchFamily="18" charset="0"/>
              </a:rPr>
              <a:t>Диана</a:t>
            </a:r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b="1" i="1" dirty="0" smtClean="0">
                <a:latin typeface="Times New Roman" pitchFamily="18" charset="0"/>
                <a:cs typeface="Times New Roman" pitchFamily="18" charset="0"/>
              </a:rPr>
              <a:t>Будисављевић</a:t>
            </a:r>
            <a:endParaRPr lang="bs-Latn-BA" sz="2400" b="1" i="1" dirty="0"/>
          </a:p>
        </p:txBody>
      </p:sp>
      <p:pic>
        <p:nvPicPr>
          <p:cNvPr id="7" name="Slika 5">
            <a:extLst>
              <a:ext uri="{FF2B5EF4-FFF2-40B4-BE49-F238E27FC236}">
                <a16:creationId xmlns:a16="http://schemas.microsoft.com/office/drawing/2014/main" xmlns="" id="{8DE69DC2-E923-8140-9FE1-0B44FF1D9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143380"/>
            <a:ext cx="3152463" cy="227153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0" y="6457890"/>
            <a:ext cx="442755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sr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Кадар из </a:t>
            </a:r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филма „</a:t>
            </a:r>
            <a:r>
              <a:rPr lang="sr-Latn-R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 из Јасеновца</a:t>
            </a:r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sr-Latn-R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s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Пробој логораша из Јасеновца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643438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-Циљ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усташа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 доласка</a:t>
            </a:r>
          </a:p>
          <a:p>
            <a:pPr>
              <a:spcBef>
                <a:spcPts val="0"/>
              </a:spcBef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НОВЈ – а уклонити доказе </a:t>
            </a:r>
          </a:p>
          <a:p>
            <a:pPr>
              <a:spcBef>
                <a:spcPts val="0"/>
              </a:spcBef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усмртити живе логораше.</a:t>
            </a:r>
          </a:p>
          <a:p>
            <a:pPr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Ликвидација женског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логора, 21.4.194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80" y="1428736"/>
            <a:ext cx="3657600" cy="4525963"/>
          </a:xfrm>
        </p:spPr>
        <p:txBody>
          <a:bodyPr/>
          <a:lstStyle/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од укупно 1073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преостала логораша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одлучују се на пробој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Вођа Анте Бакотић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преживјело, остали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убијени, утопљени...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Cyrl-BA" sz="4000" dirty="0" smtClean="0">
                <a:latin typeface="Times New Roman" pitchFamily="18" charset="0"/>
                <a:cs typeface="Times New Roman" pitchFamily="18" charset="0"/>
              </a:rPr>
              <a:t>Настанак НДХ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572000" cy="4572000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571612"/>
            <a:ext cx="3143272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1142984"/>
            <a:ext cx="7858148" cy="38933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-Априлски рат (6.-17.4. 1941.)</a:t>
            </a:r>
            <a:endParaRPr lang="sr-Cyrl-B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-Проглашење НДХ  10.4.1941. године.</a:t>
            </a:r>
          </a:p>
          <a:p>
            <a:pPr>
              <a:lnSpc>
                <a:spcPct val="150000"/>
              </a:lnSpc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-Проглас је извршио Славко Кватерник.</a:t>
            </a:r>
          </a:p>
          <a:p>
            <a:endParaRPr lang="sr-Latn-BA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6446" y="6143644"/>
            <a:ext cx="3143272" cy="5715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СЛАВКО КВАТЕРНИК</a:t>
            </a:r>
          </a:p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(1878-1946)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00372"/>
            <a:ext cx="504712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6286520"/>
            <a:ext cx="5072098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000" b="1" i="1" dirty="0" smtClean="0">
                <a:latin typeface="Times New Roman" pitchFamily="18" charset="0"/>
                <a:cs typeface="Times New Roman" pitchFamily="18" charset="0"/>
              </a:rPr>
              <a:t>Одушевљење на улицама Загреба</a:t>
            </a:r>
            <a:endParaRPr lang="bs-Latn-BA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706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93978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sr-Cyrl-B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Меморијализација Јасеновца</a:t>
            </a:r>
            <a:r>
              <a:rPr lang="sr-Cyrl-BA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dirty="0"/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xmlns="" id="{AEA50FEB-5837-2941-A7F7-251CF35883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643182"/>
            <a:ext cx="4143404" cy="2927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Jasenovac_naslovna_slika1_s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643182"/>
            <a:ext cx="4376766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4282" y="5643578"/>
            <a:ext cx="41434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 </a:t>
            </a:r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Спомен</a:t>
            </a:r>
            <a:r>
              <a:rPr lang="sr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подручје Доња Градина</a:t>
            </a:r>
            <a:r>
              <a:rPr lang="sr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sr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2000" dirty="0"/>
          </a:p>
        </p:txBody>
      </p:sp>
      <p:sp>
        <p:nvSpPr>
          <p:cNvPr id="8" name="Rectangle 7"/>
          <p:cNvSpPr/>
          <p:nvPr/>
        </p:nvSpPr>
        <p:spPr>
          <a:xfrm>
            <a:off x="4500562" y="5643578"/>
            <a:ext cx="44291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BA" sz="2000" i="1" dirty="0" smtClean="0">
                <a:latin typeface="Times New Roman" pitchFamily="18" charset="0"/>
                <a:cs typeface="Times New Roman" pitchFamily="18" charset="0"/>
              </a:rPr>
              <a:t>ЈУ Спомен подручје Јасеновац,</a:t>
            </a:r>
          </a:p>
          <a:p>
            <a:pPr algn="ctr"/>
            <a:r>
              <a:rPr lang="sr-Cyrl-BA" sz="2000" i="1" dirty="0" smtClean="0">
                <a:latin typeface="Times New Roman" pitchFamily="18" charset="0"/>
                <a:cs typeface="Times New Roman" pitchFamily="18" charset="0"/>
              </a:rPr>
              <a:t>1968</a:t>
            </a:r>
            <a:endParaRPr lang="bs-Latn-BA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pPr algn="ctr"/>
            <a:r>
              <a:rPr lang="sr-Cyrl-BA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“Ако хоћеш да убијеш један народ, ПРВО му убиј дјецу”</a:t>
            </a:r>
            <a:endParaRPr lang="bs-Latn-BA" sz="4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Dara iz Jasenovca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240"/>
            <a:ext cx="8043890" cy="4000528"/>
          </a:xfrm>
        </p:spPr>
      </p:pic>
      <p:sp>
        <p:nvSpPr>
          <p:cNvPr id="6" name="Rectangle 5"/>
          <p:cNvSpPr/>
          <p:nvPr/>
        </p:nvSpPr>
        <p:spPr>
          <a:xfrm>
            <a:off x="571472" y="6072206"/>
            <a:ext cx="7929618" cy="7078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r-Cyrl-BA" sz="4000" dirty="0" smtClean="0">
                <a:latin typeface="Times New Roman" pitchFamily="18" charset="0"/>
                <a:cs typeface="Times New Roman" pitchFamily="18" charset="0"/>
              </a:rPr>
              <a:t>Порицање злочина је злочин</a:t>
            </a:r>
            <a:r>
              <a:rPr lang="sr-Latn-BA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bs-Latn-B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7" name="Content Placeholder 6" descr="Amblem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357422" y="1"/>
            <a:ext cx="4500594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B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ХВАЛА!</a:t>
            </a:r>
            <a:endParaRPr lang="bs-Latn-B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91106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ПОГЛАВНИК НДХ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715008" cy="5429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-Поглавник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(вођа) НДХ</a:t>
            </a:r>
          </a:p>
          <a:p>
            <a:pPr>
              <a:spcBef>
                <a:spcPts val="0"/>
              </a:spcBef>
              <a:buNone/>
            </a:pP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-Од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1929. боравио у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Италији.</a:t>
            </a: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-15. април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 1941.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долази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 Југославију.</a:t>
            </a:r>
          </a:p>
          <a:p>
            <a:pPr>
              <a:spcBef>
                <a:spcPts val="0"/>
              </a:spcBef>
              <a:buNone/>
            </a:pPr>
            <a:endParaRPr lang="sr-Cyrl-BA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-У почетку обједињује функције </a:t>
            </a:r>
          </a:p>
          <a:p>
            <a:pPr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 предсједника Владе и министра</a:t>
            </a: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 вањских послова</a:t>
            </a:r>
          </a:p>
          <a:p>
            <a:pPr>
              <a:spcBef>
                <a:spcPts val="0"/>
              </a:spcBef>
              <a:buNone/>
            </a:pP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-Узор: Њемачка и Италија</a:t>
            </a:r>
            <a:endParaRPr lang="sr-Cyrl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428736"/>
            <a:ext cx="307467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786446" y="6000768"/>
            <a:ext cx="3071834" cy="5715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АНТЕ ПАВЕЛИЋ</a:t>
            </a:r>
          </a:p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1889-1959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6761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Cyrl-BA" sz="4000" dirty="0" smtClean="0">
                <a:latin typeface="Times New Roman" pitchFamily="18" charset="0"/>
                <a:cs typeface="Times New Roman" pitchFamily="18" charset="0"/>
              </a:rPr>
              <a:t>Идеолошка подлога геноцида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85860"/>
            <a:ext cx="5929322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-НДХ је прихватила идеологију Анте </a:t>
            </a:r>
          </a:p>
          <a:p>
            <a:pPr>
              <a:buNone/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 Старчевића и његове Странке права</a:t>
            </a:r>
          </a:p>
          <a:p>
            <a:pPr>
              <a:buNone/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sr-Cyrl-BA" sz="2600" i="1" dirty="0" smtClean="0">
                <a:latin typeface="Times New Roman" pitchFamily="18" charset="0"/>
                <a:cs typeface="Times New Roman" pitchFamily="18" charset="0"/>
              </a:rPr>
              <a:t>праваши</a:t>
            </a: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-Стварање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„чистог хрватског државног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простора”.</a:t>
            </a:r>
            <a:endParaRPr lang="sr-Latn-B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-Изражена мржња према Србима.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„Народ херватски неће трпети, да та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сужањска пасмина оскверњује свету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земљу Хервата”.</a:t>
            </a:r>
          </a:p>
          <a:p>
            <a:pPr algn="just">
              <a:spcBef>
                <a:spcPts val="0"/>
              </a:spcBef>
              <a:buNone/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„Накот зрео за секиру и скот гнуснији</a:t>
            </a:r>
          </a:p>
          <a:p>
            <a:pPr algn="just">
              <a:spcBef>
                <a:spcPts val="0"/>
              </a:spcBef>
              <a:buNone/>
            </a:pPr>
            <a:r>
              <a:rPr lang="sr-Cyrl-BA" sz="2600" dirty="0" smtClean="0">
                <a:latin typeface="Times New Roman" pitchFamily="18" charset="0"/>
                <a:cs typeface="Times New Roman" pitchFamily="18" charset="0"/>
              </a:rPr>
              <a:t>  од икојег другог”.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B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B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 descr="Ante_Starčević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428736"/>
            <a:ext cx="3000396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57884" y="5857892"/>
            <a:ext cx="3000396" cy="6938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АНТЕ СТАРЧЕВИЋ</a:t>
            </a:r>
            <a:endParaRPr lang="sr-Cyrl-BA" b="1" dirty="0" smtClean="0"/>
          </a:p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(1823-1896)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56061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Cyrl-BA" sz="4000" dirty="0" smtClean="0">
                <a:latin typeface="Times New Roman" pitchFamily="18" charset="0"/>
                <a:cs typeface="Times New Roman" pitchFamily="18" charset="0"/>
              </a:rPr>
              <a:t>Идеолошка подлога геноцида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4282" y="1428736"/>
            <a:ext cx="4040188" cy="838200"/>
          </a:xfrm>
        </p:spPr>
        <p:txBody>
          <a:bodyPr/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Програм НДХ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00562" y="1447800"/>
            <a:ext cx="4429156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Спровођење геноцидног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програма над Србима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351368" cy="4656104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донијети дискриминациони закони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Срби означени као нижа раса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забрањена ћирилица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„српска-православна вјера“ преименована у „грчко-источну вјеру“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насилно покатоличавање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прогон у Србију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масовна убијања широм НДХ и у логорима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285720" y="2285992"/>
            <a:ext cx="4143404" cy="4143404"/>
          </a:xfrm>
        </p:spPr>
        <p:txBody>
          <a:bodyPr>
            <a:normAutofit fontScale="25000" lnSpcReduction="20000"/>
          </a:bodyPr>
          <a:lstStyle/>
          <a:p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чишћење 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„хрватског 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државног простора“</a:t>
            </a:r>
          </a:p>
          <a:p>
            <a:pPr>
              <a:buNone/>
            </a:pPr>
            <a:endParaRPr lang="ru-RU" sz="9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стварање 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„чисте хрватске нације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None/>
            </a:pPr>
            <a:endParaRPr lang="ru-RU" sz="9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уништење 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Срба, Јевреја и 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Рома</a:t>
            </a:r>
          </a:p>
          <a:p>
            <a:pPr>
              <a:buNone/>
            </a:pPr>
            <a:endParaRPr lang="ru-RU" sz="9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непожељна политика југословенства и комунизма</a:t>
            </a:r>
            <a:endParaRPr lang="sr-Latn-BA" sz="9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8286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458200" cy="142876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Политика НДХ према Србима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350046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1500174"/>
            <a:ext cx="5000660" cy="4572000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рећину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Срба треба </a:t>
            </a:r>
            <a:r>
              <a:rPr lang="sr-Cyrl-RS" sz="2800" i="1" dirty="0" smtClean="0">
                <a:latin typeface="Times New Roman" pitchFamily="18" charset="0"/>
                <a:cs typeface="Times New Roman" pitchFamily="18" charset="0"/>
              </a:rPr>
              <a:t>убити</a:t>
            </a:r>
            <a:r>
              <a:rPr lang="sr-Latn-BA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Трећину </a:t>
            </a:r>
            <a:r>
              <a:rPr lang="sr-Cyrl-RS" sz="2800" i="1" dirty="0" smtClean="0">
                <a:latin typeface="Times New Roman" pitchFamily="18" charset="0"/>
                <a:cs typeface="Times New Roman" pitchFamily="18" charset="0"/>
              </a:rPr>
              <a:t>протјерати</a:t>
            </a:r>
            <a:r>
              <a:rPr lang="sr-Latn-BA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Трећину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превести на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римокатолицизам и претворити у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Хрвате</a:t>
            </a:r>
            <a:r>
              <a:rPr lang="sr-Latn-BA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18" y="6072206"/>
            <a:ext cx="350046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МИЛЕ БУДАК</a:t>
            </a:r>
          </a:p>
          <a:p>
            <a:pPr algn="ctr"/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(1889-1945)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180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s-Cyrl-BA" sz="4000" dirty="0" smtClean="0">
                <a:latin typeface="Times New Roman" pitchFamily="18" charset="0"/>
                <a:cs typeface="Times New Roman" pitchFamily="18" charset="0"/>
              </a:rPr>
              <a:t>Прва страдања и злочини</a:t>
            </a:r>
            <a:endParaRPr lang="bs-Latn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704375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Злочини у Хрватској: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Бјеловар, Глина, Кордун – април 1941.</a:t>
            </a:r>
          </a:p>
          <a:p>
            <a:pPr>
              <a:buNone/>
            </a:pPr>
            <a:endParaRPr lang="bs-Cyrl-B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Злочини у БиХ: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Гаравице код Бихаћа – јул 1941.</a:t>
            </a: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Шушњар код Санског Моста – август 1941.</a:t>
            </a: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Пребиловци код Чапљине – август 1941.</a:t>
            </a:r>
          </a:p>
          <a:p>
            <a:endParaRPr lang="bs-Latn-BA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Систем логора Госпић – Јадовно – Паг </a:t>
            </a:r>
            <a:endParaRPr lang="bs-Latn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000528" cy="4525963"/>
          </a:xfrm>
        </p:spPr>
        <p:txBody>
          <a:bodyPr/>
          <a:lstStyle/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-Основан почетком маја,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затворен крајем августа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1941.</a:t>
            </a:r>
          </a:p>
          <a:p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500174"/>
            <a:ext cx="4000528" cy="4525963"/>
          </a:xfrm>
        </p:spPr>
        <p:txBody>
          <a:bodyPr/>
          <a:lstStyle/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-Био је претеча логора 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Јасеновац.</a:t>
            </a:r>
          </a:p>
          <a:p>
            <a:endParaRPr lang="bs-Latn-BA" dirty="0"/>
          </a:p>
        </p:txBody>
      </p:sp>
      <p:pic>
        <p:nvPicPr>
          <p:cNvPr id="5" name="Picture 4" descr="p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2928934"/>
            <a:ext cx="6449165" cy="3643338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2930</TotalTime>
  <Words>908</Words>
  <Application>Microsoft Office PowerPoint</Application>
  <PresentationFormat>On-screen Show (4:3)</PresentationFormat>
  <Paragraphs>202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Angsana New</vt:lpstr>
      <vt:lpstr>Arial</vt:lpstr>
      <vt:lpstr>Batang</vt:lpstr>
      <vt:lpstr>Calibri</vt:lpstr>
      <vt:lpstr>Comic Sans MS</vt:lpstr>
      <vt:lpstr>Franklin Gothic Book</vt:lpstr>
      <vt:lpstr>Times New Roman</vt:lpstr>
      <vt:lpstr>Wingdings 2</vt:lpstr>
      <vt:lpstr>Technic</vt:lpstr>
      <vt:lpstr>СТРАДАЊЕ ДЈЕЦЕ У  НДХ</vt:lpstr>
      <vt:lpstr>Настанак НДХ</vt:lpstr>
      <vt:lpstr>PowerPoint Presentation</vt:lpstr>
      <vt:lpstr>ПОГЛАВНИК НДХ</vt:lpstr>
      <vt:lpstr>Идеолошка подлога геноцида</vt:lpstr>
      <vt:lpstr>Идеолошка подлога геноцида</vt:lpstr>
      <vt:lpstr>Политика НДХ према Србима</vt:lpstr>
      <vt:lpstr>Прва страдања и злочини</vt:lpstr>
      <vt:lpstr>Систем логора Госпић – Јадовно – Паг </vt:lpstr>
      <vt:lpstr>Систем логора Госпић – Јадовно – Паг </vt:lpstr>
      <vt:lpstr>Концентрациони логори за дјецу</vt:lpstr>
      <vt:lpstr>Логор Стара Градишка</vt:lpstr>
      <vt:lpstr> Логор Стара Градишка </vt:lpstr>
      <vt:lpstr>Логор за дјецу Јастребарско</vt:lpstr>
      <vt:lpstr>                  Логор Сисак “Прихватилиште за дјецу и избјеглице”</vt:lpstr>
      <vt:lpstr>Логор смрти Јасеновац</vt:lpstr>
      <vt:lpstr>Логор смрти Јасеновац </vt:lpstr>
      <vt:lpstr>Акција Диане Будисављевић </vt:lpstr>
      <vt:lpstr>Пробој логораша из Јасеновца </vt:lpstr>
      <vt:lpstr>Меморијализација Јасеновца </vt:lpstr>
      <vt:lpstr>“Ако хоћеш да убијеш један народ, ПРВО му убиј дјецу”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УСПОСТАВЉАЊЕ И ФУНКЦИОНИСАЊЕ НДХ</dc:title>
  <dc:creator>Natalija Kokotovic</dc:creator>
  <cp:lastModifiedBy>68. Smiljana Antonic</cp:lastModifiedBy>
  <cp:revision>221</cp:revision>
  <dcterms:created xsi:type="dcterms:W3CDTF">2022-03-30T10:26:46Z</dcterms:created>
  <dcterms:modified xsi:type="dcterms:W3CDTF">2022-05-17T06:37:49Z</dcterms:modified>
</cp:coreProperties>
</file>