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D10"/>
    <a:srgbClr val="4D4D4D"/>
    <a:srgbClr val="F5E5D3"/>
    <a:srgbClr val="EAD6B8"/>
    <a:srgbClr val="DEAD64"/>
    <a:srgbClr val="D4B890"/>
    <a:srgbClr val="ECCEAE"/>
    <a:srgbClr val="DDAB61"/>
    <a:srgbClr val="DAA1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002" autoAdjust="0"/>
    <p:restoredTop sz="95520" autoAdjust="0"/>
  </p:normalViewPr>
  <p:slideViewPr>
    <p:cSldViewPr>
      <p:cViewPr>
        <p:scale>
          <a:sx n="60" d="100"/>
          <a:sy n="60" d="100"/>
        </p:scale>
        <p:origin x="-25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878CB6-C955-4493-BC0A-81107BDAD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01AE0-B1E9-4C54-851E-C9726C1701F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5375"/>
            <a:ext cx="4038600" cy="1238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3175"/>
            <a:ext cx="4038600" cy="5302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6975" y="333375"/>
            <a:ext cx="2076450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" y="333375"/>
            <a:ext cx="6076950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7625" y="333375"/>
            <a:ext cx="8305800" cy="561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" y="333375"/>
            <a:ext cx="8305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6099175"/>
            <a:ext cx="6324600" cy="53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s-Cyrl-BA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Приједор, </a:t>
            </a:r>
            <a:r>
              <a:rPr lang="en-US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27. </a:t>
            </a:r>
            <a:r>
              <a:rPr lang="bs-Cyrl-BA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новембар </a:t>
            </a:r>
            <a:r>
              <a:rPr lang="bs-Cyrl-BA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2019. </a:t>
            </a:r>
            <a:r>
              <a:rPr lang="bs-Cyrl-BA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  <a:r>
              <a:rPr lang="en-US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3200" dirty="0" smtClean="0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2286000"/>
            <a:ext cx="6553200" cy="188595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bs-Cyrl-BA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КВИЗ ЗНАЊА</a:t>
            </a:r>
            <a:br>
              <a:rPr lang="bs-Cyrl-BA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bs-Cyrl-BA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МУЗИЧКА КУЛТУРА</a:t>
            </a:r>
            <a:endParaRPr lang="en-US" b="1" dirty="0" smtClean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381000"/>
            <a:ext cx="6324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7239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Bef>
                <a:spcPct val="20000"/>
              </a:spcBef>
            </a:pPr>
            <a:r>
              <a:rPr lang="bs-Cyrl-BA" sz="2800" kern="0" dirty="0" smtClean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/>
              </a:rPr>
              <a:t>Биљана Лакић, проф.разр.наставе</a:t>
            </a:r>
            <a:endParaRPr lang="en-US" sz="2800" kern="0" dirty="0" smtClean="0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4648200" cy="2971800"/>
          </a:xfrm>
        </p:spPr>
        <p:txBody>
          <a:bodyPr/>
          <a:lstStyle/>
          <a:p>
            <a:r>
              <a:rPr lang="bs-Cyrl-BA" sz="4800" b="1" dirty="0" smtClean="0"/>
              <a:t>ТАЧАН</a:t>
            </a:r>
            <a:br>
              <a:rPr lang="bs-Cyrl-BA" sz="4800" b="1" dirty="0" smtClean="0"/>
            </a:br>
            <a:r>
              <a:rPr lang="bs-Cyrl-BA" sz="4800" b="1" dirty="0" smtClean="0"/>
              <a:t>ОДГОВОР!</a:t>
            </a:r>
            <a:endParaRPr lang="en-US" sz="4800" b="1" dirty="0"/>
          </a:p>
        </p:txBody>
      </p:sp>
      <p:pic>
        <p:nvPicPr>
          <p:cNvPr id="3" name="Content Placeholder 2" descr="gif gitar.gif">
            <a:hlinkClick r:id="" action="ppaction://hlinkshowjump?jump=nextslide"/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0" y="4641576"/>
            <a:ext cx="3048000" cy="2216423"/>
          </a:xfrm>
        </p:spPr>
      </p:pic>
      <p:sp>
        <p:nvSpPr>
          <p:cNvPr id="5" name="Right Arrow 4">
            <a:hlinkClick r:id="" action="ppaction://hlinkshowjump?jump=nextslide"/>
          </p:cNvPr>
          <p:cNvSpPr/>
          <p:nvPr/>
        </p:nvSpPr>
        <p:spPr bwMode="auto">
          <a:xfrm>
            <a:off x="4495800" y="5638800"/>
            <a:ext cx="17526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ДАЉЕ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90625"/>
          </a:xfrm>
        </p:spPr>
        <p:txBody>
          <a:bodyPr/>
          <a:lstStyle/>
          <a:p>
            <a:pPr algn="ctr"/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Да ли су тактови </a:t>
            </a:r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написани тако да одговарају  мјери         </a:t>
            </a:r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657600"/>
            <a:ext cx="7315200" cy="2895600"/>
          </a:xfrm>
        </p:spPr>
        <p:txBody>
          <a:bodyPr/>
          <a:lstStyle/>
          <a:p>
            <a:pPr>
              <a:buNone/>
            </a:pPr>
            <a:endParaRPr lang="bs-Cyrl-B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676400" y="1676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71600" y="4953000"/>
            <a:ext cx="44958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1219200" y="4953000"/>
            <a:ext cx="304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5715794" y="4952206"/>
            <a:ext cx="304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3353594" y="4952206"/>
            <a:ext cx="304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 bwMode="auto">
          <a:xfrm>
            <a:off x="1447800" y="4572000"/>
            <a:ext cx="381000" cy="304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47800" y="5029200"/>
            <a:ext cx="381000" cy="304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/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0574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133600" y="4800600"/>
            <a:ext cx="45719" cy="76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8194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 flipH="1" flipV="1">
            <a:off x="2209800" y="4572000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2972594" y="4571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6576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4958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569779" y="4225159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3810794" y="4571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4648994" y="4571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 bwMode="auto">
          <a:xfrm>
            <a:off x="52578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rot="5400000" flipH="1" flipV="1">
            <a:off x="5410994" y="4571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 bwMode="auto">
          <a:xfrm>
            <a:off x="5029200" y="41910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 flipH="1" flipV="1">
            <a:off x="3353594" y="5029200"/>
            <a:ext cx="304006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5400000" flipH="1" flipV="1">
            <a:off x="5791994" y="4952206"/>
            <a:ext cx="304006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Rectangle 38">
            <a:hlinkClick r:id="rId2" action="ppaction://hlinksldjump"/>
          </p:cNvPr>
          <p:cNvSpPr/>
          <p:nvPr/>
        </p:nvSpPr>
        <p:spPr bwMode="auto">
          <a:xfrm>
            <a:off x="2362200" y="2286000"/>
            <a:ext cx="13716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/>
              <a:t>ДА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>
            <a:hlinkClick r:id="rId3" action="ppaction://hlinksldjump"/>
          </p:cNvPr>
          <p:cNvSpPr/>
          <p:nvPr/>
        </p:nvSpPr>
        <p:spPr bwMode="auto">
          <a:xfrm>
            <a:off x="4419600" y="2286000"/>
            <a:ext cx="13716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/>
              <a:t>НЕ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943600" y="838200"/>
            <a:ext cx="609600" cy="8382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31" grpId="0" animBg="1"/>
      <p:bldP spid="34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uzni smajli.gif">
            <a:hlinkClick r:id="" action="ppaction://hlinkshowjump?jump=previousslide"/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86000" y="1524000"/>
            <a:ext cx="2581275" cy="2581275"/>
          </a:xfrm>
        </p:spPr>
      </p:pic>
      <p:sp>
        <p:nvSpPr>
          <p:cNvPr id="5" name="Right Arrow 4">
            <a:hlinkClick r:id="" action="ppaction://hlinkshowjump?jump=previousslide"/>
          </p:cNvPr>
          <p:cNvSpPr/>
          <p:nvPr/>
        </p:nvSpPr>
        <p:spPr bwMode="auto">
          <a:xfrm>
            <a:off x="4648200" y="5562600"/>
            <a:ext cx="17526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НАЗАД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4648200" cy="2971800"/>
          </a:xfrm>
        </p:spPr>
        <p:txBody>
          <a:bodyPr/>
          <a:lstStyle/>
          <a:p>
            <a:r>
              <a:rPr lang="bs-Cyrl-BA" sz="4800" b="1" dirty="0" smtClean="0"/>
              <a:t>ТАЧАН</a:t>
            </a:r>
            <a:br>
              <a:rPr lang="bs-Cyrl-BA" sz="4800" b="1" dirty="0" smtClean="0"/>
            </a:br>
            <a:r>
              <a:rPr lang="bs-Cyrl-BA" sz="4800" b="1" dirty="0" smtClean="0"/>
              <a:t>ОДГОВОР!</a:t>
            </a:r>
            <a:endParaRPr lang="en-US" sz="4800" b="1" dirty="0"/>
          </a:p>
        </p:txBody>
      </p:sp>
      <p:pic>
        <p:nvPicPr>
          <p:cNvPr id="3" name="Content Placeholder 2" descr="gif gitar.gif">
            <a:hlinkClick r:id="" action="ppaction://hlinkshowjump?jump=nextslide"/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0" y="4641576"/>
            <a:ext cx="3048000" cy="2216423"/>
          </a:xfrm>
        </p:spPr>
      </p:pic>
      <p:sp>
        <p:nvSpPr>
          <p:cNvPr id="5" name="Right Arrow 4">
            <a:hlinkClick r:id="" action="ppaction://hlinkshowjump?jump=nextslide"/>
          </p:cNvPr>
          <p:cNvSpPr/>
          <p:nvPr/>
        </p:nvSpPr>
        <p:spPr bwMode="auto">
          <a:xfrm>
            <a:off x="4267200" y="5638800"/>
            <a:ext cx="17526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ДАЉЕ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90625"/>
          </a:xfrm>
        </p:spPr>
        <p:txBody>
          <a:bodyPr/>
          <a:lstStyle/>
          <a:p>
            <a:pPr algn="ctr"/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Коју ноту би требало  додати у другом такту </a:t>
            </a:r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 </a:t>
            </a:r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добијеш тачан такт?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657600"/>
            <a:ext cx="7315200" cy="2895600"/>
          </a:xfrm>
        </p:spPr>
        <p:txBody>
          <a:bodyPr/>
          <a:lstStyle/>
          <a:p>
            <a:pPr>
              <a:buNone/>
            </a:pPr>
            <a:endParaRPr lang="bs-Cyrl-B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676400" y="1676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71600" y="4953000"/>
            <a:ext cx="44958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1219200" y="4953000"/>
            <a:ext cx="304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5715794" y="4952206"/>
            <a:ext cx="304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3353594" y="4952206"/>
            <a:ext cx="304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 bwMode="auto">
          <a:xfrm>
            <a:off x="1447800" y="4572000"/>
            <a:ext cx="381000" cy="304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47800" y="5029200"/>
            <a:ext cx="381000" cy="304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/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0574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133600" y="4800600"/>
            <a:ext cx="45719" cy="76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8194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 flipH="1" flipV="1">
            <a:off x="2209800" y="4572000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2972594" y="4571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6576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4958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3810794" y="4571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4648994" y="4571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 bwMode="auto">
          <a:xfrm>
            <a:off x="5029200" y="41910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 flipH="1" flipV="1">
            <a:off x="3353594" y="5029200"/>
            <a:ext cx="304006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5400000" flipH="1" flipV="1">
            <a:off x="5791994" y="4952206"/>
            <a:ext cx="304006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Rectangle 38">
            <a:hlinkClick r:id="rId2" action="ppaction://hlinksldjump"/>
          </p:cNvPr>
          <p:cNvSpPr/>
          <p:nvPr/>
        </p:nvSpPr>
        <p:spPr bwMode="auto">
          <a:xfrm>
            <a:off x="2362200" y="2286000"/>
            <a:ext cx="13716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>
            <a:hlinkClick r:id="rId3" action="ppaction://hlinksldjump"/>
          </p:cNvPr>
          <p:cNvSpPr/>
          <p:nvPr/>
        </p:nvSpPr>
        <p:spPr bwMode="auto">
          <a:xfrm>
            <a:off x="4419600" y="2286000"/>
            <a:ext cx="13716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743200" y="2895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800600" y="2895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rot="5400000" flipH="1" flipV="1">
            <a:off x="2896394" y="2666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4953794" y="2666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 bwMode="auto">
          <a:xfrm>
            <a:off x="5334000" y="22860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334000" y="4114800"/>
            <a:ext cx="457200" cy="12954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uzni smajli.gif">
            <a:hlinkClick r:id="" action="ppaction://hlinkshowjump?jump=previousslide"/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86000" y="1524000"/>
            <a:ext cx="2581275" cy="2581275"/>
          </a:xfrm>
        </p:spPr>
      </p:pic>
      <p:sp>
        <p:nvSpPr>
          <p:cNvPr id="4" name="Right Arrow 3">
            <a:hlinkClick r:id="" action="ppaction://hlinkshowjump?jump=previousslide"/>
          </p:cNvPr>
          <p:cNvSpPr/>
          <p:nvPr/>
        </p:nvSpPr>
        <p:spPr bwMode="auto">
          <a:xfrm>
            <a:off x="4648200" y="5562600"/>
            <a:ext cx="17526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НАЗАД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572000" y="2286000"/>
            <a:ext cx="1371600" cy="9906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90625"/>
          </a:xfrm>
        </p:spPr>
        <p:txBody>
          <a:bodyPr/>
          <a:lstStyle/>
          <a:p>
            <a:pPr algn="ctr"/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Коју ноту би требало  додати у другом такту </a:t>
            </a:r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 </a:t>
            </a:r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добијеш тачан такт?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657600"/>
            <a:ext cx="7315200" cy="2895600"/>
          </a:xfrm>
        </p:spPr>
        <p:txBody>
          <a:bodyPr/>
          <a:lstStyle/>
          <a:p>
            <a:pPr>
              <a:buNone/>
            </a:pPr>
            <a:endParaRPr lang="bs-Cyrl-B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447800" y="1295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71600" y="4953000"/>
            <a:ext cx="44958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1219200" y="4953000"/>
            <a:ext cx="304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5715794" y="4952206"/>
            <a:ext cx="304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3353594" y="4952206"/>
            <a:ext cx="304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 bwMode="auto">
          <a:xfrm>
            <a:off x="1447800" y="4572000"/>
            <a:ext cx="381000" cy="304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47800" y="5029200"/>
            <a:ext cx="381000" cy="304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/>
              <a:t>4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0574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133600" y="4800600"/>
            <a:ext cx="45719" cy="76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8194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 flipH="1" flipV="1">
            <a:off x="2209800" y="4572000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2972594" y="4571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6576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495800" y="4800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3810794" y="4571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4648994" y="4571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 bwMode="auto">
          <a:xfrm>
            <a:off x="5029200" y="41910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 flipH="1" flipV="1">
            <a:off x="3353594" y="5029200"/>
            <a:ext cx="304006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5400000" flipH="1" flipV="1">
            <a:off x="5791994" y="4952206"/>
            <a:ext cx="304006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 bwMode="auto">
          <a:xfrm>
            <a:off x="2362200" y="2286000"/>
            <a:ext cx="1371600" cy="9906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743200" y="28956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rot="5400000" flipH="1" flipV="1">
            <a:off x="2896394" y="26662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4800600" y="2286000"/>
            <a:ext cx="775139" cy="914400"/>
            <a:chOff x="4800600" y="2286000"/>
            <a:chExt cx="775139" cy="914400"/>
          </a:xfrm>
        </p:grpSpPr>
        <p:sp>
          <p:nvSpPr>
            <p:cNvPr id="41" name="Oval 40"/>
            <p:cNvSpPr/>
            <p:nvPr/>
          </p:nvSpPr>
          <p:spPr bwMode="auto">
            <a:xfrm>
              <a:off x="4800600" y="2895600"/>
              <a:ext cx="5334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 flipH="1" flipV="1">
              <a:off x="4953794" y="2666206"/>
              <a:ext cx="76200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 bwMode="auto">
            <a:xfrm>
              <a:off x="5334000" y="2286000"/>
              <a:ext cx="241739" cy="583324"/>
            </a:xfrm>
            <a:custGeom>
              <a:avLst/>
              <a:gdLst>
                <a:gd name="connsiteX0" fmla="*/ 0 w 241739"/>
                <a:gd name="connsiteY0" fmla="*/ 0 h 583324"/>
                <a:gd name="connsiteX1" fmla="*/ 220718 w 241739"/>
                <a:gd name="connsiteY1" fmla="*/ 189186 h 583324"/>
                <a:gd name="connsiteX2" fmla="*/ 126124 w 241739"/>
                <a:gd name="connsiteY2" fmla="*/ 583324 h 583324"/>
                <a:gd name="connsiteX3" fmla="*/ 126124 w 241739"/>
                <a:gd name="connsiteY3" fmla="*/ 583324 h 58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739" h="583324">
                  <a:moveTo>
                    <a:pt x="0" y="0"/>
                  </a:moveTo>
                  <a:cubicBezTo>
                    <a:pt x="99848" y="45982"/>
                    <a:pt x="199697" y="91965"/>
                    <a:pt x="220718" y="189186"/>
                  </a:cubicBezTo>
                  <a:cubicBezTo>
                    <a:pt x="241739" y="286407"/>
                    <a:pt x="126124" y="583324"/>
                    <a:pt x="126124" y="583324"/>
                  </a:cubicBezTo>
                  <a:lnTo>
                    <a:pt x="126124" y="583324"/>
                  </a:lnTo>
                </a:path>
              </a:pathLst>
            </a:custGeom>
            <a:ln w="57150"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ight Arrow 30"/>
          <p:cNvSpPr/>
          <p:nvPr/>
        </p:nvSpPr>
        <p:spPr bwMode="auto">
          <a:xfrm>
            <a:off x="4953000" y="5638800"/>
            <a:ext cx="17526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ДАЉЕ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2 0.00579 C 0.05139 -0.00671 0.05868 -0.01458 0.06962 -0.02407 C 0.07535 -0.02894 0.08872 -0.0331 0.08872 -0.03287 C 0.09566 -0.03241 0.10278 -0.03333 0.10938 -0.03079 C 0.11545 -0.02847 0.11233 -0.01111 0.11111 -0.00093 C 0.10903 0.01667 0.09705 0.02894 0.08698 0.03819 C 0.07882 0.05324 0.07882 0.05463 0.07483 0.07037 C 0.07535 0.075 0.07327 0.08241 0.07656 0.08403 C 0.08889 0.08981 0.09288 0.07847 0.1007 0.07245 C 0.10504 0.06898 0.11077 0.06829 0.11441 0.06343 C 0.12257 0.05255 0.13056 0.0419 0.13872 0.03125 C 0.1467 0.02083 0.14497 0.01319 0.1559 0.00579 C 0.16077 -0.0037 0.16684 -0.00903 0.17483 -0.0125 C 0.18646 -0.01065 0.18715 -0.0125 0.19549 -0.00556 C 0.19965 -0.00208 0.20764 0.00579 0.20764 0.00602 C 0.2132 0.01736 0.21979 0.02963 0.22309 0.04259 C 0.22049 0.06644 0.225 0.0706 0.21441 0.08171 C 0.21111 0.08519 0.20816 0.08912 0.20417 0.09097 C 0.2007 0.09259 0.19375 0.0956 0.19375 0.09583 C 0.18941 0.1 0.1842 0.10231 0.18004 0.10694 C 0.17622 0.11111 0.17431 0.11782 0.17136 0.12315 C 0.17014 0.12778 0.1691 0.13241 0.16788 0.13704 C 0.16736 0.13935 0.16615 0.14375 0.16615 0.14398 C 0.17379 0.18935 0.18125 0.16898 0.2283 0.1669 C 0.24358 0.16181 0.25278 0.16875 0.26111 0.18519 C 0.25833 0.20347 0.25452 0.20231 0.24202 0.21042 C 0.23958 0.22014 0.23629 0.22338 0.23177 0.23125 C 0.21927 0.25255 0.20712 0.27616 0.18698 0.28634 C 0.17813 0.29074 0.16858 0.2919 0.15938 0.29329 C 0.15781 0.29375 0.14913 0.29653 0.14722 0.29792 C 0.13872 0.3044 0.14236 0.30532 0.13351 0.30926 C 0.12899 0.31134 0.11962 0.31389 0.11962 0.31412 C 0.11441 0.31319 0.10903 0.31366 0.10417 0.31157 C 0.09184 0.30625 0.10573 0.3037 0.09375 0.30255 C 0.0783 0.30116 0.06267 0.30093 0.04722 0.30023 C 0.03264 0.28704 0.03976 0.2963 0.03351 0.2794 " pathEditMode="relative" rAng="0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90625"/>
          </a:xfrm>
        </p:spPr>
        <p:txBody>
          <a:bodyPr/>
          <a:lstStyle/>
          <a:p>
            <a:pPr algn="ctr"/>
            <a:r>
              <a:rPr lang="bs-Cyrl-B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Ако нотна трајања изразимо математичким операцијама, добићемо да је: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676400" y="1676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9600" y="46482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133600" y="4800600"/>
            <a:ext cx="45719" cy="76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09800" y="46482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 flipH="1" flipV="1">
            <a:off x="762794" y="44188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2362994" y="44188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 bwMode="auto">
          <a:xfrm>
            <a:off x="1143000" y="40386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>
            <a:hlinkClick r:id="rId2" action="ppaction://hlinksldjump"/>
          </p:cNvPr>
          <p:cNvSpPr/>
          <p:nvPr/>
        </p:nvSpPr>
        <p:spPr bwMode="auto">
          <a:xfrm>
            <a:off x="3581400" y="4343400"/>
            <a:ext cx="914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>
            <a:hlinkClick r:id="" action="ppaction://hlinkshowjump?jump=nextslide"/>
          </p:cNvPr>
          <p:cNvSpPr/>
          <p:nvPr/>
        </p:nvSpPr>
        <p:spPr bwMode="auto">
          <a:xfrm>
            <a:off x="8001000" y="4267200"/>
            <a:ext cx="8382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Cross 31"/>
          <p:cNvSpPr/>
          <p:nvPr/>
        </p:nvSpPr>
        <p:spPr bwMode="auto">
          <a:xfrm>
            <a:off x="1447800" y="4572000"/>
            <a:ext cx="457200" cy="457200"/>
          </a:xfrm>
          <a:prstGeom prst="plus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2743200" y="40386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qual 36"/>
          <p:cNvSpPr/>
          <p:nvPr/>
        </p:nvSpPr>
        <p:spPr bwMode="auto">
          <a:xfrm>
            <a:off x="2895600" y="4648200"/>
            <a:ext cx="533400" cy="3048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410200" y="45720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858000" y="45720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Cross 43"/>
          <p:cNvSpPr/>
          <p:nvPr/>
        </p:nvSpPr>
        <p:spPr bwMode="auto">
          <a:xfrm>
            <a:off x="6172200" y="4495800"/>
            <a:ext cx="457200" cy="457200"/>
          </a:xfrm>
          <a:prstGeom prst="plus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Equal 44"/>
          <p:cNvSpPr/>
          <p:nvPr/>
        </p:nvSpPr>
        <p:spPr bwMode="auto">
          <a:xfrm>
            <a:off x="7467600" y="4572000"/>
            <a:ext cx="533400" cy="3048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rot="5400000" flipH="1" flipV="1">
            <a:off x="7011194" y="43426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rot="5400000" flipH="1" flipV="1">
            <a:off x="5563394" y="43426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 bwMode="auto">
          <a:xfrm>
            <a:off x="3581400" y="4343400"/>
            <a:ext cx="914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</a:t>
            </a:r>
            <a:r>
              <a:rPr kumimoji="0" lang="bs-Cyrl-B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01000" y="4267200"/>
            <a:ext cx="838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>
                <a:solidFill>
                  <a:schemeClr val="tx1"/>
                </a:solidFill>
                <a:latin typeface="Arial" charset="0"/>
              </a:rPr>
              <a:t>Б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819400" y="1981200"/>
            <a:ext cx="914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Equal 51"/>
          <p:cNvSpPr/>
          <p:nvPr/>
        </p:nvSpPr>
        <p:spPr bwMode="auto">
          <a:xfrm>
            <a:off x="3810000" y="2286000"/>
            <a:ext cx="533400" cy="3048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43400" y="19050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638800" y="1981200"/>
            <a:ext cx="914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>
                <a:solidFill>
                  <a:schemeClr val="tx1"/>
                </a:solidFill>
                <a:latin typeface="Arial" charset="0"/>
              </a:rPr>
              <a:t>Б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Equal 54"/>
          <p:cNvSpPr/>
          <p:nvPr/>
        </p:nvSpPr>
        <p:spPr bwMode="auto">
          <a:xfrm>
            <a:off x="6781800" y="2362200"/>
            <a:ext cx="533400" cy="3048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467600" y="19050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ight Arrow 28">
            <a:hlinkClick r:id="" action="ppaction://hlinkshowjump?jump=nextslide"/>
          </p:cNvPr>
          <p:cNvSpPr/>
          <p:nvPr/>
        </p:nvSpPr>
        <p:spPr bwMode="auto">
          <a:xfrm>
            <a:off x="4953000" y="5638800"/>
            <a:ext cx="17526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ДАЉЕ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33375"/>
            <a:ext cx="7924801" cy="809625"/>
          </a:xfrm>
        </p:spPr>
        <p:txBody>
          <a:bodyPr/>
          <a:lstStyle/>
          <a:p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Коју ноту можеш додати да  	добијеш тачну једнакост?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676400" y="1676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 bwMode="auto">
          <a:xfrm>
            <a:off x="5562600" y="4343400"/>
            <a:ext cx="1371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 bwMode="auto">
          <a:xfrm>
            <a:off x="3733800" y="4343400"/>
            <a:ext cx="1371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 bwMode="auto">
          <a:xfrm>
            <a:off x="1905000" y="4343400"/>
            <a:ext cx="1371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764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 flipH="1" flipV="1">
            <a:off x="18295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 bwMode="auto">
          <a:xfrm>
            <a:off x="2209800" y="25908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371600" y="25908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382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9913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 bwMode="auto">
          <a:xfrm>
            <a:off x="27432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386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7244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 flipH="1" flipV="1">
            <a:off x="28963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48775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5400000" flipH="1" flipV="1">
            <a:off x="41917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 flipH="1" flipV="1">
            <a:off x="64777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5400000" flipH="1" flipV="1">
            <a:off x="58681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 bwMode="auto">
          <a:xfrm>
            <a:off x="63246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572000" y="2590800"/>
            <a:ext cx="685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6248400" y="2590800"/>
            <a:ext cx="609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Equal 29"/>
          <p:cNvSpPr/>
          <p:nvPr/>
        </p:nvSpPr>
        <p:spPr bwMode="auto">
          <a:xfrm>
            <a:off x="3429000" y="3124200"/>
            <a:ext cx="457200" cy="2286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Equal 30"/>
          <p:cNvSpPr/>
          <p:nvPr/>
        </p:nvSpPr>
        <p:spPr bwMode="auto">
          <a:xfrm>
            <a:off x="6934200" y="3200400"/>
            <a:ext cx="457200" cy="2286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67600" y="2667000"/>
            <a:ext cx="76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Cyrl-B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191000" y="5105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209800" y="5105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943600" y="5105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rot="5400000" flipH="1" flipV="1">
            <a:off x="6096794" y="4876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rot="5400000" flipH="1" flipV="1">
            <a:off x="4344194" y="4876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5400000" flipH="1" flipV="1">
            <a:off x="2362994" y="4876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 bwMode="auto">
          <a:xfrm>
            <a:off x="2743200" y="44958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uzni smajli.gif">
            <a:hlinkClick r:id="rId2" action="ppaction://hlinksldjump"/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2286000" y="1524000"/>
            <a:ext cx="2581275" cy="2581275"/>
          </a:xfrm>
        </p:spPr>
      </p:pic>
      <p:sp>
        <p:nvSpPr>
          <p:cNvPr id="4" name="Right Arrow 3">
            <a:hlinkClick r:id="" action="ppaction://hlinkshowjump?jump=previousslide"/>
          </p:cNvPr>
          <p:cNvSpPr/>
          <p:nvPr/>
        </p:nvSpPr>
        <p:spPr bwMode="auto">
          <a:xfrm>
            <a:off x="4953000" y="5638800"/>
            <a:ext cx="1752600" cy="838200"/>
          </a:xfrm>
          <a:prstGeom prst="rightArrow">
            <a:avLst>
              <a:gd name="adj1" fmla="val 46238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>
                <a:solidFill>
                  <a:schemeClr val="tx1"/>
                </a:solidFill>
                <a:latin typeface="Arial" charset="0"/>
              </a:rPr>
              <a:t>НАЗАД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Која је нота приказана на слици?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1">
            <a:hlinkClick r:id="rId2" action="ppaction://hlinksldjump"/>
          </p:cNvPr>
          <p:cNvSpPr>
            <a:spLocks noGrp="1"/>
          </p:cNvSpPr>
          <p:nvPr>
            <p:ph sz="half" idx="1"/>
          </p:nvPr>
        </p:nvSpPr>
        <p:spPr bwMode="auto">
          <a:xfrm>
            <a:off x="1371600" y="1676400"/>
            <a:ext cx="3200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/>
              <a:t>1. ЦИЈЕЛА НОТА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11">
            <a:hlinkClick r:id="rId3" action="ppaction://hlinksldjump"/>
          </p:cNvPr>
          <p:cNvSpPr txBox="1">
            <a:spLocks/>
          </p:cNvSpPr>
          <p:nvPr/>
        </p:nvSpPr>
        <p:spPr bwMode="auto">
          <a:xfrm>
            <a:off x="1371600" y="2895600"/>
            <a:ext cx="3200400" cy="990600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s-Cyrl-BA" sz="2800" kern="0" dirty="0" smtClean="0"/>
              <a:t>2</a:t>
            </a:r>
            <a:r>
              <a:rPr kumimoji="0" lang="bs-Cyrl-B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lang="bs-Cyrl-BA" sz="2800" kern="0" dirty="0" smtClean="0"/>
              <a:t>ЧЕТВРТИНА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Content Placeholder 11">
            <a:hlinkClick r:id="rId4" action="ppaction://hlinksldjump"/>
          </p:cNvPr>
          <p:cNvSpPr txBox="1">
            <a:spLocks/>
          </p:cNvSpPr>
          <p:nvPr/>
        </p:nvSpPr>
        <p:spPr bwMode="auto">
          <a:xfrm>
            <a:off x="1371600" y="4191000"/>
            <a:ext cx="3200400" cy="990600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s-Cyrl-B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icrosoft YaHei" pitchFamily="34" charset="-122"/>
              </a:rPr>
              <a:t>3.</a:t>
            </a:r>
            <a:r>
              <a:rPr kumimoji="0" lang="bs-Cyrl-BA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icrosoft YaHei" pitchFamily="34" charset="-122"/>
              </a:rPr>
              <a:t> </a:t>
            </a:r>
            <a:r>
              <a:rPr lang="bs-Cyrl-BA" sz="2800" kern="0" dirty="0" smtClean="0">
                <a:solidFill>
                  <a:schemeClr val="tx1"/>
                </a:solidFill>
                <a:latin typeface="+mj-lt"/>
                <a:ea typeface="Microsoft YaHei" pitchFamily="34" charset="-122"/>
              </a:rPr>
              <a:t>ОСМИНА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icrosoft YaHei" pitchFamily="34" charset="-12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Резултат слика за osmina no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981200"/>
            <a:ext cx="22098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auto">
          <a:xfrm>
            <a:off x="5486400" y="4343400"/>
            <a:ext cx="1371600" cy="1143000"/>
          </a:xfrm>
          <a:custGeom>
            <a:avLst/>
            <a:gdLst>
              <a:gd name="connsiteX0" fmla="*/ 0 w 1371600"/>
              <a:gd name="connsiteY0" fmla="*/ 0 h 1143000"/>
              <a:gd name="connsiteX1" fmla="*/ 1371600 w 1371600"/>
              <a:gd name="connsiteY1" fmla="*/ 0 h 1143000"/>
              <a:gd name="connsiteX2" fmla="*/ 1371600 w 1371600"/>
              <a:gd name="connsiteY2" fmla="*/ 1143000 h 1143000"/>
              <a:gd name="connsiteX3" fmla="*/ 0 w 1371600"/>
              <a:gd name="connsiteY3" fmla="*/ 1143000 h 1143000"/>
              <a:gd name="connsiteX4" fmla="*/ 0 w 1371600"/>
              <a:gd name="connsiteY4" fmla="*/ 0 h 1143000"/>
              <a:gd name="connsiteX0" fmla="*/ 0 w 1371600"/>
              <a:gd name="connsiteY0" fmla="*/ 0 h 1143000"/>
              <a:gd name="connsiteX1" fmla="*/ 1371600 w 1371600"/>
              <a:gd name="connsiteY1" fmla="*/ 0 h 1143000"/>
              <a:gd name="connsiteX2" fmla="*/ 1371600 w 1371600"/>
              <a:gd name="connsiteY2" fmla="*/ 1143000 h 1143000"/>
              <a:gd name="connsiteX3" fmla="*/ 0 w 1371600"/>
              <a:gd name="connsiteY3" fmla="*/ 1143000 h 1143000"/>
              <a:gd name="connsiteX4" fmla="*/ 0 w 13716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143000">
                <a:moveTo>
                  <a:pt x="0" y="0"/>
                </a:moveTo>
                <a:lnTo>
                  <a:pt x="1371600" y="0"/>
                </a:lnTo>
                <a:lnTo>
                  <a:pt x="13716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33375"/>
            <a:ext cx="7924801" cy="962025"/>
          </a:xfrm>
        </p:spPr>
        <p:txBody>
          <a:bodyPr/>
          <a:lstStyle/>
          <a:p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Коју ноту можеш додати да  	добијеш тачну једнакост?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676400" y="1676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4343400"/>
            <a:ext cx="1371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05000" y="4343400"/>
            <a:ext cx="1371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764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 flipH="1" flipV="1">
            <a:off x="18295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 bwMode="auto">
          <a:xfrm>
            <a:off x="2743200" y="44958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371600" y="25908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382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9913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 bwMode="auto">
          <a:xfrm>
            <a:off x="27432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386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7244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 flipH="1" flipV="1">
            <a:off x="28963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48775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5400000" flipH="1" flipV="1">
            <a:off x="41917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 flipH="1" flipV="1">
            <a:off x="64777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5400000" flipH="1" flipV="1">
            <a:off x="5868194" y="2971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 bwMode="auto">
          <a:xfrm>
            <a:off x="63246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3200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572000" y="2590800"/>
            <a:ext cx="685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6248400" y="2590800"/>
            <a:ext cx="609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Equal 29"/>
          <p:cNvSpPr/>
          <p:nvPr/>
        </p:nvSpPr>
        <p:spPr bwMode="auto">
          <a:xfrm>
            <a:off x="3429000" y="3124200"/>
            <a:ext cx="457200" cy="2286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Equal 30"/>
          <p:cNvSpPr/>
          <p:nvPr/>
        </p:nvSpPr>
        <p:spPr bwMode="auto">
          <a:xfrm>
            <a:off x="6934200" y="3200400"/>
            <a:ext cx="457200" cy="2286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67600" y="2667000"/>
            <a:ext cx="76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Cyrl-B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191000" y="5105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209800" y="5105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943600" y="5105400"/>
            <a:ext cx="5334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5400000" flipH="1" flipV="1">
            <a:off x="4344194" y="4876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rot="5400000" flipH="1" flipV="1">
            <a:off x="6096794" y="4876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5400000" flipH="1" flipV="1">
            <a:off x="2362994" y="4876006"/>
            <a:ext cx="762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 bwMode="auto">
          <a:xfrm>
            <a:off x="2209800" y="2590800"/>
            <a:ext cx="241739" cy="583324"/>
          </a:xfrm>
          <a:custGeom>
            <a:avLst/>
            <a:gdLst>
              <a:gd name="connsiteX0" fmla="*/ 0 w 241739"/>
              <a:gd name="connsiteY0" fmla="*/ 0 h 583324"/>
              <a:gd name="connsiteX1" fmla="*/ 220718 w 241739"/>
              <a:gd name="connsiteY1" fmla="*/ 189186 h 583324"/>
              <a:gd name="connsiteX2" fmla="*/ 126124 w 241739"/>
              <a:gd name="connsiteY2" fmla="*/ 583324 h 583324"/>
              <a:gd name="connsiteX3" fmla="*/ 126124 w 241739"/>
              <a:gd name="connsiteY3" fmla="*/ 583324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9" h="583324">
                <a:moveTo>
                  <a:pt x="0" y="0"/>
                </a:moveTo>
                <a:cubicBezTo>
                  <a:pt x="99848" y="45982"/>
                  <a:pt x="199697" y="91965"/>
                  <a:pt x="220718" y="189186"/>
                </a:cubicBezTo>
                <a:cubicBezTo>
                  <a:pt x="241739" y="286407"/>
                  <a:pt x="126124" y="583324"/>
                  <a:pt x="126124" y="583324"/>
                </a:cubicBezTo>
                <a:lnTo>
                  <a:pt x="126124" y="583324"/>
                </a:lnTo>
              </a:path>
            </a:pathLst>
          </a:custGeom>
          <a:ln w="5715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1.11111E-6 L 0.19132 -0.2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1 L 0.1875 -0.2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333375"/>
            <a:ext cx="6448425" cy="2409825"/>
          </a:xfrm>
        </p:spPr>
        <p:txBody>
          <a:bodyPr/>
          <a:lstStyle/>
          <a:p>
            <a:r>
              <a:rPr lang="bs-Cyrl-BA" smtClean="0"/>
              <a:t>     ХВАЛА ЗА ПАЖЊУ!</a:t>
            </a:r>
            <a:endParaRPr lang="en-US" dirty="0"/>
          </a:p>
        </p:txBody>
      </p:sp>
      <p:pic>
        <p:nvPicPr>
          <p:cNvPr id="4" name="Content Placeholder 3" descr="gif nota svir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337" y="3005137"/>
            <a:ext cx="1609725" cy="160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uzni smajli.gif">
            <a:hlinkClick r:id="" action="ppaction://hlinkshowjump?jump=previousslide"/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86000" y="1524000"/>
            <a:ext cx="2581275" cy="2581275"/>
          </a:xfrm>
        </p:spPr>
      </p:pic>
      <p:sp>
        <p:nvSpPr>
          <p:cNvPr id="5" name="Right Arrow 4">
            <a:hlinkClick r:id="" action="ppaction://hlinkshowjump?jump=previousslide"/>
          </p:cNvPr>
          <p:cNvSpPr/>
          <p:nvPr/>
        </p:nvSpPr>
        <p:spPr bwMode="auto">
          <a:xfrm>
            <a:off x="4648200" y="5562600"/>
            <a:ext cx="17526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НАЗАД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4648200" cy="2971800"/>
          </a:xfrm>
        </p:spPr>
        <p:txBody>
          <a:bodyPr/>
          <a:lstStyle/>
          <a:p>
            <a:r>
              <a:rPr lang="bs-Cyrl-BA" sz="4800" b="1" dirty="0" smtClean="0"/>
              <a:t>ТАЧАН</a:t>
            </a:r>
            <a:br>
              <a:rPr lang="bs-Cyrl-BA" sz="4800" b="1" dirty="0" smtClean="0"/>
            </a:br>
            <a:r>
              <a:rPr lang="bs-Cyrl-BA" sz="4800" b="1" dirty="0" smtClean="0"/>
              <a:t>ОДГОВОР!</a:t>
            </a:r>
            <a:endParaRPr lang="en-US" sz="4800" b="1" dirty="0"/>
          </a:p>
        </p:txBody>
      </p:sp>
      <p:pic>
        <p:nvPicPr>
          <p:cNvPr id="3" name="Content Placeholder 2" descr="gif gitar.gif">
            <a:hlinkClick r:id="" action="ppaction://hlinkshowjump?jump=nextslide"/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0" y="4641576"/>
            <a:ext cx="3048000" cy="2216423"/>
          </a:xfrm>
        </p:spPr>
      </p:pic>
      <p:sp>
        <p:nvSpPr>
          <p:cNvPr id="5" name="Right Arrow 4">
            <a:hlinkClick r:id="" action="ppaction://hlinkshowjump?jump=nextslide"/>
          </p:cNvPr>
          <p:cNvSpPr/>
          <p:nvPr/>
        </p:nvSpPr>
        <p:spPr bwMode="auto">
          <a:xfrm>
            <a:off x="4191000" y="5638800"/>
            <a:ext cx="17526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ДАЉЕ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Колико откуцаја траје четвртина?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676400" y="1676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 bwMode="auto">
          <a:xfrm>
            <a:off x="1905000" y="1905000"/>
            <a:ext cx="2895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 </a:t>
            </a:r>
            <a:r>
              <a:rPr lang="bs-Cyrl-BA" dirty="0" smtClean="0">
                <a:solidFill>
                  <a:schemeClr val="tx1"/>
                </a:solidFill>
                <a:latin typeface="Arial" charset="0"/>
              </a:rPr>
              <a:t>ЈЕДАН ОТКУЦАЈ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 bwMode="auto">
          <a:xfrm>
            <a:off x="1905000" y="3124200"/>
            <a:ext cx="2895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 </a:t>
            </a:r>
            <a:r>
              <a:rPr lang="bs-Cyrl-BA" dirty="0" smtClean="0">
                <a:solidFill>
                  <a:schemeClr val="tx1"/>
                </a:solidFill>
                <a:latin typeface="Arial" charset="0"/>
              </a:rPr>
              <a:t>ДВА ОТКУЦАЈА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 bwMode="auto">
          <a:xfrm>
            <a:off x="1905000" y="4343400"/>
            <a:ext cx="2819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3. ТРИ ОТКУЦАЈА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uzni smajli.gif">
            <a:hlinkClick r:id="" action="ppaction://hlinkshowjump?jump=previousslide"/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86000" y="1524000"/>
            <a:ext cx="2581275" cy="2581275"/>
          </a:xfrm>
        </p:spPr>
      </p:pic>
      <p:sp>
        <p:nvSpPr>
          <p:cNvPr id="5" name="Right Arrow 4">
            <a:hlinkClick r:id="" action="ppaction://hlinkshowjump?jump=previousslide"/>
          </p:cNvPr>
          <p:cNvSpPr/>
          <p:nvPr/>
        </p:nvSpPr>
        <p:spPr bwMode="auto">
          <a:xfrm>
            <a:off x="4648200" y="5562600"/>
            <a:ext cx="17526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НАЗАД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4648200" cy="2971800"/>
          </a:xfrm>
        </p:spPr>
        <p:txBody>
          <a:bodyPr/>
          <a:lstStyle/>
          <a:p>
            <a:r>
              <a:rPr lang="bs-Cyrl-BA" sz="4800" b="1" dirty="0" smtClean="0"/>
              <a:t>ТАЧАН</a:t>
            </a:r>
            <a:br>
              <a:rPr lang="bs-Cyrl-BA" sz="4800" b="1" dirty="0" smtClean="0"/>
            </a:br>
            <a:r>
              <a:rPr lang="bs-Cyrl-BA" sz="4800" b="1" dirty="0" smtClean="0"/>
              <a:t>ОДГОВОР!</a:t>
            </a:r>
            <a:endParaRPr lang="en-US" sz="4800" b="1" dirty="0"/>
          </a:p>
        </p:txBody>
      </p:sp>
      <p:pic>
        <p:nvPicPr>
          <p:cNvPr id="3" name="Content Placeholder 2" descr="gif gitar.gif">
            <a:hlinkClick r:id="" action="ppaction://hlinkshowjump?jump=nextslide"/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0" y="4641576"/>
            <a:ext cx="3048000" cy="2216423"/>
          </a:xfrm>
        </p:spPr>
      </p:pic>
      <p:sp>
        <p:nvSpPr>
          <p:cNvPr id="5" name="Right Arrow 4">
            <a:hlinkClick r:id="" action="ppaction://hlinkshowjump?jump=nextslide"/>
          </p:cNvPr>
          <p:cNvSpPr/>
          <p:nvPr/>
        </p:nvSpPr>
        <p:spPr bwMode="auto">
          <a:xfrm>
            <a:off x="4267200" y="5638800"/>
            <a:ext cx="17526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ДАЉЕ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90625"/>
          </a:xfrm>
        </p:spPr>
        <p:txBody>
          <a:bodyPr/>
          <a:lstStyle/>
          <a:p>
            <a:pPr algn="ctr"/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Колико се највише четвртина може написати у такту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ако </a:t>
            </a:r>
            <a:r>
              <a:rPr lang="bs-Cyrl-B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је мјера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?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600200" y="1676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 bwMode="auto">
          <a:xfrm>
            <a:off x="2971800" y="28194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/>
              <a:t>2.  ДВИЈЕ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 bwMode="auto">
          <a:xfrm>
            <a:off x="2971800" y="19050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/>
              <a:t>1.  ТРИ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 bwMode="auto">
          <a:xfrm>
            <a:off x="2971800" y="3733800"/>
            <a:ext cx="2057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/>
              <a:t>3.  ЈЕДНА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" cy="3238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 bwMode="auto">
          <a:xfrm>
            <a:off x="7315200" y="914400"/>
            <a:ext cx="609600" cy="8382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uzni smajli.gif">
            <a:hlinkClick r:id="" action="ppaction://hlinkshowjump?jump=previousslide"/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86000" y="1524000"/>
            <a:ext cx="2581275" cy="2581275"/>
          </a:xfrm>
        </p:spPr>
      </p:pic>
      <p:sp>
        <p:nvSpPr>
          <p:cNvPr id="5" name="Right Arrow 4">
            <a:hlinkClick r:id="" action="ppaction://hlinkshowjump?jump=previousslide"/>
          </p:cNvPr>
          <p:cNvSpPr/>
          <p:nvPr/>
        </p:nvSpPr>
        <p:spPr bwMode="auto">
          <a:xfrm>
            <a:off x="4648200" y="5562600"/>
            <a:ext cx="17526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НАЗАД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292929"/>
      </a:dk1>
      <a:lt1>
        <a:srgbClr val="FFFFFF"/>
      </a:lt1>
      <a:dk2>
        <a:srgbClr val="292929"/>
      </a:dk2>
      <a:lt2>
        <a:srgbClr val="B98C4B"/>
      </a:lt2>
      <a:accent1>
        <a:srgbClr val="D6AC70"/>
      </a:accent1>
      <a:accent2>
        <a:srgbClr val="E7C38D"/>
      </a:accent2>
      <a:accent3>
        <a:srgbClr val="FFFFFF"/>
      </a:accent3>
      <a:accent4>
        <a:srgbClr val="212121"/>
      </a:accent4>
      <a:accent5>
        <a:srgbClr val="E8D2BB"/>
      </a:accent5>
      <a:accent6>
        <a:srgbClr val="D1B07F"/>
      </a:accent6>
      <a:hlink>
        <a:srgbClr val="FD943D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9C0202"/>
        </a:lt2>
        <a:accent1>
          <a:srgbClr val="EB0903"/>
        </a:accent1>
        <a:accent2>
          <a:srgbClr val="ED4D05"/>
        </a:accent2>
        <a:accent3>
          <a:srgbClr val="FFFFFF"/>
        </a:accent3>
        <a:accent4>
          <a:srgbClr val="404040"/>
        </a:accent4>
        <a:accent5>
          <a:srgbClr val="F3AAAA"/>
        </a:accent5>
        <a:accent6>
          <a:srgbClr val="D74504"/>
        </a:accent6>
        <a:hlink>
          <a:srgbClr val="FEB1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9C0202"/>
        </a:lt2>
        <a:accent1>
          <a:srgbClr val="EB0903"/>
        </a:accent1>
        <a:accent2>
          <a:srgbClr val="ED4D05"/>
        </a:accent2>
        <a:accent3>
          <a:srgbClr val="FFFFFF"/>
        </a:accent3>
        <a:accent4>
          <a:srgbClr val="404040"/>
        </a:accent4>
        <a:accent5>
          <a:srgbClr val="F3AAAA"/>
        </a:accent5>
        <a:accent6>
          <a:srgbClr val="D74504"/>
        </a:accent6>
        <a:hlink>
          <a:srgbClr val="FEB1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A22F08"/>
        </a:lt2>
        <a:accent1>
          <a:srgbClr val="E8500A"/>
        </a:accent1>
        <a:accent2>
          <a:srgbClr val="FF7508"/>
        </a:accent2>
        <a:accent3>
          <a:srgbClr val="FFFFFF"/>
        </a:accent3>
        <a:accent4>
          <a:srgbClr val="404040"/>
        </a:accent4>
        <a:accent5>
          <a:srgbClr val="F2B3AA"/>
        </a:accent5>
        <a:accent6>
          <a:srgbClr val="E76906"/>
        </a:accent6>
        <a:hlink>
          <a:srgbClr val="FCD65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485</TotalTime>
  <Words>194</Words>
  <Application>Microsoft Office PowerPoint</Application>
  <PresentationFormat>On-screen Show (4:3)</PresentationFormat>
  <Paragraphs>63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powerpoint-template</vt:lpstr>
      <vt:lpstr>КВИЗ ЗНАЊА МУЗИЧКА КУЛТУРА</vt:lpstr>
      <vt:lpstr>1. Која је нота приказана на слици?</vt:lpstr>
      <vt:lpstr>Slide 3</vt:lpstr>
      <vt:lpstr>ТАЧАН ОДГОВОР!</vt:lpstr>
      <vt:lpstr>2. Колико откуцаја траје четвртина?</vt:lpstr>
      <vt:lpstr>Slide 6</vt:lpstr>
      <vt:lpstr>ТАЧАН ОДГОВОР!</vt:lpstr>
      <vt:lpstr>3. Колико се највише четвртина може написати у такту, ако је мјера        ?   </vt:lpstr>
      <vt:lpstr>Slide 9</vt:lpstr>
      <vt:lpstr>ТАЧАН ОДГОВОР!</vt:lpstr>
      <vt:lpstr>4. Да ли су тактови написани тако да одговарају  мјери         ? </vt:lpstr>
      <vt:lpstr>Slide 12</vt:lpstr>
      <vt:lpstr>ТАЧАН ОДГОВОР!</vt:lpstr>
      <vt:lpstr>5. Коју ноту би требало  додати у другом такту тако да добијеш тачан такт? </vt:lpstr>
      <vt:lpstr>Slide 15</vt:lpstr>
      <vt:lpstr>5. Коју ноту би требало  додати у другом такту тако да добијеш тачан такт? </vt:lpstr>
      <vt:lpstr>6. Ако нотна трајања изразимо математичким операцијама, добићемо да је:</vt:lpstr>
      <vt:lpstr>7. Коју ноту можеш додати да   добијеш тачну једнакост?</vt:lpstr>
      <vt:lpstr>Slide 19</vt:lpstr>
      <vt:lpstr>7. Коју ноту можеш додати да   добијеш тачну једнакост?</vt:lpstr>
      <vt:lpstr>     ХВАЛА ЗА ПАЖЊУ!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 ЗНАЊА МУЗИЧКА КУЛТУРА</dc:title>
  <dc:creator>BL</dc:creator>
  <cp:lastModifiedBy>BL</cp:lastModifiedBy>
  <cp:revision>63</cp:revision>
  <dcterms:created xsi:type="dcterms:W3CDTF">2019-10-15T21:20:15Z</dcterms:created>
  <dcterms:modified xsi:type="dcterms:W3CDTF">2019-11-10T20:47:00Z</dcterms:modified>
</cp:coreProperties>
</file>