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8" r:id="rId2"/>
    <p:sldId id="259" r:id="rId3"/>
    <p:sldId id="260" r:id="rId4"/>
    <p:sldId id="264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303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4" r:id="rId4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9DEB3-6479-4C69-B18F-87C72FB66E04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1DD4D-AA1A-4847-9CBB-D7A4EEE1411D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50027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Видети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разлику</a:t>
            </a:r>
            <a:r>
              <a:rPr lang="en-US">
                <a:cs typeface="Calibri"/>
              </a:rPr>
              <a:t> у </a:t>
            </a:r>
            <a:r>
              <a:rPr lang="en-US" err="1">
                <a:cs typeface="Calibri"/>
              </a:rPr>
              <a:t>броју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часова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по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темама</a:t>
            </a:r>
            <a:r>
              <a:rPr lang="en-US">
                <a:cs typeface="Calibri"/>
              </a:rPr>
              <a:t> у </a:t>
            </a:r>
            <a:r>
              <a:rPr lang="en-US" err="1">
                <a:cs typeface="Calibri"/>
              </a:rPr>
              <a:t>односу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на</a:t>
            </a:r>
            <a:r>
              <a:rPr lang="en-US">
                <a:cs typeface="Calibri"/>
              </a:rPr>
              <a:t> НПП </a:t>
            </a:r>
            <a:r>
              <a:rPr lang="en-US" err="1">
                <a:cs typeface="Calibri"/>
              </a:rPr>
              <a:t>Дигитални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свијет</a:t>
            </a:r>
            <a:r>
              <a:rPr lang="en-US">
                <a:cs typeface="Calibri"/>
              </a:rPr>
              <a:t> у 2. </a:t>
            </a:r>
            <a:r>
              <a:rPr lang="en-US" err="1">
                <a:cs typeface="Calibri"/>
              </a:rPr>
              <a:t>разр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454A0-015F-4A78-A446-D6648C03C899}" type="slidenum">
              <a:t>3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02397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18CCA95-4F40-4CDD-BF1E-B8C9EB86EE73}" type="slidenum">
              <a:rPr lang="sr-Latn-RS" noProof="0" smtClean="0"/>
              <a:t>32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val="1604314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58520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05455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65794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87341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66749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429190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528954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83695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769826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58421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31460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63D47-F2BF-4B93-8BD6-644F46353C07}" type="datetimeFigureOut">
              <a:rPr lang="sr-Cyrl-RS" smtClean="0"/>
              <a:t>24.10.2022.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71C9F-304E-4FF1-BECC-29F8D8F06BE9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00009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zunsrs.com/e-udzbenici/2-razred/Matematika2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jecanainternetu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pz-rs.org/sajt/doc/file/web_portal/Korisni_materijali/Prirucnici_i_digitalni_svijet/Prirucnik_2_raz_30_09_.pdf" TargetMode="External"/><Relationship Id="rId2" Type="http://schemas.openxmlformats.org/officeDocument/2006/relationships/hyperlink" Target="https://www.rpz-rs.org/sajt/doc/file/web_portal/Korisni_materijali/Prirucnici_i_digitalni_svijet/Digitalni_svijet.pdf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35F9BD97-2090-2C68-18B5-572F7638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3" r="-1" b="21522"/>
          <a:stretch/>
        </p:blipFill>
        <p:spPr>
          <a:xfrm>
            <a:off x="5300662" y="449285"/>
            <a:ext cx="6423950" cy="507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05857" y="4518610"/>
            <a:ext cx="3103208" cy="54678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sr-Cyrl-R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Октобар/новембар</a:t>
            </a:r>
            <a:r>
              <a:rPr lang="sr-Latn-R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sr-Latn-R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2022. </a:t>
            </a:r>
            <a:r>
              <a:rPr lang="sr-Latn-RS" sz="16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годин</a:t>
            </a:r>
            <a:r>
              <a:rPr lang="sr-Cyrl-R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е</a:t>
            </a:r>
            <a:endParaRPr lang="sr-Latn-RS" sz="16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Okvir za tekst 3">
            <a:extLst>
              <a:ext uri="{FF2B5EF4-FFF2-40B4-BE49-F238E27FC236}">
                <a16:creationId xmlns:a16="http://schemas.microsoft.com/office/drawing/2014/main" xmlns="" id="{5BD07600-4EF1-7EDF-8D7D-D8B81CD44187}"/>
              </a:ext>
            </a:extLst>
          </p:cNvPr>
          <p:cNvSpPr txBox="1"/>
          <p:nvPr/>
        </p:nvSpPr>
        <p:spPr>
          <a:xfrm>
            <a:off x="214261" y="2988531"/>
            <a:ext cx="50864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r-Latn-R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ОБУКА </a:t>
            </a:r>
            <a:r>
              <a:rPr lang="sr-Latn-R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ЗА НАСТАВНИКЕ </a:t>
            </a:r>
            <a:endParaRPr lang="bs-Cyrl-BA" sz="1600" i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bs-Cyrl-BA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РАЗРЕДНЕ НАСТАВЕ</a:t>
            </a:r>
            <a:r>
              <a:rPr lang="sr-Latn-RS" sz="1600" i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7049" y="5687550"/>
            <a:ext cx="425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Cyrl-B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 Милица Тителски,</a:t>
            </a:r>
          </a:p>
          <a:p>
            <a:pPr algn="ctr"/>
            <a:r>
              <a:rPr lang="bs-Cyrl-BA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bs-Cyrl-BA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нспектор-просвјетни савјетник</a:t>
            </a:r>
            <a:endParaRPr lang="sr-Cyrl-R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Naslov 1"/>
          <p:cNvSpPr>
            <a:spLocks noGrp="1"/>
          </p:cNvSpPr>
          <p:nvPr>
            <p:ph type="ctrTitle"/>
          </p:nvPr>
        </p:nvSpPr>
        <p:spPr>
          <a:xfrm>
            <a:off x="0" y="1263641"/>
            <a:ext cx="5401553" cy="1565116"/>
          </a:xfrm>
        </p:spPr>
        <p:txBody>
          <a:bodyPr anchor="b">
            <a:normAutofit fontScale="90000"/>
          </a:bodyPr>
          <a:lstStyle/>
          <a:p>
            <a:r>
              <a:rPr lang="bs-Cyrl-BA" sz="4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Кроз Дигитални свијет </a:t>
            </a:r>
            <a:r>
              <a:rPr lang="bs-Cyrl-BA" sz="4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/>
            </a:r>
            <a:br>
              <a:rPr lang="bs-Cyrl-BA" sz="40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bs-Cyrl-BA" sz="4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до дигиталних компетенција</a:t>
            </a:r>
            <a:endParaRPr lang="sr-Latn-RS" sz="4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409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>
            <a:extLst>
              <a:ext uri="{FF2B5EF4-FFF2-40B4-BE49-F238E27FC236}">
                <a16:creationId xmlns="" xmlns:a16="http://schemas.microsoft.com/office/drawing/2014/main" id="{9EEEB330-73DE-4D82-8DC4-156D203694CA}"/>
              </a:ext>
            </a:extLst>
          </p:cNvPr>
          <p:cNvSpPr txBox="1"/>
          <p:nvPr/>
        </p:nvSpPr>
        <p:spPr>
          <a:xfrm>
            <a:off x="2723529" y="598829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 err="1">
                <a:latin typeface="Times New Roman"/>
                <a:cs typeface="Times New Roman"/>
              </a:rPr>
              <a:t>Примјер</a:t>
            </a:r>
            <a:r>
              <a:rPr lang="sr-Latn-RS" sz="2000" dirty="0">
                <a:latin typeface="Times New Roman"/>
                <a:cs typeface="Times New Roman"/>
              </a:rPr>
              <a:t> </a:t>
            </a:r>
            <a:r>
              <a:rPr lang="sr-Latn-RS" sz="2000" dirty="0" err="1">
                <a:latin typeface="Times New Roman"/>
                <a:cs typeface="Times New Roman"/>
              </a:rPr>
              <a:t>задатка</a:t>
            </a:r>
            <a:r>
              <a:rPr lang="sr-Latn-RS" sz="20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Okvir za tekst 1">
            <a:extLst>
              <a:ext uri="{FF2B5EF4-FFF2-40B4-BE49-F238E27FC236}">
                <a16:creationId xmlns="" xmlns:a16="http://schemas.microsoft.com/office/drawing/2014/main" id="{66FB3C4B-7BA5-44DF-B890-FD6859929821}"/>
              </a:ext>
            </a:extLst>
          </p:cNvPr>
          <p:cNvSpPr txBox="1"/>
          <p:nvPr/>
        </p:nvSpPr>
        <p:spPr>
          <a:xfrm>
            <a:off x="0" y="47625"/>
            <a:ext cx="12191999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sr-Cyrl-R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Дигитални уређаји у различитим занимањима</a:t>
            </a:r>
            <a:r>
              <a:rPr lang="bs-Cyrl-BA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bs-Cyrl-BA" sz="2800" dirty="0">
              <a:solidFill>
                <a:schemeClr val="bg1"/>
              </a:solidFill>
            </a:endParaRPr>
          </a:p>
        </p:txBody>
      </p:sp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97E7F25C-1D0C-49CD-8C97-A9F0627498AC}"/>
              </a:ext>
            </a:extLst>
          </p:cNvPr>
          <p:cNvSpPr txBox="1"/>
          <p:nvPr/>
        </p:nvSpPr>
        <p:spPr>
          <a:xfrm>
            <a:off x="309775" y="2366682"/>
            <a:ext cx="4544614" cy="20313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 </a:t>
            </a:r>
            <a:r>
              <a:rPr lang="bs-Cyrl-BA" b="1" dirty="0">
                <a:latin typeface="Times New Roman"/>
                <a:cs typeface="Times New Roman"/>
              </a:rPr>
              <a:t>ИСХОД: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bs-Cyrl-BA" dirty="0">
                <a:latin typeface="Times New Roman"/>
                <a:cs typeface="Times New Roman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Times New Roman"/>
              </a:rPr>
              <a:t>препозна занимања у којим дигитални уређаји олакшавају обављање послова.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r-Cyrl-RS" dirty="0">
              <a:latin typeface="Times New Roman"/>
              <a:ea typeface="+mn-lt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Slika 6" descr="Slika na kojoj se nalazi tekst&#10;&#10;Opis je automatski generisan">
            <a:extLst>
              <a:ext uri="{FF2B5EF4-FFF2-40B4-BE49-F238E27FC236}">
                <a16:creationId xmlns="" xmlns:a16="http://schemas.microsoft.com/office/drawing/2014/main" id="{66100CF5-4C92-49C9-8A15-0FF98C579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044" y="1499878"/>
            <a:ext cx="6793282" cy="530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8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>
            <a:extLst>
              <a:ext uri="{FF2B5EF4-FFF2-40B4-BE49-F238E27FC236}">
                <a16:creationId xmlns="" xmlns:a16="http://schemas.microsoft.com/office/drawing/2014/main" id="{9EEEB330-73DE-4D82-8DC4-156D203694CA}"/>
              </a:ext>
            </a:extLst>
          </p:cNvPr>
          <p:cNvSpPr txBox="1"/>
          <p:nvPr/>
        </p:nvSpPr>
        <p:spPr>
          <a:xfrm>
            <a:off x="2790763" y="614965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 err="1">
                <a:latin typeface="Times New Roman"/>
                <a:cs typeface="Times New Roman"/>
              </a:rPr>
              <a:t>Примјер</a:t>
            </a:r>
            <a:r>
              <a:rPr lang="sr-Latn-RS" sz="2000" dirty="0">
                <a:latin typeface="Times New Roman"/>
                <a:cs typeface="Times New Roman"/>
              </a:rPr>
              <a:t> </a:t>
            </a:r>
            <a:r>
              <a:rPr lang="sr-Latn-RS" sz="2000" dirty="0" err="1">
                <a:latin typeface="Times New Roman"/>
                <a:cs typeface="Times New Roman"/>
              </a:rPr>
              <a:t>задатка</a:t>
            </a:r>
            <a:r>
              <a:rPr lang="sr-Latn-RS" sz="20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Okvir za tekst 1">
            <a:extLst>
              <a:ext uri="{FF2B5EF4-FFF2-40B4-BE49-F238E27FC236}">
                <a16:creationId xmlns="" xmlns:a16="http://schemas.microsoft.com/office/drawing/2014/main" id="{66FB3C4B-7BA5-44DF-B890-FD6859929821}"/>
              </a:ext>
            </a:extLst>
          </p:cNvPr>
          <p:cNvSpPr txBox="1"/>
          <p:nvPr/>
        </p:nvSpPr>
        <p:spPr>
          <a:xfrm>
            <a:off x="1" y="68502"/>
            <a:ext cx="12192000" cy="1031051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sr-Cyrl-R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Паметни дигитални уређаји</a:t>
            </a:r>
            <a:r>
              <a:rPr lang="bs-Cyrl-BA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 </a:t>
            </a:r>
            <a:endParaRPr lang="en-US" sz="28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97E7F25C-1D0C-49CD-8C97-A9F0627498AC}"/>
              </a:ext>
            </a:extLst>
          </p:cNvPr>
          <p:cNvSpPr txBox="1"/>
          <p:nvPr/>
        </p:nvSpPr>
        <p:spPr>
          <a:xfrm>
            <a:off x="209550" y="2541494"/>
            <a:ext cx="4796685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sz="2000" dirty="0">
                <a:latin typeface="Times New Roman"/>
                <a:cs typeface="Times New Roman"/>
              </a:rPr>
              <a:t> </a:t>
            </a:r>
            <a:r>
              <a:rPr lang="bs-Cyrl-BA" sz="2000" b="1" dirty="0">
                <a:latin typeface="Times New Roman"/>
                <a:cs typeface="Times New Roman"/>
              </a:rPr>
              <a:t>ИСХОДИ: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bs-Cyrl-BA" sz="2000" dirty="0">
                <a:latin typeface="Times New Roman"/>
                <a:cs typeface="Times New Roman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sr-Cyrl-RS" sz="2000" dirty="0">
                <a:latin typeface="Times New Roman"/>
                <a:ea typeface="+mn-lt"/>
                <a:cs typeface="+mn-lt"/>
              </a:rPr>
              <a:t>препозна паметне дигиталне уређаје (телефон, </a:t>
            </a:r>
            <a:r>
              <a:rPr lang="sr-Cyrl-RS" sz="2000" dirty="0" err="1">
                <a:latin typeface="Times New Roman"/>
                <a:ea typeface="+mn-lt"/>
                <a:cs typeface="+mn-lt"/>
              </a:rPr>
              <a:t>таблет</a:t>
            </a:r>
            <a:r>
              <a:rPr lang="sr-Cyrl-RS" sz="2000" dirty="0">
                <a:latin typeface="Times New Roman"/>
                <a:ea typeface="+mn-lt"/>
                <a:cs typeface="+mn-lt"/>
              </a:rPr>
              <a:t>, сат и телевизор);</a:t>
            </a:r>
            <a:endParaRPr lang="sr-Cyrl-R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r-Cyrl-RS" sz="2000" dirty="0">
                <a:latin typeface="Times New Roman"/>
                <a:ea typeface="+mn-lt"/>
                <a:cs typeface="+mn-lt"/>
              </a:rPr>
              <a:t>наведе карактеристике „паметног“ дигиталног уређаја;</a:t>
            </a:r>
            <a:endParaRPr lang="sr-Cyrl-R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r-Cyrl-RS" sz="2000" dirty="0">
                <a:latin typeface="Times New Roman"/>
                <a:ea typeface="+mn-lt"/>
                <a:cs typeface="+mn-lt"/>
              </a:rPr>
              <a:t>разликује </a:t>
            </a:r>
            <a:r>
              <a:rPr lang="sr-Cyrl-RS" sz="2000" dirty="0" err="1">
                <a:latin typeface="Times New Roman"/>
                <a:ea typeface="+mn-lt"/>
                <a:cs typeface="+mn-lt"/>
              </a:rPr>
              <a:t>намјену</a:t>
            </a:r>
            <a:r>
              <a:rPr lang="sr-Cyrl-RS" sz="2000" dirty="0">
                <a:latin typeface="Times New Roman"/>
                <a:ea typeface="+mn-lt"/>
                <a:cs typeface="+mn-lt"/>
              </a:rPr>
              <a:t> паметних дигиталних уређаја. 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sr-Cyrl-RS" sz="2000" dirty="0">
              <a:latin typeface="Times New Roman"/>
              <a:cs typeface="Times New Roman"/>
            </a:endParaRPr>
          </a:p>
        </p:txBody>
      </p:sp>
      <p:pic>
        <p:nvPicPr>
          <p:cNvPr id="3" name="Slika 6">
            <a:extLst>
              <a:ext uri="{FF2B5EF4-FFF2-40B4-BE49-F238E27FC236}">
                <a16:creationId xmlns="" xmlns:a16="http://schemas.microsoft.com/office/drawing/2014/main" id="{81EC68F2-9D06-46F9-810B-28E3CC33F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235" y="1871878"/>
            <a:ext cx="6991611" cy="486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52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>
            <a:extLst>
              <a:ext uri="{FF2B5EF4-FFF2-40B4-BE49-F238E27FC236}">
                <a16:creationId xmlns="" xmlns:a16="http://schemas.microsoft.com/office/drawing/2014/main" id="{9EEEB330-73DE-4D82-8DC4-156D203694CA}"/>
              </a:ext>
            </a:extLst>
          </p:cNvPr>
          <p:cNvSpPr txBox="1"/>
          <p:nvPr/>
        </p:nvSpPr>
        <p:spPr>
          <a:xfrm>
            <a:off x="2400799" y="612276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 err="1">
                <a:latin typeface="Times New Roman"/>
                <a:cs typeface="Times New Roman"/>
              </a:rPr>
              <a:t>Примјер</a:t>
            </a:r>
            <a:r>
              <a:rPr lang="sr-Latn-RS" sz="2000" dirty="0">
                <a:latin typeface="Times New Roman"/>
                <a:cs typeface="Times New Roman"/>
              </a:rPr>
              <a:t> </a:t>
            </a:r>
            <a:r>
              <a:rPr lang="sr-Latn-RS" sz="2000" dirty="0" err="1">
                <a:latin typeface="Times New Roman"/>
                <a:cs typeface="Times New Roman"/>
              </a:rPr>
              <a:t>задатка</a:t>
            </a:r>
            <a:r>
              <a:rPr lang="sr-Latn-RS" sz="20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Okvir za tekst 1">
            <a:extLst>
              <a:ext uri="{FF2B5EF4-FFF2-40B4-BE49-F238E27FC236}">
                <a16:creationId xmlns="" xmlns:a16="http://schemas.microsoft.com/office/drawing/2014/main" id="{66FB3C4B-7BA5-44DF-B890-FD6859929821}"/>
              </a:ext>
            </a:extLst>
          </p:cNvPr>
          <p:cNvSpPr txBox="1"/>
          <p:nvPr/>
        </p:nvSpPr>
        <p:spPr>
          <a:xfrm>
            <a:off x="0" y="104775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sr-Cyrl-R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Креативно изражавање</a:t>
            </a:r>
            <a:r>
              <a:rPr lang="bs-Cyrl-BA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 </a:t>
            </a:r>
            <a:r>
              <a:rPr lang="bs-Cyrl-BA" sz="2800" b="1" dirty="0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дигиталним </a:t>
            </a:r>
            <a:r>
              <a:rPr lang="bs-Cyrl-BA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уређајима</a:t>
            </a:r>
            <a:r>
              <a:rPr lang="sr-Cyrl-R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sr-Cyrl-R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97E7F25C-1D0C-49CD-8C97-A9F0627498AC}"/>
              </a:ext>
            </a:extLst>
          </p:cNvPr>
          <p:cNvSpPr txBox="1"/>
          <p:nvPr/>
        </p:nvSpPr>
        <p:spPr>
          <a:xfrm>
            <a:off x="243386" y="2559772"/>
            <a:ext cx="4204789" cy="31393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 </a:t>
            </a:r>
            <a:r>
              <a:rPr lang="bs-Cyrl-BA" b="1" dirty="0">
                <a:latin typeface="Times New Roman"/>
                <a:cs typeface="Times New Roman"/>
              </a:rPr>
              <a:t>ИСХОДИ: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bs-Cyrl-BA" dirty="0">
                <a:latin typeface="Times New Roman"/>
                <a:cs typeface="Times New Roman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+mn-lt"/>
              </a:rPr>
              <a:t>предложи начин креативног изражавања дигиталним уређајима;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+mn-lt"/>
              </a:rPr>
              <a:t>користи неке од паметних дигиталних уређаја за израду и/или репродукцију аудио записа, видео записа, фотографија.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r-Cyrl-RS" dirty="0">
              <a:latin typeface="Times New Roman"/>
              <a:ea typeface="+mn-lt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Slika 6">
            <a:extLst>
              <a:ext uri="{FF2B5EF4-FFF2-40B4-BE49-F238E27FC236}">
                <a16:creationId xmlns="" xmlns:a16="http://schemas.microsoft.com/office/drawing/2014/main" id="{9D8187AA-0D9F-4DBA-9792-FC254FACF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175" y="2118261"/>
            <a:ext cx="7622348" cy="458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>
            <a:extLst>
              <a:ext uri="{FF2B5EF4-FFF2-40B4-BE49-F238E27FC236}">
                <a16:creationId xmlns="" xmlns:a16="http://schemas.microsoft.com/office/drawing/2014/main" id="{9EEEB330-73DE-4D82-8DC4-156D203694CA}"/>
              </a:ext>
            </a:extLst>
          </p:cNvPr>
          <p:cNvSpPr txBox="1"/>
          <p:nvPr/>
        </p:nvSpPr>
        <p:spPr>
          <a:xfrm>
            <a:off x="2684520" y="6263179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 err="1">
                <a:latin typeface="Times New Roman"/>
                <a:cs typeface="Times New Roman"/>
              </a:rPr>
              <a:t>Примјер</a:t>
            </a:r>
            <a:r>
              <a:rPr lang="sr-Latn-RS" sz="2000" dirty="0">
                <a:latin typeface="Times New Roman"/>
                <a:cs typeface="Times New Roman"/>
              </a:rPr>
              <a:t> </a:t>
            </a:r>
            <a:r>
              <a:rPr lang="sr-Latn-RS" sz="2000" dirty="0" err="1">
                <a:latin typeface="Times New Roman"/>
                <a:cs typeface="Times New Roman"/>
              </a:rPr>
              <a:t>задатка</a:t>
            </a:r>
            <a:r>
              <a:rPr lang="sr-Latn-RS" sz="20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Okvir za tekst 1">
            <a:extLst>
              <a:ext uri="{FF2B5EF4-FFF2-40B4-BE49-F238E27FC236}">
                <a16:creationId xmlns="" xmlns:a16="http://schemas.microsoft.com/office/drawing/2014/main" id="{66FB3C4B-7BA5-44DF-B890-FD6859929821}"/>
              </a:ext>
            </a:extLst>
          </p:cNvPr>
          <p:cNvSpPr txBox="1"/>
          <p:nvPr/>
        </p:nvSpPr>
        <p:spPr>
          <a:xfrm>
            <a:off x="1" y="47625"/>
            <a:ext cx="12192000" cy="1031051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bs-Cyrl-BA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Штампани и дигитални уџбеници </a:t>
            </a:r>
            <a:r>
              <a:rPr lang="sr-Cyrl-R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 </a:t>
            </a:r>
            <a:r>
              <a:rPr lang="sr-Cyrl-R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sr-Cyrl-R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97E7F25C-1D0C-49CD-8C97-A9F0627498AC}"/>
              </a:ext>
            </a:extLst>
          </p:cNvPr>
          <p:cNvSpPr txBox="1"/>
          <p:nvPr/>
        </p:nvSpPr>
        <p:spPr>
          <a:xfrm>
            <a:off x="344021" y="2186080"/>
            <a:ext cx="4510337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 </a:t>
            </a:r>
            <a:r>
              <a:rPr lang="bs-Cyrl-BA" b="1" dirty="0">
                <a:latin typeface="Times New Roman"/>
                <a:cs typeface="Times New Roman"/>
              </a:rPr>
              <a:t>ИСХОДИ: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bs-Cyrl-BA" dirty="0">
                <a:latin typeface="Times New Roman"/>
                <a:cs typeface="Times New Roman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Times New Roman"/>
              </a:rPr>
              <a:t>препознаје дигитални уџбеник;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Times New Roman"/>
              </a:rPr>
              <a:t>уочи разлике и сличности између штампаног и дигиталног уџбеника;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bs-Cyrl-BA" dirty="0">
                <a:latin typeface="Times New Roman"/>
                <a:ea typeface="+mn-lt"/>
                <a:cs typeface="Times New Roman"/>
              </a:rPr>
              <a:t>користи дигиталне уџбенике </a:t>
            </a:r>
            <a:r>
              <a:rPr lang="sr-Cyrl-RS" dirty="0">
                <a:latin typeface="Times New Roman"/>
                <a:ea typeface="+mn-lt"/>
                <a:cs typeface="Times New Roman"/>
              </a:rPr>
              <a:t>за учење </a:t>
            </a:r>
            <a:r>
              <a:rPr lang="bs-Cyrl-BA" dirty="0">
                <a:latin typeface="Times New Roman"/>
                <a:ea typeface="+mn-lt"/>
                <a:cs typeface="Times New Roman"/>
              </a:rPr>
              <a:t>(самостално и/или уз помоћ наставника).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r-Cyrl-RS" dirty="0">
              <a:latin typeface="Times New Roman"/>
              <a:ea typeface="+mn-lt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" name="Slika 2">
            <a:extLst>
              <a:ext uri="{FF2B5EF4-FFF2-40B4-BE49-F238E27FC236}">
                <a16:creationId xmlns="" xmlns:a16="http://schemas.microsoft.com/office/drawing/2014/main" id="{8B8E3EC2-0EF0-4A5C-B472-CFB35DAC0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99" y="2093305"/>
            <a:ext cx="7202335" cy="4662799"/>
          </a:xfrm>
          <a:prstGeom prst="rect">
            <a:avLst/>
          </a:prstGeom>
        </p:spPr>
      </p:pic>
      <p:sp>
        <p:nvSpPr>
          <p:cNvPr id="3" name="Okvir za tekst 2">
            <a:extLst>
              <a:ext uri="{FF2B5EF4-FFF2-40B4-BE49-F238E27FC236}">
                <a16:creationId xmlns="" xmlns:a16="http://schemas.microsoft.com/office/drawing/2014/main" id="{6F6D4B9F-5285-417A-A35B-9C295596CA26}"/>
              </a:ext>
            </a:extLst>
          </p:cNvPr>
          <p:cNvSpPr txBox="1"/>
          <p:nvPr/>
        </p:nvSpPr>
        <p:spPr>
          <a:xfrm>
            <a:off x="804860" y="5526396"/>
            <a:ext cx="37593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Cyrl-RS" sz="1600" dirty="0">
                <a:latin typeface="Calibri"/>
                <a:hlinkClick r:id="rId3"/>
              </a:rPr>
              <a:t>Математика за 2. разред основне школе (zunsrs.com)</a:t>
            </a:r>
            <a:endParaRPr lang="sr-Latn-RS" sz="1600" dirty="0"/>
          </a:p>
        </p:txBody>
      </p:sp>
      <p:sp>
        <p:nvSpPr>
          <p:cNvPr id="7" name="Okvir za tekst 6">
            <a:extLst>
              <a:ext uri="{FF2B5EF4-FFF2-40B4-BE49-F238E27FC236}">
                <a16:creationId xmlns="" xmlns:a16="http://schemas.microsoft.com/office/drawing/2014/main" id="{D55B919B-5045-4BD6-8D51-BB5361E7EC18}"/>
              </a:ext>
            </a:extLst>
          </p:cNvPr>
          <p:cNvSpPr txBox="1"/>
          <p:nvPr/>
        </p:nvSpPr>
        <p:spPr>
          <a:xfrm>
            <a:off x="807132" y="4818510"/>
            <a:ext cx="404722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 err="1">
                <a:latin typeface="Times New Roman"/>
                <a:cs typeface="Times New Roman"/>
              </a:rPr>
              <a:t>Примјер</a:t>
            </a:r>
            <a:r>
              <a:rPr lang="sr-Latn-RS" sz="2000" dirty="0">
                <a:latin typeface="Times New Roman"/>
                <a:cs typeface="Times New Roman"/>
              </a:rPr>
              <a:t> </a:t>
            </a:r>
            <a:r>
              <a:rPr lang="sr-Latn-RS" sz="2000" dirty="0" err="1">
                <a:latin typeface="Times New Roman"/>
                <a:cs typeface="Times New Roman"/>
              </a:rPr>
              <a:t>дигиталног</a:t>
            </a:r>
            <a:r>
              <a:rPr lang="sr-Latn-RS" sz="2000" dirty="0">
                <a:latin typeface="Times New Roman"/>
                <a:cs typeface="Times New Roman"/>
              </a:rPr>
              <a:t> </a:t>
            </a:r>
            <a:r>
              <a:rPr lang="bs-Cyrl-BA" sz="2000" dirty="0">
                <a:latin typeface="Times New Roman"/>
                <a:cs typeface="Times New Roman"/>
              </a:rPr>
              <a:t>материјала уз </a:t>
            </a:r>
            <a:r>
              <a:rPr lang="sr-Latn-RS" sz="2000" dirty="0" err="1">
                <a:latin typeface="Times New Roman"/>
                <a:cs typeface="Times New Roman"/>
              </a:rPr>
              <a:t>уџбеник</a:t>
            </a:r>
            <a:r>
              <a:rPr lang="sr-Latn-RS" sz="2000" dirty="0">
                <a:latin typeface="Times New Roman"/>
                <a:cs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9161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>
            <a:extLst>
              <a:ext uri="{FF2B5EF4-FFF2-40B4-BE49-F238E27FC236}">
                <a16:creationId xmlns="" xmlns:a16="http://schemas.microsoft.com/office/drawing/2014/main" id="{9EEEB330-73DE-4D82-8DC4-156D203694CA}"/>
              </a:ext>
            </a:extLst>
          </p:cNvPr>
          <p:cNvSpPr txBox="1"/>
          <p:nvPr/>
        </p:nvSpPr>
        <p:spPr>
          <a:xfrm>
            <a:off x="2831105" y="623034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>
                <a:latin typeface="Times New Roman"/>
                <a:cs typeface="Times New Roman"/>
              </a:rPr>
              <a:t>Примјер задатка:</a:t>
            </a:r>
          </a:p>
        </p:txBody>
      </p:sp>
      <p:sp>
        <p:nvSpPr>
          <p:cNvPr id="4" name="Okvir za tekst 1">
            <a:extLst>
              <a:ext uri="{FF2B5EF4-FFF2-40B4-BE49-F238E27FC236}">
                <a16:creationId xmlns="" xmlns:a16="http://schemas.microsoft.com/office/drawing/2014/main" id="{66FB3C4B-7BA5-44DF-B890-FD6859929821}"/>
              </a:ext>
            </a:extLst>
          </p:cNvPr>
          <p:cNvSpPr txBox="1"/>
          <p:nvPr/>
        </p:nvSpPr>
        <p:spPr>
          <a:xfrm>
            <a:off x="0" y="58063"/>
            <a:ext cx="12112667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sr-Cyrl-R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Комуникација посредством дигиталних уређаја и правила понашања</a:t>
            </a:r>
            <a:endParaRPr lang="sr-Cyrl-R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97E7F25C-1D0C-49CD-8C97-A9F0627498AC}"/>
              </a:ext>
            </a:extLst>
          </p:cNvPr>
          <p:cNvSpPr txBox="1"/>
          <p:nvPr/>
        </p:nvSpPr>
        <p:spPr>
          <a:xfrm>
            <a:off x="128869" y="2565309"/>
            <a:ext cx="4873438" cy="36933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 </a:t>
            </a:r>
            <a:r>
              <a:rPr lang="bs-Cyrl-BA" b="1" dirty="0">
                <a:latin typeface="Times New Roman"/>
                <a:cs typeface="Times New Roman"/>
              </a:rPr>
              <a:t>ИСХОДИ: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bs-Cyrl-BA" dirty="0">
                <a:latin typeface="Times New Roman"/>
                <a:cs typeface="Times New Roman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+mn-lt"/>
              </a:rPr>
              <a:t>упореди</a:t>
            </a:r>
            <a:r>
              <a:rPr lang="bs-Cyrl-BA" dirty="0">
                <a:latin typeface="Times New Roman"/>
                <a:ea typeface="+mn-lt"/>
                <a:cs typeface="+mn-lt"/>
              </a:rPr>
              <a:t> традиционалне видове комуникације</a:t>
            </a:r>
            <a:r>
              <a:rPr lang="sr-Cyrl-RS" dirty="0">
                <a:latin typeface="Times New Roman"/>
                <a:ea typeface="+mn-lt"/>
                <a:cs typeface="+mn-lt"/>
              </a:rPr>
              <a:t> са</a:t>
            </a:r>
            <a:r>
              <a:rPr lang="bs-Cyrl-BA" dirty="0">
                <a:latin typeface="Times New Roman"/>
                <a:ea typeface="+mn-lt"/>
                <a:cs typeface="+mn-lt"/>
              </a:rPr>
              <a:t> комуникациј</a:t>
            </a:r>
            <a:r>
              <a:rPr lang="sr-Cyrl-RS" dirty="0">
                <a:latin typeface="Times New Roman"/>
                <a:ea typeface="+mn-lt"/>
                <a:cs typeface="+mn-lt"/>
              </a:rPr>
              <a:t>ом посредством</a:t>
            </a:r>
            <a:r>
              <a:rPr lang="bs-Cyrl-BA" dirty="0">
                <a:latin typeface="Times New Roman"/>
                <a:ea typeface="+mn-lt"/>
                <a:cs typeface="+mn-lt"/>
              </a:rPr>
              <a:t> дигиталних уређаја</a:t>
            </a:r>
            <a:r>
              <a:rPr lang="sr-Cyrl-RS" dirty="0">
                <a:latin typeface="Times New Roman"/>
                <a:ea typeface="+mn-lt"/>
                <a:cs typeface="+mn-lt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+mn-lt"/>
              </a:rPr>
              <a:t>препознаје дигитални текст, фотографију, анимацију, дигитални симбол (иконица), аудио и видео запис;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r-Cyrl-RS" dirty="0" err="1">
                <a:latin typeface="Times New Roman"/>
                <a:ea typeface="+mn-lt"/>
                <a:cs typeface="+mn-lt"/>
              </a:rPr>
              <a:t>примјењује</a:t>
            </a:r>
            <a:r>
              <a:rPr lang="sr-Cyrl-RS" dirty="0">
                <a:latin typeface="Times New Roman"/>
                <a:ea typeface="+mn-lt"/>
                <a:cs typeface="+mn-lt"/>
              </a:rPr>
              <a:t> културно понашање у дигиталној комуникацији.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r-Cyrl-RS" dirty="0">
              <a:latin typeface="Times New Roman"/>
              <a:ea typeface="+mn-lt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" name="Slika 2" descr="Slika na kojoj se nalazi tekst&#10;&#10;Opis je automatski generisan">
            <a:extLst>
              <a:ext uri="{FF2B5EF4-FFF2-40B4-BE49-F238E27FC236}">
                <a16:creationId xmlns="" xmlns:a16="http://schemas.microsoft.com/office/drawing/2014/main" id="{99E2253C-283F-46BD-9428-206587E18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810" y="2065262"/>
            <a:ext cx="6949857" cy="474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>
            <a:extLst>
              <a:ext uri="{FF2B5EF4-FFF2-40B4-BE49-F238E27FC236}">
                <a16:creationId xmlns="" xmlns:a16="http://schemas.microsoft.com/office/drawing/2014/main" id="{9EEEB330-73DE-4D82-8DC4-156D203694CA}"/>
              </a:ext>
            </a:extLst>
          </p:cNvPr>
          <p:cNvSpPr txBox="1"/>
          <p:nvPr/>
        </p:nvSpPr>
        <p:spPr>
          <a:xfrm>
            <a:off x="2895634" y="613934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 err="1">
                <a:latin typeface="Times New Roman"/>
                <a:cs typeface="Times New Roman"/>
              </a:rPr>
              <a:t>Примјер</a:t>
            </a:r>
            <a:r>
              <a:rPr lang="sr-Latn-RS" sz="2000" dirty="0">
                <a:latin typeface="Times New Roman"/>
                <a:cs typeface="Times New Roman"/>
              </a:rPr>
              <a:t> </a:t>
            </a:r>
            <a:r>
              <a:rPr lang="sr-Latn-RS" sz="2000" dirty="0" err="1">
                <a:latin typeface="Times New Roman"/>
                <a:cs typeface="Times New Roman"/>
              </a:rPr>
              <a:t>задатка</a:t>
            </a:r>
            <a:r>
              <a:rPr lang="sr-Latn-RS" sz="20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Okvir za tekst 1">
            <a:extLst>
              <a:ext uri="{FF2B5EF4-FFF2-40B4-BE49-F238E27FC236}">
                <a16:creationId xmlns="" xmlns:a16="http://schemas.microsoft.com/office/drawing/2014/main" id="{66FB3C4B-7BA5-44DF-B890-FD6859929821}"/>
              </a:ext>
            </a:extLst>
          </p:cNvPr>
          <p:cNvSpPr txBox="1"/>
          <p:nvPr/>
        </p:nvSpPr>
        <p:spPr>
          <a:xfrm>
            <a:off x="0" y="47625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sr-Cyrl-R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Интернет и претраживање </a:t>
            </a:r>
            <a:r>
              <a:rPr lang="sr-Cyrl-R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sr-Cyrl-R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97E7F25C-1D0C-49CD-8C97-A9F0627498AC}"/>
              </a:ext>
            </a:extLst>
          </p:cNvPr>
          <p:cNvSpPr txBox="1"/>
          <p:nvPr/>
        </p:nvSpPr>
        <p:spPr>
          <a:xfrm>
            <a:off x="169210" y="2000877"/>
            <a:ext cx="4837026" cy="31393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 </a:t>
            </a:r>
            <a:r>
              <a:rPr lang="bs-Cyrl-BA" b="1" dirty="0">
                <a:latin typeface="Times New Roman"/>
                <a:cs typeface="Times New Roman"/>
              </a:rPr>
              <a:t>ИСХОДИ: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bs-Cyrl-BA" dirty="0">
                <a:latin typeface="Times New Roman"/>
                <a:cs typeface="Times New Roman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+mn-lt"/>
              </a:rPr>
              <a:t>самостално или уз помоћ </a:t>
            </a:r>
            <a:r>
              <a:rPr lang="sr-Cyrl-RS" dirty="0" err="1">
                <a:latin typeface="Times New Roman"/>
                <a:ea typeface="+mn-lt"/>
                <a:cs typeface="+mn-lt"/>
              </a:rPr>
              <a:t>претрaжује</a:t>
            </a:r>
            <a:r>
              <a:rPr lang="sr-Cyrl-RS" dirty="0">
                <a:latin typeface="Times New Roman"/>
                <a:ea typeface="+mn-lt"/>
                <a:cs typeface="+mn-lt"/>
              </a:rPr>
              <a:t> задати појам на интернету;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+mn-lt"/>
              </a:rPr>
              <a:t>користећи </a:t>
            </a:r>
            <a:r>
              <a:rPr lang="sr-Cyrl-RS" dirty="0" err="1">
                <a:latin typeface="Times New Roman"/>
                <a:ea typeface="+mn-lt"/>
                <a:cs typeface="+mn-lt"/>
              </a:rPr>
              <a:t>кју</a:t>
            </a:r>
            <a:r>
              <a:rPr lang="sr-Cyrl-RS" dirty="0">
                <a:latin typeface="Times New Roman"/>
                <a:ea typeface="+mn-lt"/>
                <a:cs typeface="+mn-lt"/>
              </a:rPr>
              <a:t>-ар-код, самостално или уз помоћ </a:t>
            </a:r>
            <a:r>
              <a:rPr lang="sr-Cyrl-RS" dirty="0" err="1">
                <a:latin typeface="Times New Roman"/>
                <a:ea typeface="+mn-lt"/>
                <a:cs typeface="+mn-lt"/>
              </a:rPr>
              <a:t>посјети</a:t>
            </a:r>
            <a:r>
              <a:rPr lang="sr-Cyrl-RS" dirty="0">
                <a:latin typeface="Times New Roman"/>
                <a:ea typeface="+mn-lt"/>
                <a:cs typeface="+mn-lt"/>
              </a:rPr>
              <a:t> музеј, библиотеку, концерт или представу;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+mn-lt"/>
              </a:rPr>
              <a:t>упознаје културну баштину уз помоћ дигиталних уређаја.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2" name="Slika 2" descr="Slika na kojoj se nalazi tekst&#10;&#10;Opis je automatski generisan">
            <a:extLst>
              <a:ext uri="{FF2B5EF4-FFF2-40B4-BE49-F238E27FC236}">
                <a16:creationId xmlns="" xmlns:a16="http://schemas.microsoft.com/office/drawing/2014/main" id="{759FBCE4-6D02-40FA-A00A-EF07A9BE5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236" y="2033578"/>
            <a:ext cx="7064679" cy="4826323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="" xmlns:a16="http://schemas.microsoft.com/office/drawing/2014/main" id="{7EB7F2B4-FFB1-4136-9160-AAB591E75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71" y="4814650"/>
            <a:ext cx="1133475" cy="1123950"/>
          </a:xfrm>
          <a:prstGeom prst="rect">
            <a:avLst/>
          </a:prstGeom>
        </p:spPr>
      </p:pic>
      <p:sp>
        <p:nvSpPr>
          <p:cNvPr id="9" name="Okvir za tekst 8">
            <a:extLst>
              <a:ext uri="{FF2B5EF4-FFF2-40B4-BE49-F238E27FC236}">
                <a16:creationId xmlns="" xmlns:a16="http://schemas.microsoft.com/office/drawing/2014/main" id="{1617BC22-0A7A-41BF-BD1E-A6D627AD0666}"/>
              </a:ext>
            </a:extLst>
          </p:cNvPr>
          <p:cNvSpPr txBox="1"/>
          <p:nvPr/>
        </p:nvSpPr>
        <p:spPr>
          <a:xfrm>
            <a:off x="397571" y="617012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Cyrl-RS" dirty="0" err="1">
                <a:latin typeface="Times New Roman"/>
              </a:rPr>
              <a:t>кју</a:t>
            </a:r>
            <a:r>
              <a:rPr lang="sr-Cyrl-RS" dirty="0">
                <a:latin typeface="Times New Roman"/>
              </a:rPr>
              <a:t>-ар-код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698800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kvir za tekst 3">
            <a:extLst>
              <a:ext uri="{FF2B5EF4-FFF2-40B4-BE49-F238E27FC236}">
                <a16:creationId xmlns="" xmlns:a16="http://schemas.microsoft.com/office/drawing/2014/main" id="{0E4EEAA4-C8AB-4D03-BEE6-1DE34F3DED01}"/>
              </a:ext>
            </a:extLst>
          </p:cNvPr>
          <p:cNvSpPr txBox="1"/>
          <p:nvPr/>
        </p:nvSpPr>
        <p:spPr>
          <a:xfrm>
            <a:off x="841069" y="2420320"/>
            <a:ext cx="3775670" cy="172959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 defTabSz="457200">
              <a:spcBef>
                <a:spcPct val="20000"/>
              </a:spcBef>
              <a:spcAft>
                <a:spcPts val="600"/>
              </a:spcAft>
              <a:buFont typeface="Wingdings"/>
              <a:buChar char="q"/>
            </a:pPr>
            <a:r>
              <a:rPr lang="en-US" sz="2000" i="1" dirty="0" err="1">
                <a:latin typeface="Times New Roman"/>
                <a:cs typeface="Times New Roman"/>
              </a:rPr>
              <a:t>кроз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разговор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или</a:t>
            </a:r>
            <a:r>
              <a:rPr lang="en-US" sz="2000" i="1" dirty="0">
                <a:latin typeface="Times New Roman"/>
                <a:cs typeface="Times New Roman"/>
              </a:rPr>
              <a:t> </a:t>
            </a:r>
            <a:r>
              <a:rPr lang="en-US" sz="2000" i="1" dirty="0" err="1">
                <a:latin typeface="Times New Roman"/>
                <a:cs typeface="Times New Roman"/>
              </a:rPr>
              <a:t>путем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креираних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различитих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образовних</a:t>
            </a:r>
            <a:r>
              <a:rPr lang="en-US" sz="2000" i="1" dirty="0">
                <a:latin typeface="Times New Roman"/>
                <a:cs typeface="Times New Roman"/>
              </a:rPr>
              <a:t> </a:t>
            </a:r>
            <a:r>
              <a:rPr lang="en-US" sz="2000" i="1" dirty="0" err="1">
                <a:latin typeface="Times New Roman"/>
                <a:cs typeface="Times New Roman"/>
              </a:rPr>
              <a:t>ситуација</a:t>
            </a:r>
            <a:endParaRPr lang="sr-Latn-RS" i="1" dirty="0"/>
          </a:p>
        </p:txBody>
      </p:sp>
      <p:sp>
        <p:nvSpPr>
          <p:cNvPr id="7" name="Rounded Rectangle 16">
            <a:extLst>
              <a:ext uri="{FF2B5EF4-FFF2-40B4-BE49-F238E27FC236}">
                <a16:creationId xmlns="" xmlns:a16="http://schemas.microsoft.com/office/drawing/2014/main" id="{55599FE3-8CCE-4364-9F89-0C11699C4F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21162" y="648931"/>
            <a:ext cx="6881862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2" descr="Slika na kojoj se nalazi tekst, crna tabla, osoba&#10;&#10;Opis je automatski generisan">
            <a:extLst>
              <a:ext uri="{FF2B5EF4-FFF2-40B4-BE49-F238E27FC236}">
                <a16:creationId xmlns="" xmlns:a16="http://schemas.microsoft.com/office/drawing/2014/main" id="{97D64BCA-EBCF-4ABC-9CAE-F9483E928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39" r="-2" b="-2"/>
          <a:stretch/>
        </p:blipFill>
        <p:spPr>
          <a:xfrm>
            <a:off x="4941202" y="1011765"/>
            <a:ext cx="6237359" cy="4546708"/>
          </a:xfrm>
          <a:prstGeom prst="rect">
            <a:avLst/>
          </a:prstGeom>
        </p:spPr>
      </p:pic>
      <p:sp>
        <p:nvSpPr>
          <p:cNvPr id="3" name="Okvir za tekst 2">
            <a:extLst>
              <a:ext uri="{FF2B5EF4-FFF2-40B4-BE49-F238E27FC236}">
                <a16:creationId xmlns="" xmlns:a16="http://schemas.microsoft.com/office/drawing/2014/main" id="{81603933-2C1B-44B4-AA12-B21997E0F1C2}"/>
              </a:ext>
            </a:extLst>
          </p:cNvPr>
          <p:cNvSpPr txBox="1"/>
          <p:nvPr/>
        </p:nvSpPr>
        <p:spPr>
          <a:xfrm>
            <a:off x="665993" y="1011765"/>
            <a:ext cx="363070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>
                <a:latin typeface="Times New Roman"/>
                <a:cs typeface="Times New Roman"/>
              </a:rPr>
              <a:t>Провјерити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ниво</a:t>
            </a:r>
            <a:r>
              <a:rPr lang="en-US" sz="2400" dirty="0">
                <a:latin typeface="Times New Roman"/>
                <a:cs typeface="Times New Roman"/>
              </a:rPr>
              <a:t> </a:t>
            </a:r>
            <a:r>
              <a:rPr lang="en-US" sz="2400" dirty="0" err="1">
                <a:latin typeface="Times New Roman"/>
                <a:cs typeface="Times New Roman"/>
              </a:rPr>
              <a:t>предзнања</a:t>
            </a:r>
            <a:r>
              <a:rPr lang="en-US" sz="2400" dirty="0">
                <a:latin typeface="Times New Roman"/>
                <a:ea typeface="+mn-lt"/>
                <a:cs typeface="Times New Roman"/>
              </a:rPr>
              <a:t> </a:t>
            </a:r>
            <a:r>
              <a:rPr lang="en-US" sz="2400" dirty="0" err="1">
                <a:latin typeface="Times New Roman"/>
                <a:ea typeface="+mn-lt"/>
                <a:cs typeface="Times New Roman"/>
              </a:rPr>
              <a:t>ученика</a:t>
            </a:r>
            <a:r>
              <a:rPr lang="en-US" sz="2400" dirty="0">
                <a:latin typeface="Times New Roman"/>
                <a:ea typeface="+mn-lt"/>
                <a:cs typeface="Times New Roman"/>
              </a:rPr>
              <a:t> о </a:t>
            </a:r>
            <a:r>
              <a:rPr lang="en-US" sz="2400" dirty="0" err="1">
                <a:latin typeface="Times New Roman"/>
                <a:ea typeface="+mn-lt"/>
                <a:cs typeface="Times New Roman"/>
              </a:rPr>
              <a:t>дигиталним</a:t>
            </a:r>
            <a:r>
              <a:rPr lang="en-US" sz="2400" dirty="0">
                <a:latin typeface="Times New Roman"/>
                <a:ea typeface="+mn-lt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+mn-lt"/>
                <a:cs typeface="Times New Roman"/>
              </a:rPr>
              <a:t>уређајима</a:t>
            </a:r>
            <a:r>
              <a:rPr lang="en-US" sz="2400" dirty="0">
                <a:latin typeface="Times New Roman"/>
                <a:ea typeface="+mn-lt"/>
                <a:cs typeface="Times New Roma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39268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/>
              <a:buChar char="q"/>
            </a:pPr>
            <a:r>
              <a:rPr lang="bs-Cyrl-BA" smtClean="0">
                <a:latin typeface="Times New Roman"/>
                <a:cs typeface="Times New Roman"/>
              </a:rPr>
              <a:t>оспособљавање за правилно и безбједно коришћење дигиталних уређаја и интернета;</a:t>
            </a:r>
          </a:p>
          <a:p>
            <a:pPr marL="285750" indent="-285750" algn="just">
              <a:buFont typeface="Wingdings"/>
              <a:buChar char="q"/>
            </a:pPr>
            <a:r>
              <a:rPr lang="bs-Cyrl-BA" smtClean="0">
                <a:latin typeface="Times New Roman"/>
                <a:cs typeface="Times New Roman"/>
              </a:rPr>
              <a:t>развијање правилних здравствених навика прил</a:t>
            </a:r>
            <a:r>
              <a:rPr lang="en-US" smtClean="0">
                <a:latin typeface="Times New Roman"/>
                <a:cs typeface="Times New Roman"/>
              </a:rPr>
              <a:t>ик</a:t>
            </a:r>
            <a:r>
              <a:rPr lang="bs-Cyrl-BA" smtClean="0">
                <a:latin typeface="Times New Roman"/>
                <a:cs typeface="Times New Roman"/>
              </a:rPr>
              <a:t>ом коришћења дигиталних уређаја.</a:t>
            </a:r>
            <a:endParaRPr lang="bs-Cyrl-BA" dirty="0">
              <a:latin typeface="Times New Roman"/>
              <a:cs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kvir za tekst 3">
            <a:extLst>
              <a:ext uri="{FF2B5EF4-FFF2-40B4-BE49-F238E27FC236}">
                <a16:creationId xmlns="" xmlns:a16="http://schemas.microsoft.com/office/drawing/2014/main" id="{ED42936D-1E85-470B-B122-EED3706C6C7E}"/>
              </a:ext>
            </a:extLst>
          </p:cNvPr>
          <p:cNvSpPr txBox="1"/>
          <p:nvPr/>
        </p:nvSpPr>
        <p:spPr>
          <a:xfrm>
            <a:off x="4716429" y="2252907"/>
            <a:ext cx="7099333" cy="275039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14350" indent="-5143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5054" y="1371600"/>
            <a:ext cx="462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ПОСЕБНИ ЦИЉЕВИ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ED3F8E-0927-4C8C-9ABB-46D20E349261}"/>
              </a:ext>
            </a:extLst>
          </p:cNvPr>
          <p:cNvSpPr txBox="1"/>
          <p:nvPr/>
        </p:nvSpPr>
        <p:spPr>
          <a:xfrm>
            <a:off x="538375" y="2207219"/>
            <a:ext cx="296106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БЕЗБЈЕДНО КОРИШЋЕЊЕ ДИГИТАЛНИХ УРЕЂАЈА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A26C9E-B36A-497E-AFBD-F0BF77D59D2B}"/>
              </a:ext>
            </a:extLst>
          </p:cNvPr>
          <p:cNvSpPr txBox="1"/>
          <p:nvPr/>
        </p:nvSpPr>
        <p:spPr>
          <a:xfrm>
            <a:off x="4439348" y="2207219"/>
            <a:ext cx="732957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bs-Cyrl-BA" sz="2800" dirty="0" smtClean="0">
                <a:latin typeface="Times New Roman"/>
                <a:cs typeface="Times New Roman"/>
              </a:rPr>
              <a:t>оспособљавање </a:t>
            </a:r>
            <a:r>
              <a:rPr lang="bs-Cyrl-BA" sz="2800" dirty="0">
                <a:latin typeface="Times New Roman"/>
                <a:cs typeface="Times New Roman"/>
              </a:rPr>
              <a:t>за правилно и безбједно коришћење дигиталних уређаја и интернета;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bs-Cyrl-BA" sz="2800" dirty="0">
                <a:latin typeface="Times New Roman"/>
                <a:cs typeface="Times New Roman"/>
              </a:rPr>
              <a:t>развијање правилних здравствених навика прил</a:t>
            </a:r>
            <a:r>
              <a:rPr lang="en-US" sz="2800" dirty="0" err="1">
                <a:latin typeface="Times New Roman"/>
                <a:cs typeface="Times New Roman"/>
              </a:rPr>
              <a:t>ик</a:t>
            </a:r>
            <a:r>
              <a:rPr lang="bs-Cyrl-BA" sz="2800" dirty="0">
                <a:latin typeface="Times New Roman"/>
                <a:cs typeface="Times New Roman"/>
              </a:rPr>
              <a:t>ом коришћења дигиталних уређаја.</a:t>
            </a:r>
          </a:p>
        </p:txBody>
      </p:sp>
    </p:spTree>
    <p:extLst>
      <p:ext uri="{BB962C8B-B14F-4D97-AF65-F5344CB8AC3E}">
        <p14:creationId xmlns:p14="http://schemas.microsoft.com/office/powerpoint/2010/main" val="168813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ED3F8E-0927-4C8C-9ABB-46D20E349261}"/>
              </a:ext>
            </a:extLst>
          </p:cNvPr>
          <p:cNvSpPr txBox="1"/>
          <p:nvPr/>
        </p:nvSpPr>
        <p:spPr>
          <a:xfrm>
            <a:off x="1275474" y="533760"/>
            <a:ext cx="964104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БЕЗБЈЕДНО КОРИШЋЕЊЕ ДИГИТАЛНИХ УРЕЂАЈА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7812" y="1590740"/>
            <a:ext cx="93987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sr-Cyrl-RS" sz="2400" b="1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sr-Cyrl-RS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Дигитални уређаји и здравље </a:t>
            </a:r>
          </a:p>
          <a:p>
            <a:pPr marL="40005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sr-Cyrl-RS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Заштита личних података</a:t>
            </a:r>
          </a:p>
          <a:p>
            <a:pPr marL="40005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Интернет бонтон</a:t>
            </a:r>
          </a:p>
          <a:p>
            <a:pPr marL="40005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Права и обавезе у дигиталном свијету</a:t>
            </a:r>
          </a:p>
          <a:p>
            <a:pPr marL="40005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Безбједност у дигиталном свијету</a:t>
            </a:r>
          </a:p>
          <a:p>
            <a:pPr marL="40005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Заштита дигиталних уређаја и безбједно одлагање </a:t>
            </a:r>
            <a:r>
              <a:rPr lang="sr-Cyrl-RS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дигиталног отпада</a:t>
            </a:r>
            <a:endParaRPr lang="sr-Cyrl-R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76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kvir za tekst 2">
            <a:extLst>
              <a:ext uri="{FF2B5EF4-FFF2-40B4-BE49-F238E27FC236}">
                <a16:creationId xmlns:a16="http://schemas.microsoft.com/office/drawing/2014/main" xmlns="" id="{E318F3C4-2135-47FC-8CD7-5AEC857001FC}"/>
              </a:ext>
            </a:extLst>
          </p:cNvPr>
          <p:cNvSpPr txBox="1"/>
          <p:nvPr/>
        </p:nvSpPr>
        <p:spPr>
          <a:xfrm>
            <a:off x="107577" y="36481"/>
            <a:ext cx="11990293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Segoe UI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/>
              <a:cs typeface="Segoe UI"/>
            </a:endParaRPr>
          </a:p>
          <a:p>
            <a:pPr algn="ctr"/>
            <a:r>
              <a:rPr lang="sr-Cyrl-RS" sz="2800" b="1" dirty="0">
                <a:solidFill>
                  <a:schemeClr val="bg1"/>
                </a:solidFill>
                <a:latin typeface="Times New Roman"/>
                <a:cs typeface="Segoe UI"/>
              </a:rPr>
              <a:t>Дигитални уређаји и здравље </a:t>
            </a:r>
          </a:p>
        </p:txBody>
      </p:sp>
      <p:sp>
        <p:nvSpPr>
          <p:cNvPr id="4" name="Okvir za tekst 3">
            <a:extLst>
              <a:ext uri="{FF2B5EF4-FFF2-40B4-BE49-F238E27FC236}">
                <a16:creationId xmlns:a16="http://schemas.microsoft.com/office/drawing/2014/main" xmlns="" id="{02C4DB32-17EA-441B-B4E1-353B6001210F}"/>
              </a:ext>
            </a:extLst>
          </p:cNvPr>
          <p:cNvSpPr txBox="1"/>
          <p:nvPr/>
        </p:nvSpPr>
        <p:spPr>
          <a:xfrm>
            <a:off x="349624" y="2268594"/>
            <a:ext cx="447787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s-Cyrl-BA" dirty="0">
                <a:latin typeface="Times New Roman"/>
                <a:cs typeface="Arial"/>
              </a:rPr>
              <a:t> </a:t>
            </a:r>
            <a:r>
              <a:rPr lang="bs-Cyrl-BA" b="1" dirty="0">
                <a:latin typeface="Times New Roman"/>
                <a:cs typeface="Arial"/>
              </a:rPr>
              <a:t>ИСХОДИ</a:t>
            </a:r>
            <a:r>
              <a:rPr lang="bs-Cyrl-BA" b="1" dirty="0" smtClean="0">
                <a:latin typeface="Times New Roman"/>
                <a:cs typeface="Arial"/>
              </a:rPr>
              <a:t>:</a:t>
            </a:r>
            <a:endParaRPr lang="bs-Cyrl-BA" dirty="0">
              <a:latin typeface="Times New Roman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bs-Cyrl-BA" dirty="0">
                <a:latin typeface="Times New Roman"/>
                <a:cs typeface="Arial"/>
              </a:rPr>
              <a:t>препознаје  опасности по здравље због прекомјерног или неправилног коришћења дигиталних уређаја;</a:t>
            </a:r>
            <a:r>
              <a:rPr lang="en-US" dirty="0">
                <a:latin typeface="Times New Roman"/>
                <a:cs typeface="Arial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bs-Cyrl-BA" dirty="0">
                <a:latin typeface="Times New Roman"/>
                <a:cs typeface="Arial"/>
              </a:rPr>
              <a:t>објасни штетност дуготрајног коришћења рачунара, </a:t>
            </a:r>
            <a:r>
              <a:rPr lang="bs-Cyrl-BA" dirty="0" smtClean="0">
                <a:latin typeface="Times New Roman"/>
                <a:cs typeface="Arial"/>
              </a:rPr>
              <a:t>телефона, </a:t>
            </a:r>
            <a:r>
              <a:rPr lang="bs-Cyrl-BA" dirty="0">
                <a:latin typeface="Times New Roman"/>
                <a:cs typeface="Arial"/>
              </a:rPr>
              <a:t>таблета или паметног телевизора;</a:t>
            </a:r>
            <a:r>
              <a:rPr lang="en-US" dirty="0">
                <a:latin typeface="Times New Roman"/>
                <a:cs typeface="Arial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bs-Cyrl-BA" dirty="0">
                <a:latin typeface="Times New Roman"/>
                <a:cs typeface="Arial"/>
              </a:rPr>
              <a:t>закључи који разлози могу довести до умора током рада на дигиталним уређајима.</a:t>
            </a:r>
            <a:endParaRPr lang="en-US" dirty="0">
              <a:latin typeface="Times New Roman"/>
              <a:cs typeface="Arial"/>
            </a:endParaRP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E81C9C43-A7D7-42CA-9AE9-F3488F991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542" y="2307628"/>
            <a:ext cx="6814158" cy="4549622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xmlns="" id="{9574A519-056C-4485-A9ED-BB005664CBB7}"/>
              </a:ext>
            </a:extLst>
          </p:cNvPr>
          <p:cNvSpPr txBox="1"/>
          <p:nvPr/>
        </p:nvSpPr>
        <p:spPr>
          <a:xfrm>
            <a:off x="2684598" y="6162700"/>
            <a:ext cx="23259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s-Cyrl-BA" dirty="0">
                <a:latin typeface="Times New Roman"/>
                <a:cs typeface="Times New Roman"/>
              </a:rPr>
              <a:t>Примјер задатка:</a:t>
            </a:r>
          </a:p>
        </p:txBody>
      </p:sp>
    </p:spTree>
    <p:extLst>
      <p:ext uri="{BB962C8B-B14F-4D97-AF65-F5344CB8AC3E}">
        <p14:creationId xmlns:p14="http://schemas.microsoft.com/office/powerpoint/2010/main" val="337657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827B839B-9ADE-406B-8590-F1CAEDED4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xmlns="" id="{472E3A19-F5D5-48FC-BB9C-48C2F68F59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xmlns="" id="{7A62E32F-BB65-43A8-8EB5-92346890E5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46F6B5A5-81DA-1D8A-CD00-2A6F6D9F7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731" y="3722955"/>
            <a:ext cx="10103778" cy="15892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sr-Latn-RS" sz="3600" b="1" dirty="0" err="1">
                <a:latin typeface="Times New Roman"/>
                <a:cs typeface="Calibri"/>
              </a:rPr>
              <a:t>Упознавање</a:t>
            </a:r>
            <a:r>
              <a:rPr lang="sr-Latn-RS" sz="3600" b="1" dirty="0">
                <a:latin typeface="Times New Roman"/>
                <a:cs typeface="Calibri"/>
              </a:rPr>
              <a:t> </a:t>
            </a:r>
            <a:r>
              <a:rPr lang="sr-Latn-RS" sz="3600" b="1" dirty="0" err="1">
                <a:latin typeface="Times New Roman"/>
                <a:cs typeface="Calibri"/>
              </a:rPr>
              <a:t>са</a:t>
            </a:r>
            <a:r>
              <a:rPr lang="sr-Latn-RS" sz="3600" b="1" dirty="0">
                <a:latin typeface="Times New Roman"/>
                <a:cs typeface="Calibri"/>
              </a:rPr>
              <a:t> </a:t>
            </a:r>
            <a:r>
              <a:rPr lang="sr-Cyrl-RS" sz="3600" b="1" dirty="0" smtClean="0">
                <a:latin typeface="Times New Roman"/>
                <a:cs typeface="Calibri"/>
              </a:rPr>
              <a:t>садржајем и начином </a:t>
            </a:r>
            <a:r>
              <a:rPr lang="sr-Cyrl-RS" sz="3600" b="1" dirty="0" err="1" smtClean="0">
                <a:latin typeface="Times New Roman"/>
                <a:cs typeface="Calibri"/>
              </a:rPr>
              <a:t>примјене</a:t>
            </a:r>
            <a:r>
              <a:rPr lang="sr-Latn-RS" sz="3600" b="1" dirty="0" smtClean="0">
                <a:latin typeface="Times New Roman"/>
                <a:cs typeface="Calibri"/>
              </a:rPr>
              <a:t> </a:t>
            </a:r>
            <a:r>
              <a:rPr lang="sr-Latn-RS" sz="3600" b="1" dirty="0">
                <a:latin typeface="Times New Roman"/>
                <a:cs typeface="Calibri"/>
              </a:rPr>
              <a:t>НПП </a:t>
            </a:r>
            <a:r>
              <a:rPr lang="sr-Latn-RS" sz="3600" b="1" dirty="0" err="1">
                <a:latin typeface="Times New Roman"/>
                <a:cs typeface="Calibri"/>
              </a:rPr>
              <a:t>Дигитални</a:t>
            </a:r>
            <a:r>
              <a:rPr lang="sr-Latn-RS" sz="3600" b="1" dirty="0">
                <a:latin typeface="Times New Roman"/>
                <a:cs typeface="Calibri"/>
              </a:rPr>
              <a:t> </a:t>
            </a:r>
            <a:r>
              <a:rPr lang="sr-Latn-RS" sz="3600" b="1" dirty="0" err="1">
                <a:latin typeface="Times New Roman"/>
                <a:cs typeface="Calibri"/>
              </a:rPr>
              <a:t>свијет</a:t>
            </a:r>
            <a:r>
              <a:rPr lang="sr-Latn-RS" sz="3600" b="1" dirty="0">
                <a:latin typeface="Times New Roman"/>
                <a:cs typeface="Calibri"/>
              </a:rPr>
              <a:t> </a:t>
            </a:r>
            <a:r>
              <a:rPr lang="sr-Latn-RS" sz="3600" b="1" dirty="0" err="1">
                <a:latin typeface="Times New Roman"/>
                <a:cs typeface="Calibri"/>
              </a:rPr>
              <a:t>за</a:t>
            </a:r>
            <a:r>
              <a:rPr lang="sr-Latn-RS" sz="3600" b="1" dirty="0">
                <a:latin typeface="Times New Roman"/>
                <a:cs typeface="Calibri"/>
              </a:rPr>
              <a:t> </a:t>
            </a:r>
            <a:r>
              <a:rPr lang="sr-Latn-RS" sz="3600" b="1" dirty="0" smtClean="0">
                <a:latin typeface="Times New Roman"/>
                <a:cs typeface="Calibri"/>
              </a:rPr>
              <a:t>2. </a:t>
            </a:r>
            <a:r>
              <a:rPr lang="sr-Latn-RS" sz="3600" b="1" dirty="0" err="1" smtClean="0">
                <a:latin typeface="Times New Roman"/>
                <a:cs typeface="Calibri"/>
              </a:rPr>
              <a:t>разред</a:t>
            </a:r>
            <a:endParaRPr lang="sr-Latn-RS" sz="3600" b="1" dirty="0" smtClean="0">
              <a:latin typeface="Times New Roman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911" y="2414331"/>
            <a:ext cx="1194351" cy="1080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900" y="2359189"/>
            <a:ext cx="1083184" cy="1069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101" y="2376382"/>
            <a:ext cx="1502340" cy="1078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5204" y="2354089"/>
            <a:ext cx="1710862" cy="1069289"/>
          </a:xfrm>
          <a:prstGeom prst="rect">
            <a:avLst/>
          </a:prstGeom>
        </p:spPr>
      </p:pic>
      <p:sp>
        <p:nvSpPr>
          <p:cNvPr id="15" name="Naslov 1"/>
          <p:cNvSpPr txBox="1">
            <a:spLocks/>
          </p:cNvSpPr>
          <p:nvPr/>
        </p:nvSpPr>
        <p:spPr>
          <a:xfrm>
            <a:off x="1283731" y="453698"/>
            <a:ext cx="10103778" cy="1565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s-Cyrl-BA" sz="4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Кроз Дигитални свијет до дигиталних компетенција</a:t>
            </a:r>
            <a:endParaRPr lang="sr-Latn-RS" sz="4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14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952" y="1384995"/>
            <a:ext cx="9510327" cy="5373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endParaRPr lang="sr-Latn-RS" sz="2800" b="1" dirty="0">
              <a:solidFill>
                <a:schemeClr val="bg1"/>
              </a:solidFill>
              <a:latin typeface="Times New Roman"/>
              <a:cs typeface="Segoe UI"/>
            </a:endParaRP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  <a:latin typeface="Times New Roman"/>
                <a:cs typeface="Segoe UI"/>
              </a:rPr>
              <a:t>Дигитални </a:t>
            </a:r>
            <a:r>
              <a:rPr lang="sr-Cyrl-RS" sz="2800" b="1" dirty="0">
                <a:solidFill>
                  <a:schemeClr val="bg1"/>
                </a:solidFill>
                <a:latin typeface="Times New Roman"/>
                <a:cs typeface="Segoe UI"/>
              </a:rPr>
              <a:t>уређаји и </a:t>
            </a:r>
            <a:r>
              <a:rPr lang="sr-Cyrl-RS" sz="2800" b="1" dirty="0" smtClean="0">
                <a:solidFill>
                  <a:schemeClr val="bg1"/>
                </a:solidFill>
                <a:latin typeface="Times New Roman"/>
                <a:cs typeface="Segoe UI"/>
              </a:rPr>
              <a:t>здравље</a:t>
            </a:r>
            <a:r>
              <a:rPr lang="sr-Cyrl-RS" sz="2800" b="1" dirty="0">
                <a:solidFill>
                  <a:schemeClr val="bg1"/>
                </a:solidFill>
                <a:latin typeface="Times New Roman"/>
                <a:cs typeface="Segoe U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1035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kvir za tekst 3">
            <a:extLst>
              <a:ext uri="{FF2B5EF4-FFF2-40B4-BE49-F238E27FC236}">
                <a16:creationId xmlns:a16="http://schemas.microsoft.com/office/drawing/2014/main" xmlns="" id="{CF405CB9-EDB5-44BD-A48A-303BB881234A}"/>
              </a:ext>
            </a:extLst>
          </p:cNvPr>
          <p:cNvSpPr txBox="1"/>
          <p:nvPr/>
        </p:nvSpPr>
        <p:spPr>
          <a:xfrm>
            <a:off x="0" y="3460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R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Заштита </a:t>
            </a:r>
            <a:r>
              <a:rPr lang="sr-Cyrl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личних</a:t>
            </a:r>
            <a:r>
              <a:rPr lang="sr-Cyrl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података</a:t>
            </a:r>
            <a:r>
              <a:rPr lang="sr-Latn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kvir za tekst 6">
            <a:extLst>
              <a:ext uri="{FF2B5EF4-FFF2-40B4-BE49-F238E27FC236}">
                <a16:creationId xmlns:a16="http://schemas.microsoft.com/office/drawing/2014/main" xmlns="" id="{168D2E16-D568-4CAD-B4D0-7B27EF36D6AE}"/>
              </a:ext>
            </a:extLst>
          </p:cNvPr>
          <p:cNvSpPr txBox="1"/>
          <p:nvPr/>
        </p:nvSpPr>
        <p:spPr>
          <a:xfrm>
            <a:off x="145415" y="2507903"/>
            <a:ext cx="437279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s-Cyrl-BA" dirty="0">
                <a:latin typeface="Times New Roman"/>
                <a:cs typeface="Times New Roman"/>
              </a:rPr>
              <a:t> </a:t>
            </a:r>
            <a:r>
              <a:rPr lang="bs-Cyrl-BA" b="1" dirty="0">
                <a:latin typeface="Times New Roman"/>
                <a:cs typeface="Times New Roman"/>
              </a:rPr>
              <a:t>ИСХОДИ</a:t>
            </a:r>
            <a:r>
              <a:rPr lang="bs-Cyrl-BA" b="1" dirty="0" smtClean="0">
                <a:latin typeface="Times New Roman"/>
                <a:cs typeface="Times New Roman"/>
              </a:rPr>
              <a:t>:</a:t>
            </a:r>
            <a:endParaRPr lang="bs-Cyrl-BA" b="1" dirty="0">
              <a:latin typeface="Times New Roman"/>
              <a:cs typeface="Times New Roman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dirty="0">
                <a:latin typeface="Times New Roman"/>
                <a:cs typeface="Times New Roman"/>
              </a:rPr>
              <a:t>​наброји личне податке које не смије дијели</a:t>
            </a:r>
            <a:r>
              <a:rPr lang="en-US" dirty="0" err="1">
                <a:latin typeface="Times New Roman"/>
                <a:cs typeface="Times New Roman"/>
              </a:rPr>
              <a:t>ти</a:t>
            </a:r>
            <a:r>
              <a:rPr lang="bs-Cyrl-BA" dirty="0">
                <a:latin typeface="Times New Roman"/>
                <a:cs typeface="Times New Roman"/>
              </a:rPr>
              <a:t> (име и презиме, адреса, број телефона, датум рођења, школа и разред, подаци о родитељима);</a:t>
            </a:r>
            <a:endParaRPr lang="en-US" dirty="0">
              <a:latin typeface="Times New Roman"/>
              <a:ea typeface="+mn-lt"/>
              <a:cs typeface="Times New Roman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dirty="0">
                <a:latin typeface="Times New Roman"/>
                <a:cs typeface="Times New Roman"/>
              </a:rPr>
              <a:t>oбјасни важност чувања личних података;</a:t>
            </a:r>
            <a:endParaRPr lang="en-US" dirty="0">
              <a:latin typeface="Times New Roman"/>
              <a:ea typeface="+mn-lt"/>
              <a:cs typeface="Times New Roman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dirty="0">
                <a:latin typeface="Times New Roman"/>
                <a:cs typeface="Times New Roman"/>
              </a:rPr>
              <a:t>одговорно користи свој лични и дигитални идентитет.</a:t>
            </a:r>
            <a:endParaRPr lang="en-US" dirty="0">
              <a:latin typeface="Times New Roman"/>
              <a:ea typeface="+mn-lt"/>
              <a:cs typeface="Times New Roman"/>
            </a:endParaRPr>
          </a:p>
          <a:p>
            <a:endParaRPr lang="bs-Cyrl-BA" dirty="0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150AF69-CE22-4E64-BE2C-5E28D7D63C6A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8B26492E-8092-4BDC-9E7E-5A97F52F5189}"/>
              </a:ext>
            </a:extLst>
          </p:cNvPr>
          <p:cNvSpPr txBox="1"/>
          <p:nvPr/>
        </p:nvSpPr>
        <p:spPr>
          <a:xfrm>
            <a:off x="2596416" y="6043035"/>
            <a:ext cx="23259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s-Cyrl-BA" dirty="0">
                <a:latin typeface="Times New Roman"/>
                <a:cs typeface="Times New Roman"/>
              </a:rPr>
              <a:t>Примјер задатка:</a:t>
            </a:r>
          </a:p>
          <a:p>
            <a:endParaRPr lang="bs-Cyrl-BA" dirty="0">
              <a:latin typeface="Times New Roman"/>
              <a:cs typeface="Times New Roman"/>
            </a:endParaRPr>
          </a:p>
        </p:txBody>
      </p:sp>
      <p:pic>
        <p:nvPicPr>
          <p:cNvPr id="2" name="Slika 2">
            <a:extLst>
              <a:ext uri="{FF2B5EF4-FFF2-40B4-BE49-F238E27FC236}">
                <a16:creationId xmlns:a16="http://schemas.microsoft.com/office/drawing/2014/main" xmlns="" id="{FACAFADA-6410-4776-A189-89B78423C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2226034"/>
            <a:ext cx="7143750" cy="44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2958A3-2D92-46B7-965A-D2FF6C69AFC1}"/>
              </a:ext>
            </a:extLst>
          </p:cNvPr>
          <p:cNvSpPr txBox="1"/>
          <p:nvPr/>
        </p:nvSpPr>
        <p:spPr>
          <a:xfrm>
            <a:off x="417969" y="2073902"/>
            <a:ext cx="3898537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endParaRPr lang="bs-Cyrl-BA" sz="2400" dirty="0">
              <a:latin typeface="Times New Roman"/>
              <a:cs typeface="Times New Roman"/>
            </a:endParaRPr>
          </a:p>
          <a:p>
            <a:r>
              <a:rPr lang="bs-Cyrl-BA" sz="2400" b="1" dirty="0">
                <a:latin typeface="Times New Roman"/>
                <a:cs typeface="Times New Roman"/>
              </a:rPr>
              <a:t>ИСХОДИ</a:t>
            </a:r>
            <a:r>
              <a:rPr lang="bs-Cyrl-BA" sz="2400" b="1" dirty="0" smtClean="0">
                <a:latin typeface="Times New Roman"/>
                <a:cs typeface="Times New Roman"/>
              </a:rPr>
              <a:t>:</a:t>
            </a:r>
            <a:endParaRPr lang="bs-Cyrl-BA" sz="2400" dirty="0">
              <a:latin typeface="Times New Roman"/>
              <a:cs typeface="Times New Roman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sz="2400" dirty="0">
                <a:latin typeface="Times New Roman"/>
                <a:cs typeface="Times New Roman"/>
              </a:rPr>
              <a:t>наведе правила лијепог и пристојног понашања; </a:t>
            </a:r>
            <a:endParaRPr lang="bs-Cyrl-BA" sz="240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sz="2400" dirty="0">
                <a:latin typeface="Times New Roman"/>
                <a:cs typeface="Times New Roman"/>
              </a:rPr>
              <a:t>разликује примјерену и увредљиву поруку;</a:t>
            </a:r>
            <a:endParaRPr lang="bs-Cyrl-BA" sz="2400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sz="2400" dirty="0">
                <a:latin typeface="Times New Roman"/>
                <a:cs typeface="Times New Roman"/>
              </a:rPr>
              <a:t>пристојно одговара на поруку.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195AB2-EB9F-4BE8-A080-997D57DACEFF}"/>
              </a:ext>
            </a:extLst>
          </p:cNvPr>
          <p:cNvSpPr txBox="1"/>
          <p:nvPr/>
        </p:nvSpPr>
        <p:spPr>
          <a:xfrm>
            <a:off x="0" y="75571"/>
            <a:ext cx="12191999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САДРЖАЈ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sr-Cyrl-RS" sz="2800" b="1" dirty="0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Интернет бонтон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A3A4BA-1654-4384-B0E9-8AF82FC33C73}"/>
              </a:ext>
            </a:extLst>
          </p:cNvPr>
          <p:cNvSpPr txBox="1"/>
          <p:nvPr/>
        </p:nvSpPr>
        <p:spPr>
          <a:xfrm>
            <a:off x="2647939" y="6119512"/>
            <a:ext cx="2019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Times New Roman"/>
                <a:ea typeface="+mn-lt"/>
                <a:cs typeface="Times New Roman"/>
              </a:rPr>
              <a:t>Примјер</a:t>
            </a:r>
            <a:r>
              <a:rPr lang="en-US" dirty="0">
                <a:latin typeface="Times New Roman"/>
                <a:ea typeface="+mn-lt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+mn-lt"/>
                <a:cs typeface="Times New Roman"/>
              </a:rPr>
              <a:t>задатка</a:t>
            </a:r>
            <a:r>
              <a:rPr lang="en-US" dirty="0">
                <a:latin typeface="Times New Roman"/>
                <a:ea typeface="+mn-lt"/>
                <a:cs typeface="Times New Roman"/>
              </a:rPr>
              <a:t>: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xmlns="" id="{5225CE10-02A9-4332-B06D-9A7B2341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425" y="2153575"/>
            <a:ext cx="7048500" cy="464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1F66FF-67C9-4D8E-B6D2-2B9A45259098}"/>
              </a:ext>
            </a:extLst>
          </p:cNvPr>
          <p:cNvSpPr txBox="1"/>
          <p:nvPr/>
        </p:nvSpPr>
        <p:spPr>
          <a:xfrm>
            <a:off x="262391" y="2396731"/>
            <a:ext cx="365070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s-Cyrl-BA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 ИСХОДИ</a:t>
            </a:r>
            <a:r>
              <a:rPr lang="bs-Cyrl-B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:</a:t>
            </a:r>
            <a:endParaRPr lang="bs-Cyrl-BA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именује права и обавезе у дигиталном свијету;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поштује своја и туђа права и обавезе.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C38764-E360-4701-B035-DBBB6BFB4079}"/>
              </a:ext>
            </a:extLst>
          </p:cNvPr>
          <p:cNvSpPr txBox="1"/>
          <p:nvPr/>
        </p:nvSpPr>
        <p:spPr>
          <a:xfrm>
            <a:off x="87592" y="-14737"/>
            <a:ext cx="12104408" cy="1384995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САДРЖАЈ</a:t>
            </a:r>
            <a:endParaRPr lang="sr-Cyrl-RS" sz="2800" b="1" dirty="0" smtClean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  <a:p>
            <a:pPr algn="ctr"/>
            <a:endParaRPr lang="sr-Cyrl-RS" sz="2800" b="1" dirty="0" smtClean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  <a:p>
            <a:pPr algn="ctr"/>
            <a:r>
              <a:rPr lang="sr-Cyrl-RS" sz="2800" b="1" dirty="0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Права и обавезе у дигиталном </a:t>
            </a:r>
            <a:r>
              <a:rPr lang="sr-Cyrl-RS" sz="2800" b="1" dirty="0" err="1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свијету</a:t>
            </a:r>
            <a:r>
              <a:rPr lang="sr-Cyrl-RS" sz="2800" b="1" dirty="0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 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442A5B-3A5E-4616-9CB0-A50A889AFA0E}"/>
              </a:ext>
            </a:extLst>
          </p:cNvPr>
          <p:cNvSpPr txBox="1"/>
          <p:nvPr/>
        </p:nvSpPr>
        <p:spPr>
          <a:xfrm>
            <a:off x="2329142" y="596120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Примјер</a:t>
            </a:r>
            <a:r>
              <a:rPr lang="en-US" dirty="0">
                <a:latin typeface="Times New Roman"/>
                <a:cs typeface="Times New Roman"/>
              </a:rPr>
              <a:t> </a:t>
            </a:r>
            <a:r>
              <a:rPr lang="en-US" dirty="0" err="1">
                <a:latin typeface="Times New Roman"/>
                <a:cs typeface="Times New Roman"/>
              </a:rPr>
              <a:t>задатка</a:t>
            </a:r>
            <a:r>
              <a:rPr lang="en-US" dirty="0"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5" name="Slika 7">
            <a:extLst>
              <a:ext uri="{FF2B5EF4-FFF2-40B4-BE49-F238E27FC236}">
                <a16:creationId xmlns:a16="http://schemas.microsoft.com/office/drawing/2014/main" xmlns="" id="{D3A9051D-9BB8-46FA-A297-13C7C6236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25" y="2010720"/>
            <a:ext cx="7343775" cy="452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4ADE70-AA96-4D3E-92D5-EAE00D30DC4B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 </a:t>
            </a:r>
          </a:p>
          <a:p>
            <a:pPr algn="ctr"/>
            <a:r>
              <a:rPr lang="en-GB" sz="2800" b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Безбједност</a:t>
            </a:r>
            <a:r>
              <a:rPr lang="en-GB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 у </a:t>
            </a:r>
            <a:r>
              <a:rPr lang="en-GB" sz="28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дигиталном</a:t>
            </a:r>
            <a:r>
              <a:rPr lang="en-GB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GB" sz="28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свијету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8FE53D-D233-46DC-A0CF-328C634A8DA9}"/>
              </a:ext>
            </a:extLst>
          </p:cNvPr>
          <p:cNvSpPr txBox="1"/>
          <p:nvPr/>
        </p:nvSpPr>
        <p:spPr>
          <a:xfrm>
            <a:off x="210650" y="2095213"/>
            <a:ext cx="445547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bs-Cyrl-BA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наведе могуће опасности у дигиталном свијету;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именује особе (родитељи/учитељи) или институције којима се треба обратити у случају контакта са непримјереним садржајем или непознатим, злонамјерним особама или особама које комуницирају на неприхватљив начин;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,Sans-Serif"/>
              <a:buChar char="•"/>
            </a:pPr>
            <a:r>
              <a:rPr lang="bs-Cyrl-BA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примјењује правила безбједног понашања у дигиталном свијету</a:t>
            </a:r>
            <a:r>
              <a:rPr lang="bs-Cyrl-B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5A940C-9674-4E6A-941C-C04534CB9D1F}"/>
              </a:ext>
            </a:extLst>
          </p:cNvPr>
          <p:cNvSpPr txBox="1"/>
          <p:nvPr/>
        </p:nvSpPr>
        <p:spPr>
          <a:xfrm>
            <a:off x="357025" y="172588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z-Cyrl-AZ" b="1" dirty="0">
                <a:latin typeface="Times New Roman"/>
                <a:ea typeface="Corbel"/>
                <a:cs typeface="Times New Roman"/>
              </a:rPr>
              <a:t>ИСХОДИ: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52B5A9-A56D-45B3-AFE9-C55B9DEB75CD}"/>
              </a:ext>
            </a:extLst>
          </p:cNvPr>
          <p:cNvSpPr txBox="1"/>
          <p:nvPr/>
        </p:nvSpPr>
        <p:spPr>
          <a:xfrm>
            <a:off x="2886192" y="55735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cs typeface="Times New Roman"/>
              </a:rPr>
              <a:t>Примјер</a:t>
            </a:r>
            <a:r>
              <a:rPr lang="en-US">
                <a:latin typeface="Times New Roman"/>
                <a:cs typeface="Times New Roman"/>
              </a:rPr>
              <a:t> </a:t>
            </a:r>
            <a:r>
              <a:rPr lang="en-US" err="1">
                <a:latin typeface="Times New Roman"/>
                <a:cs typeface="Times New Roman"/>
              </a:rPr>
              <a:t>задатка</a:t>
            </a:r>
            <a:r>
              <a:rPr lang="en-US"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6" name="Slika 7">
            <a:extLst>
              <a:ext uri="{FF2B5EF4-FFF2-40B4-BE49-F238E27FC236}">
                <a16:creationId xmlns:a16="http://schemas.microsoft.com/office/drawing/2014/main" xmlns="" id="{8BE9E300-5C61-4384-87B6-FE42AA76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525" y="2259106"/>
            <a:ext cx="6915150" cy="4478104"/>
          </a:xfrm>
          <a:prstGeom prst="rect">
            <a:avLst/>
          </a:prstGeom>
        </p:spPr>
      </p:pic>
      <p:sp>
        <p:nvSpPr>
          <p:cNvPr id="13" name="Okvir za tekst 12">
            <a:extLst>
              <a:ext uri="{FF2B5EF4-FFF2-40B4-BE49-F238E27FC236}">
                <a16:creationId xmlns:a16="http://schemas.microsoft.com/office/drawing/2014/main" xmlns="" id="{B04EDB9E-D1D6-42FB-9658-5A2AD17F5A6E}"/>
              </a:ext>
            </a:extLst>
          </p:cNvPr>
          <p:cNvSpPr txBox="1"/>
          <p:nvPr/>
        </p:nvSpPr>
        <p:spPr>
          <a:xfrm>
            <a:off x="2154448" y="6200215"/>
            <a:ext cx="2895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 </a:t>
            </a:r>
            <a:r>
              <a:rPr lang="en-US" dirty="0">
                <a:latin typeface="Times New Roman"/>
                <a:cs typeface="Times New Roman"/>
                <a:hlinkClick r:id="rId3"/>
              </a:rPr>
              <a:t>https://djecanainternetu.com.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F22CA5-6F6F-4639-9D99-BF970E28C120}"/>
              </a:ext>
            </a:extLst>
          </p:cNvPr>
          <p:cNvSpPr txBox="1"/>
          <p:nvPr/>
        </p:nvSpPr>
        <p:spPr>
          <a:xfrm>
            <a:off x="0" y="0"/>
            <a:ext cx="12115800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 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 </a:t>
            </a:r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/>
              <a:ea typeface="+mn-lt"/>
              <a:cs typeface="Times New Roman"/>
            </a:endParaRPr>
          </a:p>
          <a:p>
            <a:pPr algn="ctr"/>
            <a:r>
              <a:rPr lang="en-GB" sz="28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Заштита</a:t>
            </a:r>
            <a:r>
              <a:rPr lang="en-GB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дигиталних</a:t>
            </a:r>
            <a:r>
              <a:rPr lang="en-GB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уређаја</a:t>
            </a:r>
            <a:r>
              <a:rPr lang="en-GB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 и </a:t>
            </a:r>
            <a:r>
              <a:rPr lang="en-GB" sz="28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безбједно</a:t>
            </a:r>
            <a:r>
              <a:rPr lang="en-GB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одлагање</a:t>
            </a:r>
            <a:r>
              <a:rPr lang="en-GB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дигиталног</a:t>
            </a:r>
            <a:r>
              <a:rPr lang="en-GB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отпада</a:t>
            </a:r>
            <a:r>
              <a:rPr lang="en-U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 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4496A3-F8B1-4D77-8C11-D5797AEB49B4}"/>
              </a:ext>
            </a:extLst>
          </p:cNvPr>
          <p:cNvSpPr txBox="1"/>
          <p:nvPr/>
        </p:nvSpPr>
        <p:spPr>
          <a:xfrm>
            <a:off x="209001" y="1569660"/>
            <a:ext cx="4564706" cy="4462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s-Cyrl-BA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ИСХОДИ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: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r>
              <a:rPr lang="bs-Cyrl-B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наведе основне препоруке за руковање дигиталним уређајем на одговоран начин (заштита од топлоте, хладноће, прашине, течности и слично);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​</a:t>
            </a:r>
          </a:p>
          <a:p>
            <a:pPr marL="800100" lvl="1" indent="-342900">
              <a:buFont typeface="Arial"/>
              <a:buChar char="•"/>
            </a:pPr>
            <a:r>
              <a:rPr lang="bs-Cyrl-B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анализира важност правилног одлагања електронског отпада у циљу очувања здраве животне средине;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​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r>
              <a:rPr lang="bs-Cyrl-BA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упореди важност правилног одлагања електронског отпада у односу на загађење животне средине</a:t>
            </a:r>
            <a:r>
              <a:rPr lang="bs-Cyrl-BA" dirty="0">
                <a:solidFill>
                  <a:srgbClr val="444444"/>
                </a:solidFill>
                <a:latin typeface="Times New Roman"/>
                <a:cs typeface="Times New Roman"/>
              </a:rPr>
              <a:t>.</a:t>
            </a:r>
            <a:endParaRPr lang="en-US" dirty="0">
              <a:solidFill>
                <a:srgbClr val="0D0D0D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D8A350-F8D3-49FC-B9D3-CD18EB221140}"/>
              </a:ext>
            </a:extLst>
          </p:cNvPr>
          <p:cNvSpPr txBox="1"/>
          <p:nvPr/>
        </p:nvSpPr>
        <p:spPr>
          <a:xfrm>
            <a:off x="1892060" y="423557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5AD9D0-168F-451A-97F3-2ECC427F18A1}"/>
              </a:ext>
            </a:extLst>
          </p:cNvPr>
          <p:cNvSpPr txBox="1"/>
          <p:nvPr/>
        </p:nvSpPr>
        <p:spPr>
          <a:xfrm>
            <a:off x="5258920" y="580590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Примјер</a:t>
            </a:r>
            <a:r>
              <a:rPr lang="en-US" dirty="0">
                <a:latin typeface="Times New Roman"/>
                <a:cs typeface="Times New Roman"/>
              </a:rPr>
              <a:t> </a:t>
            </a:r>
            <a:r>
              <a:rPr lang="en-US" dirty="0" err="1">
                <a:latin typeface="Times New Roman"/>
                <a:cs typeface="Times New Roman"/>
              </a:rPr>
              <a:t>задатка</a:t>
            </a:r>
            <a:r>
              <a:rPr lang="en-US" dirty="0"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5" name="Slika 6">
            <a:extLst>
              <a:ext uri="{FF2B5EF4-FFF2-40B4-BE49-F238E27FC236}">
                <a16:creationId xmlns:a16="http://schemas.microsoft.com/office/drawing/2014/main" xmlns="" id="{B5E48934-20AC-4F33-8D9A-A33F0BEE7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920" y="1951416"/>
            <a:ext cx="6686550" cy="38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2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ED3F8E-0927-4C8C-9ABB-46D20E349261}"/>
              </a:ext>
            </a:extLst>
          </p:cNvPr>
          <p:cNvSpPr txBox="1"/>
          <p:nvPr/>
        </p:nvSpPr>
        <p:spPr>
          <a:xfrm>
            <a:off x="1275474" y="533760"/>
            <a:ext cx="96410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s-Cyrl-BA" sz="3600" b="1" dirty="0">
                <a:solidFill>
                  <a:schemeClr val="bg1"/>
                </a:solidFill>
                <a:latin typeface="Times New Roman"/>
              </a:rPr>
              <a:t>Алгоритамски начин размишљања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7812" y="1867034"/>
            <a:ext cx="939871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endParaRPr lang="sr-Cyrl-R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  <a:p>
            <a:pPr marL="457200" indent="-457200">
              <a:buAutoNum type="arabicPeriod"/>
            </a:pPr>
            <a:r>
              <a:rPr lang="bs-Cyrl-B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Разлагање проблема на мање цјелине</a:t>
            </a:r>
          </a:p>
          <a:p>
            <a:pPr marL="457200" lvl="0" indent="-457200">
              <a:buAutoNum type="arabicPeriod"/>
            </a:pPr>
            <a:endParaRPr lang="bs-Cyrl-BA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  <a:p>
            <a:pPr marL="457200" indent="-457200">
              <a:buAutoNum type="arabicPeriod"/>
            </a:pPr>
            <a:r>
              <a:rPr lang="bs-Cyrl-B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Ријеши проблем - корацима до циља</a:t>
            </a:r>
          </a:p>
          <a:p>
            <a:pPr marL="457200" indent="-457200">
              <a:buAutoNum type="arabicPeriod"/>
            </a:pPr>
            <a:endParaRPr lang="bs-Cyrl-BA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  <a:p>
            <a:pPr marL="457200" indent="-457200">
              <a:buAutoNum type="arabicPeriod"/>
            </a:pPr>
            <a:r>
              <a:rPr lang="bs-Cyrl-B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Уочавање и исправљање грешака у алгоритму</a:t>
            </a:r>
          </a:p>
          <a:p>
            <a:pPr marL="457200" indent="-457200">
              <a:buAutoNum type="arabicPeriod"/>
            </a:pPr>
            <a:endParaRPr lang="bs-Cyrl-BA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  <a:p>
            <a:pPr marL="457200" indent="-457200">
              <a:buAutoNum type="arabicPeriod"/>
            </a:pPr>
            <a:r>
              <a:rPr lang="bs-Cyrl-B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Мој алгоритам</a:t>
            </a:r>
          </a:p>
        </p:txBody>
      </p:sp>
    </p:spTree>
    <p:extLst>
      <p:ext uri="{BB962C8B-B14F-4D97-AF65-F5344CB8AC3E}">
        <p14:creationId xmlns:p14="http://schemas.microsoft.com/office/powerpoint/2010/main" val="36966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/>
              <a:buChar char="q"/>
            </a:pPr>
            <a:r>
              <a:rPr lang="bs-Cyrl-BA" smtClean="0">
                <a:latin typeface="Times New Roman"/>
                <a:cs typeface="Times New Roman"/>
              </a:rPr>
              <a:t>оспособљавање за правилно и безбједно коришћење дигиталних уређаја и интернета;</a:t>
            </a:r>
          </a:p>
          <a:p>
            <a:pPr marL="285750" indent="-285750" algn="just">
              <a:buFont typeface="Wingdings"/>
              <a:buChar char="q"/>
            </a:pPr>
            <a:r>
              <a:rPr lang="bs-Cyrl-BA" smtClean="0">
                <a:latin typeface="Times New Roman"/>
                <a:cs typeface="Times New Roman"/>
              </a:rPr>
              <a:t>развијање правилних здравствених навика прил</a:t>
            </a:r>
            <a:r>
              <a:rPr lang="en-US" smtClean="0">
                <a:latin typeface="Times New Roman"/>
                <a:cs typeface="Times New Roman"/>
              </a:rPr>
              <a:t>ик</a:t>
            </a:r>
            <a:r>
              <a:rPr lang="bs-Cyrl-BA" smtClean="0">
                <a:latin typeface="Times New Roman"/>
                <a:cs typeface="Times New Roman"/>
              </a:rPr>
              <a:t>ом коришћења дигиталних уређаја.</a:t>
            </a:r>
            <a:endParaRPr lang="bs-Cyrl-BA" dirty="0">
              <a:latin typeface="Times New Roman"/>
              <a:cs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kvir za tekst 3">
            <a:extLst>
              <a:ext uri="{FF2B5EF4-FFF2-40B4-BE49-F238E27FC236}">
                <a16:creationId xmlns="" xmlns:a16="http://schemas.microsoft.com/office/drawing/2014/main" id="{ED42936D-1E85-470B-B122-EED3706C6C7E}"/>
              </a:ext>
            </a:extLst>
          </p:cNvPr>
          <p:cNvSpPr txBox="1"/>
          <p:nvPr/>
        </p:nvSpPr>
        <p:spPr>
          <a:xfrm>
            <a:off x="4716429" y="2252907"/>
            <a:ext cx="7099333" cy="275039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14350" indent="-5143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5054" y="1371600"/>
            <a:ext cx="462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ПОСЕБНИ ЦИЉЕВИ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ED3F8E-0927-4C8C-9ABB-46D20E349261}"/>
              </a:ext>
            </a:extLst>
          </p:cNvPr>
          <p:cNvSpPr txBox="1"/>
          <p:nvPr/>
        </p:nvSpPr>
        <p:spPr>
          <a:xfrm>
            <a:off x="337609" y="2207219"/>
            <a:ext cx="336259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s-Cyrl-BA" sz="3600" b="1" dirty="0">
                <a:solidFill>
                  <a:schemeClr val="bg1"/>
                </a:solidFill>
                <a:latin typeface="Times New Roman"/>
              </a:rPr>
              <a:t>Алгоритамски начин размишљања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A26C9E-B36A-497E-AFBD-F0BF77D59D2B}"/>
              </a:ext>
            </a:extLst>
          </p:cNvPr>
          <p:cNvSpPr txBox="1"/>
          <p:nvPr/>
        </p:nvSpPr>
        <p:spPr>
          <a:xfrm>
            <a:off x="4439348" y="2207219"/>
            <a:ext cx="732957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bs-Cyrl-BA" sz="2800" dirty="0">
                <a:latin typeface="Times New Roman"/>
                <a:cs typeface="Times New Roman"/>
              </a:rPr>
              <a:t>развијање логичког начина размишљања и рјешавања задатака по принципу корак по корак;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bs-Cyrl-BA" sz="2800" dirty="0">
                <a:latin typeface="Times New Roman"/>
                <a:cs typeface="Times New Roman"/>
              </a:rPr>
              <a:t>оспособљавање за рјешавање логичких задатака, њихову анализу и исправљање грешака;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bs-Cyrl-BA" sz="2800" dirty="0">
                <a:latin typeface="Times New Roman"/>
                <a:cs typeface="Times New Roman"/>
              </a:rPr>
              <a:t>развијање самопоуздања и сигурности приликом рјешавања логичких задатака.</a:t>
            </a:r>
          </a:p>
        </p:txBody>
      </p:sp>
    </p:spTree>
    <p:extLst>
      <p:ext uri="{BB962C8B-B14F-4D97-AF65-F5344CB8AC3E}">
        <p14:creationId xmlns:p14="http://schemas.microsoft.com/office/powerpoint/2010/main" val="4322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60ACC13-B825-49F3-93DE-C8B8F2FA3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F947B31F-CA03-4793-845D-FD86BABC1A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DCDDE94D-F78C-4A48-AEA6-E922FC99A1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3445A886-F3CA-4DE4-90D7-535F9707B7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A8999CB6-C053-418B-AE37-E470804D25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81EA3E26-BFCD-4396-AE8A-2A9828BFFB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5F9BC582-73A6-4D8A-8738-E364764893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85428F22-76B3-4107-AADE-3F9EC95FD3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346FBCF-5353-4172-96F5-4B7EB07777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343F3E6D-808D-43AD-9485-AD0014BEAE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3DB1AC6-5430-4CD3-BD83-86E675A11A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2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78326E10-C8CB-487F-A110-F861268DE6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24" name="Freeform 6">
              <a:extLst>
                <a:ext uri="{FF2B5EF4-FFF2-40B4-BE49-F238E27FC236}">
                  <a16:creationId xmlns="" xmlns:a16="http://schemas.microsoft.com/office/drawing/2014/main" id="{3279962B-46D2-4E19-B632-39B80D1E80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="" xmlns:a16="http://schemas.microsoft.com/office/drawing/2014/main" id="{321A335A-53CB-4C17-AB51-5D9C2DCB45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6" name="Freeform 8">
              <a:extLst>
                <a:ext uri="{FF2B5EF4-FFF2-40B4-BE49-F238E27FC236}">
                  <a16:creationId xmlns="" xmlns:a16="http://schemas.microsoft.com/office/drawing/2014/main" id="{A0E0D557-405B-469F-AEDE-4E3404AA41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7" name="Freeform 9">
              <a:extLst>
                <a:ext uri="{FF2B5EF4-FFF2-40B4-BE49-F238E27FC236}">
                  <a16:creationId xmlns="" xmlns:a16="http://schemas.microsoft.com/office/drawing/2014/main" id="{D8D4E62F-9393-40A6-9E85-9F3B59C4628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0">
              <a:extLst>
                <a:ext uri="{FF2B5EF4-FFF2-40B4-BE49-F238E27FC236}">
                  <a16:creationId xmlns="" xmlns:a16="http://schemas.microsoft.com/office/drawing/2014/main" id="{FABD11B1-DE89-45BC-8204-968C88AADC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1">
              <a:extLst>
                <a:ext uri="{FF2B5EF4-FFF2-40B4-BE49-F238E27FC236}">
                  <a16:creationId xmlns="" xmlns:a16="http://schemas.microsoft.com/office/drawing/2014/main" id="{AFA4965A-1FBC-44B8-B96A-3F5275C3AE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3" name="Slika 24" descr="3D Hologram from iPad">
            <a:extLst>
              <a:ext uri="{FF2B5EF4-FFF2-40B4-BE49-F238E27FC236}">
                <a16:creationId xmlns="" xmlns:a16="http://schemas.microsoft.com/office/drawing/2014/main" id="{FF2ABC13-A468-4FB2-866A-FA8254601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91" r="33191"/>
          <a:stretch/>
        </p:blipFill>
        <p:spPr>
          <a:xfrm>
            <a:off x="20" y="10"/>
            <a:ext cx="3459143" cy="6857990"/>
          </a:xfrm>
          <a:custGeom>
            <a:avLst/>
            <a:gdLst/>
            <a:ahLst/>
            <a:cxnLst/>
            <a:rect l="l" t="t" r="r" b="b"/>
            <a:pathLst>
              <a:path w="3458633" h="6858000">
                <a:moveTo>
                  <a:pt x="0" y="0"/>
                </a:moveTo>
                <a:lnTo>
                  <a:pt x="3174999" y="0"/>
                </a:lnTo>
                <a:lnTo>
                  <a:pt x="2294466" y="5223932"/>
                </a:lnTo>
                <a:lnTo>
                  <a:pt x="3458633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BB78A8F-EEC4-47A9-939D-3A363F1B37DF}"/>
              </a:ext>
            </a:extLst>
          </p:cNvPr>
          <p:cNvSpPr txBox="1"/>
          <p:nvPr/>
        </p:nvSpPr>
        <p:spPr>
          <a:xfrm>
            <a:off x="3919268" y="368060"/>
            <a:ext cx="681199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Times New Roman"/>
                <a:ea typeface="+mn-lt"/>
                <a:cs typeface="+mn-lt"/>
              </a:rPr>
              <a:t>МАЛИ РЈЕЧНИК НЕПОЗНАТИХ ПОЈМОВА</a:t>
            </a:r>
            <a:endParaRPr lang="en-US" sz="2400" b="1">
              <a:latin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4BD2284-31DF-4F62-8888-AEC2EE31084F}"/>
              </a:ext>
            </a:extLst>
          </p:cNvPr>
          <p:cNvSpPr txBox="1"/>
          <p:nvPr/>
        </p:nvSpPr>
        <p:spPr>
          <a:xfrm>
            <a:off x="3785516" y="1055919"/>
            <a:ext cx="705640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АЛГОРИТАМ</a:t>
            </a:r>
          </a:p>
          <a:p>
            <a:pPr marL="185738" indent="-185738"/>
            <a:r>
              <a:rPr lang="en-US" sz="2000" dirty="0" smtClean="0">
                <a:latin typeface="Times New Roman"/>
                <a:ea typeface="+mn-lt"/>
                <a:cs typeface="+mn-lt"/>
              </a:rPr>
              <a:t>- </a:t>
            </a:r>
            <a:r>
              <a:rPr lang="bs-Cyrl-BA" sz="2000" dirty="0" smtClean="0">
                <a:latin typeface="Times New Roman"/>
                <a:ea typeface="+mn-lt"/>
                <a:cs typeface="+mn-lt"/>
              </a:rPr>
              <a:t>упутство (опис) рјешавања неког проблема или задатка кроз </a:t>
            </a:r>
            <a:r>
              <a:rPr lang="en-US" sz="2000" dirty="0" err="1" smtClean="0">
                <a:latin typeface="Times New Roman"/>
                <a:ea typeface="+mn-lt"/>
                <a:cs typeface="+mn-lt"/>
              </a:rPr>
              <a:t>низ</a:t>
            </a:r>
            <a:r>
              <a:rPr lang="en-US" sz="2000" dirty="0" smtClean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корака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који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воде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до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 smtClean="0">
                <a:latin typeface="Times New Roman"/>
                <a:ea typeface="+mn-lt"/>
                <a:cs typeface="+mn-lt"/>
              </a:rPr>
              <a:t>рјешења</a:t>
            </a:r>
            <a:r>
              <a:rPr lang="bs-Cyrl-BA" sz="2000" dirty="0" smtClean="0">
                <a:latin typeface="Times New Roman"/>
                <a:ea typeface="+mn-lt"/>
                <a:cs typeface="+mn-lt"/>
              </a:rPr>
              <a:t>.</a:t>
            </a:r>
            <a:endParaRPr lang="en-US" sz="2000" dirty="0">
              <a:latin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43793C-2E29-4212-B9F0-50087A833A41}"/>
              </a:ext>
            </a:extLst>
          </p:cNvPr>
          <p:cNvSpPr txBox="1"/>
          <p:nvPr/>
        </p:nvSpPr>
        <p:spPr>
          <a:xfrm>
            <a:off x="3732212" y="2081107"/>
            <a:ext cx="755961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 dirty="0" smtClean="0">
                <a:latin typeface="Times New Roman"/>
                <a:cs typeface="Times New Roman"/>
              </a:rPr>
              <a:t>АЛГОРИТАМСК</a:t>
            </a:r>
            <a:r>
              <a:rPr lang="bs-Cyrl-BA" sz="2000" b="1" dirty="0" smtClean="0">
                <a:latin typeface="Times New Roman"/>
                <a:cs typeface="Times New Roman"/>
              </a:rPr>
              <a:t>О</a:t>
            </a:r>
            <a:r>
              <a:rPr lang="en-US" sz="2000" b="1" dirty="0" smtClean="0">
                <a:latin typeface="Times New Roman"/>
                <a:ea typeface="+mn-lt"/>
                <a:cs typeface="+mn-lt"/>
              </a:rPr>
              <a:t> РАЗМИШЉАЊ</a:t>
            </a:r>
            <a:r>
              <a:rPr lang="bs-Cyrl-BA" sz="2000" b="1" dirty="0" smtClean="0">
                <a:latin typeface="Times New Roman"/>
                <a:ea typeface="+mn-lt"/>
                <a:cs typeface="+mn-lt"/>
              </a:rPr>
              <a:t>Е</a:t>
            </a:r>
            <a:endParaRPr lang="en-US" sz="2000" b="1" dirty="0">
              <a:latin typeface="Times New Roman"/>
              <a:cs typeface="Times New Roman"/>
            </a:endParaRPr>
          </a:p>
          <a:p>
            <a:pPr marL="174625" indent="-174625" algn="just"/>
            <a:r>
              <a:rPr lang="en-US" sz="2000" dirty="0">
                <a:latin typeface="Times New Roman"/>
                <a:ea typeface="+mn-lt"/>
                <a:cs typeface="+mn-lt"/>
              </a:rPr>
              <a:t>- </a:t>
            </a:r>
            <a:r>
              <a:rPr lang="bs-Cyrl-BA" sz="2000" dirty="0" smtClean="0">
                <a:latin typeface="Times New Roman"/>
                <a:ea typeface="+mn-lt"/>
                <a:cs typeface="+mn-lt"/>
              </a:rPr>
              <a:t>рјешавање проблема </a:t>
            </a:r>
            <a:r>
              <a:rPr lang="en-US" sz="2000" dirty="0">
                <a:latin typeface="Times New Roman"/>
                <a:ea typeface="+mn-lt"/>
                <a:cs typeface="+mn-lt"/>
              </a:rPr>
              <a:t>(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задатака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)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рашчлањивање</a:t>
            </a:r>
            <a:r>
              <a:rPr lang="bs-Cyrl-BA" sz="2000" dirty="0" smtClean="0">
                <a:latin typeface="Times New Roman"/>
                <a:ea typeface="+mn-lt"/>
                <a:cs typeface="+mn-lt"/>
              </a:rPr>
              <a:t>м</a:t>
            </a:r>
            <a:r>
              <a:rPr lang="en-US" sz="2000" dirty="0" smtClean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 smtClean="0">
                <a:latin typeface="Times New Roman"/>
                <a:ea typeface="+mn-lt"/>
                <a:cs typeface="+mn-lt"/>
              </a:rPr>
              <a:t>на</a:t>
            </a:r>
            <a:r>
              <a:rPr lang="en-US" sz="2000" dirty="0" smtClean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његове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саставне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 smtClean="0">
                <a:latin typeface="Times New Roman"/>
                <a:ea typeface="+mn-lt"/>
                <a:cs typeface="+mn-lt"/>
              </a:rPr>
              <a:t>дијелове</a:t>
            </a:r>
            <a:r>
              <a:rPr lang="bs-Cyrl-BA" sz="2000" dirty="0">
                <a:latin typeface="Times New Roman"/>
                <a:ea typeface="+mn-lt"/>
                <a:cs typeface="+mn-lt"/>
              </a:rPr>
              <a:t>, креирање корака </a:t>
            </a:r>
            <a:r>
              <a:rPr lang="bs-Cyrl-BA" sz="2000" dirty="0" smtClean="0">
                <a:latin typeface="Times New Roman"/>
                <a:ea typeface="+mn-lt"/>
                <a:cs typeface="+mn-lt"/>
              </a:rPr>
              <a:t>и проналажење узајамне везе који воде до рјешања.</a:t>
            </a:r>
            <a:endParaRPr lang="en-US" sz="2000" dirty="0">
              <a:latin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1E882A-E412-4979-9C9B-DFF1F3A40668}"/>
              </a:ext>
            </a:extLst>
          </p:cNvPr>
          <p:cNvSpPr txBox="1"/>
          <p:nvPr/>
        </p:nvSpPr>
        <p:spPr>
          <a:xfrm>
            <a:off x="3744518" y="3481363"/>
            <a:ext cx="43822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Times New Roman"/>
                <a:ea typeface="+mn-lt"/>
                <a:cs typeface="+mn-lt"/>
              </a:rPr>
              <a:t>СИМБОЛ</a:t>
            </a:r>
            <a:endParaRPr lang="en-US" sz="2000" b="1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ea typeface="+mn-lt"/>
                <a:cs typeface="+mn-lt"/>
              </a:rPr>
              <a:t>-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знак</a:t>
            </a:r>
            <a:r>
              <a:rPr lang="en-US" sz="2000" dirty="0">
                <a:latin typeface="Times New Roman"/>
                <a:ea typeface="+mn-lt"/>
                <a:cs typeface="+mn-lt"/>
              </a:rPr>
              <a:t>,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ознака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за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неки</a:t>
            </a:r>
            <a:r>
              <a:rPr lang="en-US" sz="2000" dirty="0">
                <a:latin typeface="Times New Roman"/>
                <a:ea typeface="+mn-lt"/>
                <a:cs typeface="+mn-lt"/>
              </a:rPr>
              <a:t> </a:t>
            </a:r>
            <a:r>
              <a:rPr lang="en-US" sz="2000" dirty="0" err="1">
                <a:latin typeface="Times New Roman"/>
                <a:ea typeface="+mn-lt"/>
                <a:cs typeface="+mn-lt"/>
              </a:rPr>
              <a:t>појам</a:t>
            </a:r>
            <a:r>
              <a:rPr lang="en-US" sz="2000" dirty="0">
                <a:latin typeface="Times New Roman"/>
                <a:ea typeface="+mn-lt"/>
                <a:cs typeface="+mn-lt"/>
              </a:rPr>
              <a:t>.</a:t>
            </a:r>
            <a:endParaRPr lang="en-US" sz="2000" dirty="0">
              <a:latin typeface="Times New Roman"/>
            </a:endParaRPr>
          </a:p>
        </p:txBody>
      </p:sp>
      <p:pic>
        <p:nvPicPr>
          <p:cNvPr id="16" name="Picture 17">
            <a:extLst>
              <a:ext uri="{FF2B5EF4-FFF2-40B4-BE49-F238E27FC236}">
                <a16:creationId xmlns="" xmlns:a16="http://schemas.microsoft.com/office/drawing/2014/main" id="{82215CD6-E514-435B-AE7B-4CB51B898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53345" y="3666207"/>
            <a:ext cx="3563623" cy="2672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4BD2284-31DF-4F62-8888-AEC2EE31084F}"/>
              </a:ext>
            </a:extLst>
          </p:cNvPr>
          <p:cNvSpPr txBox="1"/>
          <p:nvPr/>
        </p:nvSpPr>
        <p:spPr>
          <a:xfrm>
            <a:off x="76864" y="93957"/>
            <a:ext cx="12115136" cy="1384995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АЛГОРИТАМ</a:t>
            </a:r>
          </a:p>
          <a:p>
            <a:pPr marL="185738" indent="-185738" algn="ctr"/>
            <a:r>
              <a:rPr lang="en-US" sz="2800" dirty="0" smtClean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- </a:t>
            </a:r>
            <a:r>
              <a:rPr lang="bs-Cyrl-BA" sz="2800" dirty="0" smtClean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упутство (опис) рјешавања неког проблема или задатка кроз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низ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корака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који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воде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до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рјешења</a:t>
            </a:r>
            <a:r>
              <a:rPr lang="bs-Cyrl-BA" sz="2800" dirty="0" smtClean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8335" y="1903374"/>
            <a:ext cx="5553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 </a:t>
            </a:r>
            <a:r>
              <a:rPr lang="sr-Cyrl-R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ријешити</a:t>
            </a:r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проблем?</a:t>
            </a:r>
            <a:endParaRPr lang="sr-Cyrl-R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2465" y="2522172"/>
            <a:ext cx="2501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Дефинисати проблем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8335" y="3214582"/>
            <a:ext cx="428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Осмислити алтернативна рјешења проблем</a:t>
            </a:r>
            <a:r>
              <a:rPr 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8335" y="4106959"/>
            <a:ext cx="384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Процјена алтернативних рјешења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58335" y="4785466"/>
            <a:ext cx="397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Примјена рјешења и праћење</a:t>
            </a:r>
            <a:r>
              <a:rPr 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реализације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57" y="2247488"/>
            <a:ext cx="2260535" cy="2996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627" y="2642737"/>
            <a:ext cx="3804581" cy="2850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23454C95-6860-4B79-E644-73095842CA0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95326" y="4917594"/>
          <a:ext cx="10058474" cy="151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74">
                  <a:extLst>
                    <a:ext uri="{9D8B030D-6E8A-4147-A177-3AD203B41FA5}">
                      <a16:colId xmlns:a16="http://schemas.microsoft.com/office/drawing/2014/main" xmlns="" val="2801286127"/>
                    </a:ext>
                  </a:extLst>
                </a:gridCol>
              </a:tblGrid>
              <a:tr h="412750">
                <a:tc>
                  <a:txBody>
                    <a:bodyPr/>
                    <a:lstStyle/>
                    <a:p>
                      <a:pPr algn="just"/>
                      <a:r>
                        <a:rPr lang="bs-Cyrl-BA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Општи циљеви прве тријаде за наставни предмет Дигитални свијет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047607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 algn="just">
                        <a:buFont typeface="Arial"/>
                        <a:buChar char="•"/>
                      </a:pPr>
                      <a:r>
                        <a:rPr lang="az-Cyrl-AZ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стицање основних дигиталних компетенција код ученика;</a:t>
                      </a:r>
                    </a:p>
                    <a:p>
                      <a:pPr marL="342900" lvl="0" indent="-342900" algn="just">
                        <a:buFont typeface="Arial"/>
                        <a:buChar char="•"/>
                      </a:pPr>
                      <a:r>
                        <a:rPr lang="az-Cyrl-AZ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развијање свијести о безбједној употреби дигиталних уређаја;</a:t>
                      </a:r>
                    </a:p>
                    <a:p>
                      <a:pPr marL="342900" lvl="0" indent="-342900" algn="just">
                        <a:buFont typeface="Arial"/>
                        <a:buChar char="•"/>
                      </a:pPr>
                      <a:r>
                        <a:rPr lang="az-Cyrl-AZ" sz="2400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развијање алгоритамског начина размишљања.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51453339"/>
                  </a:ext>
                </a:extLst>
              </a:tr>
            </a:tbl>
          </a:graphicData>
        </a:graphic>
      </p:graphicFrame>
      <p:sp>
        <p:nvSpPr>
          <p:cNvPr id="9" name="Freeform 45">
            <a:extLst>
              <a:ext uri="{FF2B5EF4-FFF2-40B4-BE49-F238E27FC236}">
                <a16:creationId xmlns:a16="http://schemas.microsoft.com/office/drawing/2014/main" xmlns="" id="{CFE45BF0-46DB-408C-B5F7-7B117168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46">
            <a:extLst>
              <a:ext uri="{FF2B5EF4-FFF2-40B4-BE49-F238E27FC236}">
                <a16:creationId xmlns:a16="http://schemas.microsoft.com/office/drawing/2014/main" xmlns="" id="{2AEBC8F2-97B1-41B4-93F1-2D289E197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E91B64-9FCC-451E-AFB4-A827D63293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BEC35F26-5CB6-85E9-86B8-372071D2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86" y="6357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r-Latn-RS" sz="3600" b="1" dirty="0">
                <a:solidFill>
                  <a:schemeClr val="bg1"/>
                </a:solidFill>
                <a:latin typeface="Times New Roman"/>
                <a:cs typeface="Times New Roman"/>
              </a:rPr>
              <a:t>НПП </a:t>
            </a:r>
            <a:r>
              <a:rPr lang="sr-Latn-RS" sz="36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Дигитални</a:t>
            </a:r>
            <a:r>
              <a:rPr lang="sr-Latn-RS" sz="36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sr-Latn-RS" sz="3600" b="1" dirty="0" err="1">
                <a:solidFill>
                  <a:schemeClr val="bg1"/>
                </a:solidFill>
                <a:latin typeface="Times New Roman"/>
                <a:cs typeface="Times New Roman"/>
              </a:rPr>
              <a:t>свијет</a:t>
            </a:r>
            <a:r>
              <a:rPr lang="sr-Latn-RS" sz="3600" b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sr-Latn-RS" sz="36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  <a:endParaRPr lang="sr-Latn-RS" sz="4000" b="1" dirty="0">
              <a:solidFill>
                <a:schemeClr val="bg1"/>
              </a:solidFill>
              <a:cs typeface="Calibri Light" panose="020F0302020204030204"/>
            </a:endParaRPr>
          </a:p>
        </p:txBody>
      </p:sp>
      <p:graphicFrame>
        <p:nvGraphicFramePr>
          <p:cNvPr id="8" name="Tabela 6">
            <a:extLst>
              <a:ext uri="{FF2B5EF4-FFF2-40B4-BE49-F238E27FC236}">
                <a16:creationId xmlns="" xmlns:a16="http://schemas.microsoft.com/office/drawing/2014/main" id="{AB55E876-FC0C-4039-A10B-26F5FC49E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10949"/>
              </p:ext>
            </p:extLst>
          </p:nvPr>
        </p:nvGraphicFramePr>
        <p:xfrm>
          <a:off x="1000125" y="1603376"/>
          <a:ext cx="10551793" cy="3156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179">
                  <a:extLst>
                    <a:ext uri="{9D8B030D-6E8A-4147-A177-3AD203B41FA5}">
                      <a16:colId xmlns="" xmlns:a16="http://schemas.microsoft.com/office/drawing/2014/main" val="2276454201"/>
                    </a:ext>
                  </a:extLst>
                </a:gridCol>
                <a:gridCol w="6058130">
                  <a:extLst>
                    <a:ext uri="{9D8B030D-6E8A-4147-A177-3AD203B41FA5}">
                      <a16:colId xmlns="" xmlns:a16="http://schemas.microsoft.com/office/drawing/2014/main" val="1625393593"/>
                    </a:ext>
                  </a:extLst>
                </a:gridCol>
                <a:gridCol w="2729484">
                  <a:extLst>
                    <a:ext uri="{9D8B030D-6E8A-4147-A177-3AD203B41FA5}">
                      <a16:colId xmlns="" xmlns:a16="http://schemas.microsoft.com/office/drawing/2014/main" val="166917760"/>
                    </a:ext>
                  </a:extLst>
                </a:gridCol>
              </a:tblGrid>
              <a:tr h="789214">
                <a:tc>
                  <a:txBody>
                    <a:bodyPr/>
                    <a:lstStyle/>
                    <a:p>
                      <a:r>
                        <a:rPr lang="bs-Cyrl-BA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Редни број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bs-Cyrl-BA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Наставна тема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bs-Cyrl-BA" sz="24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/>
                        </a:rPr>
                        <a:t>Оквирни број часова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19144230"/>
                  </a:ext>
                </a:extLst>
              </a:tr>
              <a:tr h="394607">
                <a:tc>
                  <a:txBody>
                    <a:bodyPr/>
                    <a:lstStyle/>
                    <a:p>
                      <a:pPr algn="ctr"/>
                      <a:r>
                        <a:rPr lang="bs-Cyrl-BA" sz="2400" b="1">
                          <a:effectLst/>
                          <a:latin typeface="Times New Roman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az-Cyrl-AZ" sz="2400" b="1">
                          <a:effectLst/>
                          <a:latin typeface="Times New Roman"/>
                        </a:rPr>
                        <a:t>Дигитално друштво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400" b="1"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24603383"/>
                  </a:ext>
                </a:extLst>
              </a:tr>
              <a:tr h="789214">
                <a:tc>
                  <a:txBody>
                    <a:bodyPr/>
                    <a:lstStyle/>
                    <a:p>
                      <a:pPr algn="ctr"/>
                      <a:r>
                        <a:rPr lang="bs-Cyrl-BA" sz="2400"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az-Cyrl-AZ" sz="2400">
                          <a:effectLst/>
                          <a:latin typeface="Times New Roman"/>
                        </a:rPr>
                        <a:t>Безбједно коришћење дигиталних уређаја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50437263"/>
                  </a:ext>
                </a:extLst>
              </a:tr>
              <a:tr h="789214">
                <a:tc>
                  <a:txBody>
                    <a:bodyPr/>
                    <a:lstStyle/>
                    <a:p>
                      <a:pPr algn="ctr"/>
                      <a:r>
                        <a:rPr lang="bs-Cyrl-BA" sz="2400">
                          <a:effectLst/>
                          <a:latin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bs-Cyrl-BA" sz="2400">
                          <a:effectLst/>
                          <a:latin typeface="Times New Roman"/>
                        </a:rPr>
                        <a:t>Алгоритамски начин размишљања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68173588"/>
                  </a:ext>
                </a:extLst>
              </a:tr>
              <a:tr h="394607">
                <a:tc gridSpan="2">
                  <a:txBody>
                    <a:bodyPr/>
                    <a:lstStyle/>
                    <a:p>
                      <a:pPr algn="ctr"/>
                      <a:r>
                        <a:rPr lang="bs-Cyrl-BA" sz="2400">
                          <a:effectLst/>
                          <a:latin typeface="Times New Roman"/>
                        </a:rPr>
                        <a:t>УКУПНО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r-Latn-R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2400" dirty="0"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44916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11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100" y="1135298"/>
            <a:ext cx="814987" cy="1080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376" y="220369"/>
            <a:ext cx="1162634" cy="12769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3741366" y="352963"/>
            <a:ext cx="2675080" cy="523220"/>
          </a:xfrm>
          <a:prstGeom prst="rect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Лампа не ради!</a:t>
            </a:r>
            <a:endParaRPr lang="sr-Cyrl-R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894631" y="899824"/>
            <a:ext cx="368549" cy="1151291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0" name="TextBox 9"/>
          <p:cNvSpPr txBox="1"/>
          <p:nvPr/>
        </p:nvSpPr>
        <p:spPr>
          <a:xfrm>
            <a:off x="3409388" y="2220595"/>
            <a:ext cx="376914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ли је лампа прикључена за струју?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endCxn id="14" idx="1"/>
          </p:cNvCxnSpPr>
          <p:nvPr/>
        </p:nvCxnSpPr>
        <p:spPr>
          <a:xfrm>
            <a:off x="7208929" y="2635891"/>
            <a:ext cx="1363624" cy="0"/>
          </a:xfrm>
          <a:prstGeom prst="straightConnector1">
            <a:avLst/>
          </a:prstGeom>
          <a:ln w="57150">
            <a:solidFill>
              <a:srgbClr val="0840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00886" y="2065040"/>
            <a:ext cx="1179710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НЕ!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72553" y="2451225"/>
            <a:ext cx="216823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Прикуључи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лампу!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ansparent Emotions Png - Smiley Face Thumb Up, Png Download , Transparent  Png Image - PNGi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965" y="1821218"/>
            <a:ext cx="1199752" cy="12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4925412" y="2955453"/>
            <a:ext cx="368549" cy="1328207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7" name="TextBox 16"/>
          <p:cNvSpPr txBox="1"/>
          <p:nvPr/>
        </p:nvSpPr>
        <p:spPr>
          <a:xfrm>
            <a:off x="3409388" y="4298617"/>
            <a:ext cx="376914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ли је </a:t>
            </a:r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прегорјела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сијалица?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1529" y="3741468"/>
            <a:ext cx="1179710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ЕСТЕ!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201529" y="4483283"/>
            <a:ext cx="1363624" cy="0"/>
          </a:xfrm>
          <a:prstGeom prst="straightConnector1">
            <a:avLst/>
          </a:prstGeom>
          <a:ln w="57150">
            <a:solidFill>
              <a:srgbClr val="08405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554046" y="4273606"/>
            <a:ext cx="216823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sr-Cyrl-R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Замијени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сијалицу!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Transparent Emotions Png - Smiley Face Thumb Up, Png Download , Transparent  Png Image - PNGi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965" y="3768116"/>
            <a:ext cx="1199752" cy="12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293961" y="3368006"/>
            <a:ext cx="1179710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ДА!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4879613" y="4737630"/>
            <a:ext cx="368549" cy="977721"/>
          </a:xfrm>
          <a:prstGeom prst="down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26" name="TextBox 25"/>
          <p:cNvSpPr txBox="1"/>
          <p:nvPr/>
        </p:nvSpPr>
        <p:spPr>
          <a:xfrm>
            <a:off x="5293961" y="5030002"/>
            <a:ext cx="1179710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НЕ!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09619" y="5715351"/>
            <a:ext cx="216999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ЗВАТИ МАЈСТОРА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78710" y="5730308"/>
            <a:ext cx="216999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s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КУПИ НОВУ ЛАМПУ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831" y="6098481"/>
            <a:ext cx="1023298" cy="6862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0748" y="6035263"/>
            <a:ext cx="1023298" cy="6862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335" y="2942234"/>
            <a:ext cx="1162634" cy="12769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778" y="4813539"/>
            <a:ext cx="683309" cy="7505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1"/>
          <p:cNvSpPr txBox="1"/>
          <p:nvPr/>
        </p:nvSpPr>
        <p:spPr>
          <a:xfrm>
            <a:off x="-16126" y="-18832"/>
            <a:ext cx="1914532" cy="710963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Cyrl-BA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</a:p>
          <a:p>
            <a:endParaRPr lang="bs-Cyrl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s-Cyrl-BA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2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4" grpId="0" animBg="1"/>
      <p:bldP spid="16" grpId="0" animBg="1"/>
      <p:bldP spid="16" grpId="1" animBg="1"/>
      <p:bldP spid="17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23" grpId="0" animBg="1"/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0982"/>
            <a:ext cx="12191999" cy="138499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R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све ово? Зашто нам је ово потребно?</a:t>
            </a:r>
          </a:p>
          <a:p>
            <a:pPr algn="ctr"/>
            <a:endParaRPr lang="sr-Cyrl-R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174" y="2547642"/>
            <a:ext cx="5814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Алгоритамско мишљење је процес развоја алгоритма или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којим се долази до </a:t>
            </a:r>
            <a:r>
              <a:rPr lang="sr-Cyrl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рјешења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одређеног проблема, до проналажења неких одговора или израде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задатка.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174" y="3921684"/>
            <a:ext cx="7984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лгоритамско размишљање је процес у којем ученици размишљајући корак по корак, долазе до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рјешења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одређених проблема.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174" y="4683462"/>
            <a:ext cx="91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Алгоритамско размишљање је основа компјутерске науке и процеса развоја кода и програмских апликација.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174" y="5648464"/>
            <a:ext cx="9892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Овакав приступ аутоматизује процес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рјешавања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 креирањем низа систематских, логичких  корака. 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878" y="1828587"/>
            <a:ext cx="2514245" cy="27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965" y="4688805"/>
            <a:ext cx="3387130" cy="2138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212" y="-16471"/>
            <a:ext cx="12163788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Дефинисање проблема</a:t>
            </a:r>
            <a:endParaRPr lang="sr-Cyrl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1536" y="1531817"/>
            <a:ext cx="2591181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r-Cyrl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Одлазак на пут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8965" y="1564993"/>
            <a:ext cx="336436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Припрема ручка</a:t>
            </a:r>
            <a:endParaRPr lang="sr-Cyrl-R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05240" y="1540315"/>
            <a:ext cx="363650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Припрема за одлазак у школу</a:t>
            </a:r>
            <a:endParaRPr lang="sr-Cyrl-R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8115" y="2010074"/>
            <a:ext cx="7833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 је то што нам је познато?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(чињенице, информације)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2892" y="4367988"/>
            <a:ext cx="496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Обрада познатих информација</a:t>
            </a:r>
            <a:endParaRPr lang="sr-Cyrl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7434" y="2485302"/>
            <a:ext cx="2595283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одредиште</a:t>
            </a:r>
            <a:endParaRPr lang="sr-Cyrl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пута</a:t>
            </a:r>
            <a:endParaRPr lang="sr-Cyrl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ременске прилике</a:t>
            </a:r>
          </a:p>
          <a:p>
            <a:pPr marL="285750" indent="-285750">
              <a:buFontTx/>
              <a:buChar char="-"/>
            </a:pP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биљешка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 списком за паковање...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4776" y="2694340"/>
            <a:ext cx="3364361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врста је ручка</a:t>
            </a:r>
          </a:p>
          <a:p>
            <a:pPr marL="285750" indent="-285750">
              <a:buFontTx/>
              <a:buChar char="-"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потребне намирнице</a:t>
            </a:r>
          </a:p>
          <a:p>
            <a:pPr marL="285750" indent="-285750">
              <a:buFontTx/>
              <a:buChar char="-"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списак намирница</a:t>
            </a:r>
            <a:r>
              <a:rPr lang="sr-Latn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које недостају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65302" y="2611037"/>
            <a:ext cx="3316382" cy="16312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распоред часова за дан</a:t>
            </a:r>
          </a:p>
          <a:p>
            <a:pPr marL="285750" indent="-285750">
              <a:buFontTx/>
              <a:buChar char="-"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 одласка </a:t>
            </a:r>
          </a:p>
          <a:p>
            <a:pPr marL="285750" indent="-285750">
              <a:buFontTx/>
              <a:buChar char="-"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временске прилике</a:t>
            </a:r>
          </a:p>
          <a:p>
            <a:pPr marL="285750" indent="-285750">
              <a:buFontTx/>
              <a:buChar char="-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одјећа и обућа</a:t>
            </a:r>
            <a:endParaRPr lang="sr-Cyrl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оброк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769" y="1562595"/>
            <a:ext cx="2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Примјери</a:t>
            </a:r>
            <a:r>
              <a:rPr lang="sr-Cyrl-R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sr-Cyrl-R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6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990" y="70671"/>
            <a:ext cx="12067009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Могућа </a:t>
            </a:r>
            <a:r>
              <a:rPr lang="sr-Cyrl-R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рјешења</a:t>
            </a:r>
            <a:r>
              <a:rPr lang="sr-Cyrl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</a:t>
            </a:r>
            <a:endParaRPr lang="sr-Cyrl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6945" y="1040929"/>
            <a:ext cx="3198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Проблем: Одлазак на пут</a:t>
            </a:r>
            <a:endParaRPr lang="sr-Cyrl-R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600" y="4556739"/>
            <a:ext cx="2886472" cy="11752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930982" y="1570929"/>
            <a:ext cx="2638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Дестинација - Београд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2965" y="2774069"/>
            <a:ext cx="11039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75" indent="-2238375"/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Специфичности пута: превозно средство (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провјера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исправности),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вријеме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поласка, резервације, документа, дужина путовања, финансијска страна (путни трошак)...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2965" y="3580998"/>
            <a:ext cx="8563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Временске прилике током путовања и приликом доласка на дестинацију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2965" y="3990548"/>
            <a:ext cx="9403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Списак неопходних ствари за пут: </a:t>
            </a: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кофер,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гардероба, обућа, прибор за хигијену,...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77" y="4946138"/>
            <a:ext cx="1994621" cy="7416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506" y="4881533"/>
            <a:ext cx="1577686" cy="8062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152965" y="4307163"/>
            <a:ext cx="8700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Друге могућности и процјена алтернативних рјешења у односу на циљ... 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3966" y="1102916"/>
            <a:ext cx="3576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Крајњи циљ: Гостовање</a:t>
            </a:r>
            <a:endParaRPr lang="sr-Cyrl-R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8637" y="5734590"/>
            <a:ext cx="9967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Израдити прецизан план уз максимално превазилажење могућих погрешних корака... 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29392" y="6113299"/>
            <a:ext cx="822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Примјена плана (одлазак на пут) и провјера у односу на очекивано...</a:t>
            </a: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901" y="1020995"/>
            <a:ext cx="1504181" cy="1832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39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5482" y="430306"/>
            <a:ext cx="7382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Развојем алгоритамског начина размишљања развијамо вјештину рјешавања проблема, постепеност у раду, организованост и фокусираност.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82034" y="1565846"/>
            <a:ext cx="524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Алгоритамски задаци су свуда око нас.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5482" y="1981183"/>
            <a:ext cx="7382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рјешења комплекснијег задатка или проблема доћи ћемо тако што ћемо га раставити на низ једноставнијих међусобно повезаних дијелова. 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5482" y="3074911"/>
            <a:ext cx="7490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тај начин рјешавање проблема чинимо ефикаснијим и бржим, те развијамо моделе чијим усвајањем подстичемо ефикасност у раду или учењу.  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5482" y="4392116"/>
            <a:ext cx="7611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Развијање алгоритамског начина размишљања подстичемо тимским радом кроз игру и истраживање, креативност. </a:t>
            </a:r>
            <a:r>
              <a:rPr lang="bs-Cyrl-B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Алгоритамска писменост је цјеложивотна вјештина. </a:t>
            </a:r>
            <a:endParaRPr lang="sr-Cyrl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ED3F8E-0927-4C8C-9ABB-46D20E349261}"/>
              </a:ext>
            </a:extLst>
          </p:cNvPr>
          <p:cNvSpPr txBox="1"/>
          <p:nvPr/>
        </p:nvSpPr>
        <p:spPr>
          <a:xfrm>
            <a:off x="337609" y="2207219"/>
            <a:ext cx="336259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s-Cyrl-BA" sz="3600" b="1" dirty="0">
                <a:solidFill>
                  <a:schemeClr val="bg1"/>
                </a:solidFill>
                <a:latin typeface="Times New Roman"/>
              </a:rPr>
              <a:t>Алгоритамски начин размишљања</a:t>
            </a:r>
          </a:p>
        </p:txBody>
      </p:sp>
    </p:spTree>
    <p:extLst>
      <p:ext uri="{BB962C8B-B14F-4D97-AF65-F5344CB8AC3E}">
        <p14:creationId xmlns:p14="http://schemas.microsoft.com/office/powerpoint/2010/main" val="37828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6165" y="497541"/>
            <a:ext cx="701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Примјере за примјену алгоритма можемо пронаћи у свакодневном окружењу.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75444" y="1328538"/>
            <a:ext cx="6920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изради алгоритма, потпуно је нормално да се појављују грешке и њиховим уочавањем ми у ствари учимо.  Алгоритамско размишљање и логика се развијају током читавог живота. 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091" y="3424116"/>
            <a:ext cx="4151736" cy="27251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ED3F8E-0927-4C8C-9ABB-46D20E349261}"/>
              </a:ext>
            </a:extLst>
          </p:cNvPr>
          <p:cNvSpPr txBox="1"/>
          <p:nvPr/>
        </p:nvSpPr>
        <p:spPr>
          <a:xfrm>
            <a:off x="337609" y="2207219"/>
            <a:ext cx="3362598" cy="1754326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s-Cyrl-BA" sz="3600" b="1" dirty="0">
                <a:solidFill>
                  <a:schemeClr val="bg1"/>
                </a:solidFill>
                <a:latin typeface="Times New Roman"/>
              </a:rPr>
              <a:t>Алгоритамски начин размишљања</a:t>
            </a:r>
          </a:p>
        </p:txBody>
      </p:sp>
    </p:spTree>
    <p:extLst>
      <p:ext uri="{BB962C8B-B14F-4D97-AF65-F5344CB8AC3E}">
        <p14:creationId xmlns:p14="http://schemas.microsoft.com/office/powerpoint/2010/main" val="299092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60ACC13-B825-49F3-93DE-C8B8F2FA3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F947B31F-CA03-4793-845D-FD86BABC1A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DCDDE94D-F78C-4A48-AEA6-E922FC99A1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3445A886-F3CA-4DE4-90D7-535F9707B7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A8999CB6-C053-418B-AE37-E470804D25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81EA3E26-BFCD-4396-AE8A-2A9828BFFB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5F9BC582-73A6-4D8A-8738-E364764893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85428F22-76B3-4107-AADE-3F9EC95FD3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59CC6B-FA68-42E9-9D0B-191D1508037C}"/>
              </a:ext>
            </a:extLst>
          </p:cNvPr>
          <p:cNvSpPr txBox="1"/>
          <p:nvPr/>
        </p:nvSpPr>
        <p:spPr>
          <a:xfrm>
            <a:off x="246199" y="2146631"/>
            <a:ext cx="3590909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s-Cyrl-BA" sz="2000" b="1" dirty="0">
                <a:latin typeface="Times New Roman"/>
                <a:cs typeface="Times New Roman"/>
              </a:rPr>
              <a:t>ИСХОДИ:</a:t>
            </a:r>
            <a:endParaRPr lang="en-US" sz="2000" b="1" dirty="0">
              <a:latin typeface="Times New Roman"/>
              <a:cs typeface="Times New Roman"/>
            </a:endParaRPr>
          </a:p>
          <a:p>
            <a:endParaRPr lang="bs-Cyrl-BA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  <a:cs typeface="Times New Roman"/>
              </a:rPr>
              <a:t>уочи кораке за рјешавање једноставног алгоритма;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  <a:cs typeface="Times New Roman"/>
              </a:rPr>
              <a:t>анализира једноставан познати поступак/активност и предлаже кораке за његово спровођење;</a:t>
            </a:r>
          </a:p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  <a:cs typeface="Times New Roman"/>
              </a:rPr>
              <a:t>објасни појам алгоритам као упутство за рјешавање проблема.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2ED53AB-6B4D-446B-B45A-AE0D0605EFCF}"/>
              </a:ext>
            </a:extLst>
          </p:cNvPr>
          <p:cNvSpPr txBox="1"/>
          <p:nvPr/>
        </p:nvSpPr>
        <p:spPr>
          <a:xfrm>
            <a:off x="68242" y="103816"/>
            <a:ext cx="12123758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s-Cyrl-BA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</a:p>
          <a:p>
            <a:pPr algn="ctr"/>
            <a:r>
              <a:rPr lang="bs-Cyrl-BA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Разлагање </a:t>
            </a:r>
            <a:r>
              <a:rPr lang="bs-Cyrl-BA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проблема на мање цјелине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0" name="TextBox 14">
            <a:extLst>
              <a:ext uri="{FF2B5EF4-FFF2-40B4-BE49-F238E27FC236}">
                <a16:creationId xmlns="" xmlns:a16="http://schemas.microsoft.com/office/drawing/2014/main" id="{339CFC8A-6A84-4EAB-83BD-5B40B84AD467}"/>
              </a:ext>
            </a:extLst>
          </p:cNvPr>
          <p:cNvSpPr txBox="1"/>
          <p:nvPr/>
        </p:nvSpPr>
        <p:spPr>
          <a:xfrm>
            <a:off x="2409825" y="5987018"/>
            <a:ext cx="232594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Примјер задатка:</a:t>
            </a:r>
          </a:p>
        </p:txBody>
      </p:sp>
      <p:pic>
        <p:nvPicPr>
          <p:cNvPr id="8" name="Slika 15">
            <a:extLst>
              <a:ext uri="{FF2B5EF4-FFF2-40B4-BE49-F238E27FC236}">
                <a16:creationId xmlns="" xmlns:a16="http://schemas.microsoft.com/office/drawing/2014/main" id="{05CB4638-01C8-491E-9838-103524750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259" y="2146631"/>
            <a:ext cx="7933674" cy="453628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kvir za tekst 6">
            <a:extLst>
              <a:ext uri="{FF2B5EF4-FFF2-40B4-BE49-F238E27FC236}">
                <a16:creationId xmlns="" xmlns:a16="http://schemas.microsoft.com/office/drawing/2014/main" id="{F04E7083-7866-4C2F-B7AF-0EF8AF80D328}"/>
              </a:ext>
            </a:extLst>
          </p:cNvPr>
          <p:cNvSpPr txBox="1"/>
          <p:nvPr/>
        </p:nvSpPr>
        <p:spPr>
          <a:xfrm>
            <a:off x="6555391" y="5940656"/>
            <a:ext cx="44291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400" dirty="0">
                <a:solidFill>
                  <a:srgbClr val="002060"/>
                </a:solidFill>
                <a:latin typeface="Times New Roman"/>
                <a:cs typeface="Times New Roman"/>
              </a:rPr>
              <a:t>3. </a:t>
            </a:r>
            <a:r>
              <a:rPr lang="sr-Latn-RS" sz="2400" dirty="0" err="1">
                <a:solidFill>
                  <a:srgbClr val="002060"/>
                </a:solidFill>
                <a:latin typeface="Times New Roman"/>
                <a:cs typeface="Times New Roman"/>
              </a:rPr>
              <a:t>Затворити</a:t>
            </a:r>
            <a:r>
              <a:rPr lang="sr-Latn-RS"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sr-Latn-RS" sz="2400" dirty="0" err="1">
                <a:solidFill>
                  <a:srgbClr val="002060"/>
                </a:solidFill>
                <a:latin typeface="Times New Roman"/>
                <a:cs typeface="Times New Roman"/>
              </a:rPr>
              <a:t>фрижидер</a:t>
            </a:r>
            <a:r>
              <a:rPr lang="sr-Latn-RS" sz="2400" dirty="0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8" name="Okvir za tekst 7">
            <a:extLst>
              <a:ext uri="{FF2B5EF4-FFF2-40B4-BE49-F238E27FC236}">
                <a16:creationId xmlns="" xmlns:a16="http://schemas.microsoft.com/office/drawing/2014/main" id="{62B9EE7C-997D-4C75-A729-5E9E212B4A67}"/>
              </a:ext>
            </a:extLst>
          </p:cNvPr>
          <p:cNvSpPr txBox="1"/>
          <p:nvPr/>
        </p:nvSpPr>
        <p:spPr>
          <a:xfrm>
            <a:off x="1826931" y="699442"/>
            <a:ext cx="84651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400" dirty="0" err="1">
                <a:solidFill>
                  <a:srgbClr val="002060"/>
                </a:solidFill>
                <a:latin typeface="Times New Roman"/>
              </a:rPr>
              <a:t>Како</a:t>
            </a:r>
            <a:r>
              <a:rPr lang="sr-Latn-RS" sz="2400" dirty="0">
                <a:solidFill>
                  <a:srgbClr val="002060"/>
                </a:solidFill>
                <a:latin typeface="Times New Roman"/>
              </a:rPr>
              <a:t> у </a:t>
            </a:r>
            <a:r>
              <a:rPr lang="sr-Latn-RS" sz="2400" dirty="0" err="1">
                <a:solidFill>
                  <a:srgbClr val="002060"/>
                </a:solidFill>
                <a:latin typeface="Times New Roman"/>
              </a:rPr>
              <a:t>три</a:t>
            </a:r>
            <a:r>
              <a:rPr lang="sr-Latn-R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sr-Latn-RS" sz="2400" dirty="0" err="1">
                <a:solidFill>
                  <a:srgbClr val="002060"/>
                </a:solidFill>
                <a:latin typeface="Times New Roman"/>
              </a:rPr>
              <a:t>корака</a:t>
            </a:r>
            <a:r>
              <a:rPr lang="sr-Latn-RS" sz="2400" dirty="0">
                <a:solidFill>
                  <a:srgbClr val="002060"/>
                </a:solidFill>
                <a:latin typeface="Times New Roman"/>
              </a:rPr>
              <a:t> </a:t>
            </a:r>
            <a:r>
              <a:rPr lang="sr-Latn-RS" sz="2400" dirty="0" err="1">
                <a:solidFill>
                  <a:srgbClr val="002060"/>
                </a:solidFill>
                <a:latin typeface="Times New Roman"/>
              </a:rPr>
              <a:t>ставити</a:t>
            </a:r>
            <a:r>
              <a:rPr lang="sr-Latn-RS" sz="2400" dirty="0">
                <a:solidFill>
                  <a:srgbClr val="002060"/>
                </a:solidFill>
                <a:latin typeface="Times New Roman"/>
              </a:rPr>
              <a:t> </a:t>
            </a:r>
            <a:r>
              <a:rPr lang="sr-Latn-RS" sz="2400" dirty="0" err="1">
                <a:solidFill>
                  <a:srgbClr val="002060"/>
                </a:solidFill>
                <a:latin typeface="Times New Roman"/>
              </a:rPr>
              <a:t>слона</a:t>
            </a:r>
            <a:r>
              <a:rPr lang="sr-Latn-RS" sz="2400" dirty="0">
                <a:solidFill>
                  <a:srgbClr val="002060"/>
                </a:solidFill>
                <a:latin typeface="Times New Roman"/>
              </a:rPr>
              <a:t> у </a:t>
            </a:r>
            <a:r>
              <a:rPr lang="sr-Latn-RS" sz="2400" dirty="0" err="1">
                <a:solidFill>
                  <a:srgbClr val="002060"/>
                </a:solidFill>
                <a:latin typeface="Times New Roman"/>
              </a:rPr>
              <a:t>фрижидер</a:t>
            </a:r>
            <a:r>
              <a:rPr lang="sr-Latn-RS" sz="2400" dirty="0">
                <a:solidFill>
                  <a:srgbClr val="002060"/>
                </a:solidFill>
                <a:latin typeface="Times New Roman"/>
              </a:rPr>
              <a:t>?</a:t>
            </a:r>
            <a:endParaRPr lang="sr-Latn-R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7C84942-B49B-4FA7-A8FE-5C6F6B3C89E2}"/>
              </a:ext>
            </a:extLst>
          </p:cNvPr>
          <p:cNvSpPr txBox="1"/>
          <p:nvPr/>
        </p:nvSpPr>
        <p:spPr>
          <a:xfrm>
            <a:off x="1842173" y="1232776"/>
            <a:ext cx="3640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  <a:cs typeface="Times New Roman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cs typeface="Times New Roman"/>
              </a:rPr>
              <a:t>Отворити</a:t>
            </a:r>
            <a:r>
              <a:rPr lang="en-US"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cs typeface="Times New Roman"/>
              </a:rPr>
              <a:t>фрижидер</a:t>
            </a:r>
            <a:r>
              <a:rPr lang="en-US" sz="2400" dirty="0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4A61A4D-B55C-4D3E-AB76-A1E37EE2DD32}"/>
              </a:ext>
            </a:extLst>
          </p:cNvPr>
          <p:cNvSpPr txBox="1"/>
          <p:nvPr/>
        </p:nvSpPr>
        <p:spPr>
          <a:xfrm>
            <a:off x="4582194" y="3273492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/>
                <a:cs typeface="Times New Roman"/>
              </a:rPr>
              <a:t>2.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cs typeface="Times New Roman"/>
              </a:rPr>
              <a:t>Ставити</a:t>
            </a:r>
            <a:r>
              <a:rPr lang="en-US"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/>
                <a:cs typeface="Times New Roman"/>
              </a:rPr>
              <a:t>слона</a:t>
            </a:r>
            <a:r>
              <a:rPr lang="en-US" sz="2400" dirty="0">
                <a:solidFill>
                  <a:srgbClr val="002060"/>
                </a:solidFill>
                <a:latin typeface="Times New Roman"/>
                <a:cs typeface="Times New Roman"/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34038" y="1851255"/>
            <a:ext cx="2466358" cy="3790884"/>
            <a:chOff x="7536774" y="2149772"/>
            <a:chExt cx="2466358" cy="37908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36774" y="2149772"/>
              <a:ext cx="2466358" cy="37908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7534" y="3273492"/>
              <a:ext cx="1231103" cy="1142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113" y="2941952"/>
            <a:ext cx="1703680" cy="3758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443" y="1278913"/>
            <a:ext cx="1231499" cy="114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923" y="1278913"/>
            <a:ext cx="2469094" cy="3792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Arrow Connector 14"/>
          <p:cNvCxnSpPr/>
          <p:nvPr/>
        </p:nvCxnSpPr>
        <p:spPr>
          <a:xfrm>
            <a:off x="3511302" y="1848938"/>
            <a:ext cx="1582583" cy="13259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96200" y="4503245"/>
            <a:ext cx="1582583" cy="13259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24021" y="147221"/>
            <a:ext cx="6311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Cyrl-BA" sz="2800" b="1" dirty="0">
                <a:solidFill>
                  <a:srgbClr val="002060"/>
                </a:solidFill>
                <a:latin typeface="Times New Roman"/>
              </a:rPr>
              <a:t>Разлагање проблема на мање цјелине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5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60ACC13-B825-49F3-93DE-C8B8F2FA3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F947B31F-CA03-4793-845D-FD86BABC1A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DCDDE94D-F78C-4A48-AEA6-E922FC99A1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3445A886-F3CA-4DE4-90D7-535F9707B7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A8999CB6-C053-418B-AE37-E470804D25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81EA3E26-BFCD-4396-AE8A-2A9828BFFB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5F9BC582-73A6-4D8A-8738-E364764893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85428F22-76B3-4107-AADE-3F9EC95FD3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2A42154-684B-49E2-9A79-6C3DBA3A0151}"/>
              </a:ext>
            </a:extLst>
          </p:cNvPr>
          <p:cNvSpPr txBox="1"/>
          <p:nvPr/>
        </p:nvSpPr>
        <p:spPr>
          <a:xfrm>
            <a:off x="233491" y="2047234"/>
            <a:ext cx="4772505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bs-Cyrl-BA" sz="2000" b="1" dirty="0">
                <a:latin typeface="Times New Roman"/>
                <a:ea typeface="+mn-lt"/>
                <a:cs typeface="Times New Roman"/>
              </a:rPr>
              <a:t>ИСХОДИ:</a:t>
            </a:r>
          </a:p>
          <a:p>
            <a:endParaRPr lang="bs-Cyrl-BA" sz="2000" dirty="0">
              <a:latin typeface="Times New Roman"/>
              <a:ea typeface="+mn-lt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  <a:ea typeface="+mn-lt"/>
                <a:cs typeface="Times New Roman"/>
              </a:rPr>
              <a:t>прати тачан редослијед корака за успјешно рјешавање задатка;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  <a:ea typeface="+mn-lt"/>
                <a:cs typeface="Times New Roman"/>
              </a:rPr>
              <a:t>осмисли једноставан низ корака/алгоритам за рјешавање проблема;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  <a:ea typeface="+mn-lt"/>
                <a:cs typeface="Times New Roman"/>
              </a:rPr>
              <a:t>протумачи симболе познатог/договореног значења и спроведе поступак описан њима.</a:t>
            </a:r>
            <a:endParaRPr lang="en-US" sz="2000" dirty="0">
              <a:latin typeface="Times New Roman"/>
              <a:cs typeface="Times New Roman"/>
            </a:endParaRPr>
          </a:p>
          <a:p>
            <a:pPr algn="l"/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9A8A789-5F4C-4090-A9C6-FE7310EF7C8C}"/>
              </a:ext>
            </a:extLst>
          </p:cNvPr>
          <p:cNvSpPr txBox="1"/>
          <p:nvPr/>
        </p:nvSpPr>
        <p:spPr>
          <a:xfrm>
            <a:off x="17658" y="-1"/>
            <a:ext cx="12156683" cy="83099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s-Cyrl-BA" sz="2400" b="1" dirty="0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САДРЖАЈ </a:t>
            </a:r>
          </a:p>
          <a:p>
            <a:pPr algn="ctr"/>
            <a:r>
              <a:rPr lang="bs-Cyrl-BA" sz="2400" b="1" dirty="0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Ријеши </a:t>
            </a:r>
            <a:r>
              <a:rPr lang="bs-Cyrl-BA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проблем </a:t>
            </a:r>
            <a:r>
              <a:rPr lang="bs-Cyrl-BA" sz="2400" b="1" dirty="0" smtClean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- </a:t>
            </a:r>
            <a:r>
              <a:rPr lang="bs-Cyrl-BA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корацима до циља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 </a:t>
            </a:r>
            <a:endParaRPr lang="en-US" sz="2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="" xmlns:a16="http://schemas.microsoft.com/office/drawing/2014/main" id="{B4B7C601-C7DB-4427-97C3-BDC6C375EBFA}"/>
              </a:ext>
            </a:extLst>
          </p:cNvPr>
          <p:cNvSpPr txBox="1"/>
          <p:nvPr/>
        </p:nvSpPr>
        <p:spPr>
          <a:xfrm>
            <a:off x="1163945" y="5643472"/>
            <a:ext cx="232594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Примјер задатка:</a:t>
            </a:r>
          </a:p>
        </p:txBody>
      </p:sp>
      <p:pic>
        <p:nvPicPr>
          <p:cNvPr id="22" name="Slika 32">
            <a:extLst>
              <a:ext uri="{FF2B5EF4-FFF2-40B4-BE49-F238E27FC236}">
                <a16:creationId xmlns="" xmlns:a16="http://schemas.microsoft.com/office/drawing/2014/main" id="{87A70F6B-9641-4FC2-BFFA-2D76B5D0C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141" y="2176596"/>
            <a:ext cx="6889626" cy="45543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538" y="789844"/>
            <a:ext cx="6444123" cy="5945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84352" y="1368212"/>
            <a:ext cx="1066892" cy="335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334" y="2423516"/>
            <a:ext cx="1066892" cy="335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254" y="2090618"/>
            <a:ext cx="335309" cy="1066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253" y="3228915"/>
            <a:ext cx="335309" cy="1066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17558" y="4244979"/>
            <a:ext cx="353393" cy="10668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143" y="4421676"/>
            <a:ext cx="335309" cy="10668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697" y="5829752"/>
            <a:ext cx="1066892" cy="353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48937" y="132821"/>
            <a:ext cx="524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Помози Маши да стигне до Меде.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978" y="5829752"/>
            <a:ext cx="1066892" cy="3535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64586" y="894362"/>
            <a:ext cx="25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корак: доље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4586" y="1371752"/>
            <a:ext cx="25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корак: десно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57339" y="1856562"/>
            <a:ext cx="25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корак: доље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64586" y="2336209"/>
            <a:ext cx="25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корак: доље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57338" y="2821164"/>
            <a:ext cx="25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корак: лијево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57341" y="3320722"/>
            <a:ext cx="25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корак: доље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57342" y="3818487"/>
            <a:ext cx="25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корак: лијево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64586" y="4300073"/>
            <a:ext cx="2543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корак: лијево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96305" y="482608"/>
            <a:ext cx="3834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Cyrl-BA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Ријеши проблем - корацима до </a:t>
            </a:r>
            <a:r>
              <a:rPr lang="bs-Cyrl-BA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</a:rPr>
              <a:t>циља.</a:t>
            </a:r>
            <a:endParaRPr lang="bs-Cyrl-BA" dirty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9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76EFD3D9-44F0-4267-BCC1-1613E79D82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xmlns="" id="{A779A851-95D6-41AF-937A-B0E4B7F6FA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953FB2E7-B6CB-429C-81EB-D9516D6D5C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2EC40DB1-B719-4A13-9A4D-0966B4B27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7308AC8-AE56-CD01-2A03-625FC910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324" y="985137"/>
            <a:ext cx="3668655" cy="4560970"/>
          </a:xfrm>
        </p:spPr>
        <p:txBody>
          <a:bodyPr>
            <a:normAutofit/>
          </a:bodyPr>
          <a:lstStyle/>
          <a:p>
            <a:pPr algn="ctr"/>
            <a:r>
              <a:rPr lang="sr-Latn-RS" sz="3600" b="1" dirty="0" err="1">
                <a:solidFill>
                  <a:srgbClr val="FFFFFF"/>
                </a:solidFill>
                <a:latin typeface="Times New Roman"/>
                <a:cs typeface="Calibri Light"/>
              </a:rPr>
              <a:t>Помоћ</a:t>
            </a:r>
            <a:r>
              <a:rPr lang="sr-Latn-RS" sz="3600" b="1" dirty="0">
                <a:solidFill>
                  <a:srgbClr val="FFFFFF"/>
                </a:solidFill>
                <a:latin typeface="Times New Roman"/>
                <a:cs typeface="Calibri Light"/>
              </a:rPr>
              <a:t> и </a:t>
            </a:r>
            <a:r>
              <a:rPr lang="sr-Latn-RS" sz="3600" b="1" dirty="0" err="1">
                <a:solidFill>
                  <a:srgbClr val="FFFFFF"/>
                </a:solidFill>
                <a:latin typeface="Times New Roman"/>
                <a:cs typeface="Calibri Light"/>
              </a:rPr>
              <a:t>подршка</a:t>
            </a:r>
            <a:r>
              <a:rPr lang="sr-Latn-RS" sz="3600" b="1" dirty="0">
                <a:solidFill>
                  <a:srgbClr val="FFFFFF"/>
                </a:solidFill>
                <a:latin typeface="Times New Roman"/>
                <a:cs typeface="Calibri Light"/>
              </a:rPr>
              <a:t> </a:t>
            </a:r>
            <a:r>
              <a:rPr lang="sr-Latn-RS" sz="3600" b="1" dirty="0" err="1">
                <a:solidFill>
                  <a:srgbClr val="FFFFFF"/>
                </a:solidFill>
                <a:latin typeface="Times New Roman"/>
                <a:cs typeface="Calibri Light"/>
              </a:rPr>
              <a:t>наставницима</a:t>
            </a:r>
            <a:endParaRPr lang="sr-Latn-RS" sz="36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xmlns="" id="{82211336-CFF3-412D-868A-6679C1004C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rgbClr val="002060"/>
          </a:solidFill>
          <a:ln>
            <a:solidFill>
              <a:srgbClr val="0000CC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xmlns="" id="{69A483F6-33DB-0738-640D-AA50E9284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319" y="1810810"/>
            <a:ext cx="6309805" cy="433462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Приручник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за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наставнике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са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материјалима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за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реализацију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 smtClean="0">
                <a:solidFill>
                  <a:srgbClr val="FEFFFF"/>
                </a:solidFill>
                <a:latin typeface="Times New Roman"/>
                <a:cs typeface="Calibri"/>
              </a:rPr>
              <a:t>програма</a:t>
            </a:r>
            <a:endParaRPr lang="bs-Cyrl-BA" sz="2400" b="1" dirty="0" smtClean="0">
              <a:solidFill>
                <a:srgbClr val="FEFFFF"/>
              </a:solidFill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sr-Latn-RS" sz="2400" dirty="0" smtClean="0">
                <a:solidFill>
                  <a:schemeClr val="bg1"/>
                </a:solidFill>
                <a:latin typeface="Times New Roman"/>
                <a:cs typeface="Calibri"/>
                <a:hlinkClick r:id="rId2"/>
              </a:rPr>
              <a:t>https://www.rpz-rs.org/sajt/doc/file/web_portal/Korisni_materijali/Prirucnici_i_digitalni_svijet/Digitalni_svijet.pdf</a:t>
            </a:r>
            <a:endParaRPr lang="bs-Cyrl-BA" sz="2400" dirty="0" smtClean="0">
              <a:solidFill>
                <a:schemeClr val="bg1"/>
              </a:solidFill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sr-Latn-RS" sz="2400" b="1" dirty="0" err="1" smtClean="0">
                <a:solidFill>
                  <a:srgbClr val="FEFFFF"/>
                </a:solidFill>
                <a:latin typeface="Times New Roman"/>
                <a:cs typeface="Calibri"/>
              </a:rPr>
              <a:t>Приручник</a:t>
            </a:r>
            <a:r>
              <a:rPr lang="sr-Latn-RS" sz="2400" b="1" dirty="0" smtClean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за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наставнике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са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>
                <a:solidFill>
                  <a:srgbClr val="FEFFFF"/>
                </a:solidFill>
                <a:latin typeface="Times New Roman"/>
                <a:cs typeface="Calibri"/>
              </a:rPr>
              <a:t>дидактичко-методичким</a:t>
            </a:r>
            <a:r>
              <a:rPr lang="sr-Latn-RS" sz="2400" b="1" dirty="0">
                <a:solidFill>
                  <a:srgbClr val="FEFFFF"/>
                </a:solidFill>
                <a:latin typeface="Times New Roman"/>
                <a:cs typeface="Calibri"/>
              </a:rPr>
              <a:t> </a:t>
            </a:r>
            <a:r>
              <a:rPr lang="sr-Latn-RS" sz="2400" b="1" dirty="0" err="1" smtClean="0">
                <a:solidFill>
                  <a:srgbClr val="FEFFFF"/>
                </a:solidFill>
                <a:latin typeface="Times New Roman"/>
                <a:cs typeface="Calibri"/>
              </a:rPr>
              <a:t>препорукама</a:t>
            </a:r>
            <a:endParaRPr lang="sr-Cyrl-RS" sz="2400" b="1" dirty="0" smtClean="0">
              <a:solidFill>
                <a:srgbClr val="FEFFFF"/>
              </a:solidFill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sr-Latn-RS" sz="2400" dirty="0" smtClean="0">
                <a:solidFill>
                  <a:srgbClr val="FEFFFF"/>
                </a:solidFill>
                <a:latin typeface="Times New Roman"/>
                <a:cs typeface="Calibri"/>
                <a:hlinkClick r:id="rId3"/>
              </a:rPr>
              <a:t>https://www.rpz-rs.org/sajt/doc/file/web_portal/Korisni_materijali/Prirucnici_i_digitalni_svijet/Prirucnik_2_raz_30_09_.pdf</a:t>
            </a:r>
            <a:endParaRPr lang="bs-Cyrl-BA" sz="2400" dirty="0" smtClean="0">
              <a:solidFill>
                <a:srgbClr val="FEFFFF"/>
              </a:solidFill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bs-Cyrl-BA" sz="2400" dirty="0" smtClean="0">
                <a:solidFill>
                  <a:srgbClr val="FEFFFF"/>
                </a:solidFill>
                <a:latin typeface="Times New Roman"/>
                <a:cs typeface="Calibri"/>
              </a:rPr>
              <a:t>стр. 36</a:t>
            </a:r>
            <a:endParaRPr lang="en-GB" sz="2400" dirty="0">
              <a:solidFill>
                <a:srgbClr val="FEFFFF"/>
              </a:solidFill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0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60ACC13-B825-49F3-93DE-C8B8F2FA3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F947B31F-CA03-4793-845D-FD86BABC1A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DCDDE94D-F78C-4A48-AEA6-E922FC99A1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3445A886-F3CA-4DE4-90D7-535F9707B7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A8999CB6-C053-418B-AE37-E470804D25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81EA3E26-BFCD-4396-AE8A-2A9828BFFB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5F9BC582-73A6-4D8A-8738-E364764893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85428F22-76B3-4107-AADE-3F9EC95FD3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159859-FC41-4195-A71B-4E502FB04923}"/>
              </a:ext>
            </a:extLst>
          </p:cNvPr>
          <p:cNvSpPr txBox="1"/>
          <p:nvPr/>
        </p:nvSpPr>
        <p:spPr>
          <a:xfrm>
            <a:off x="514351" y="25630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Times New Roman"/>
                <a:cs typeface="Times New Roman"/>
              </a:rPr>
              <a:t>ИСХОДИ: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9930B54-A799-48C9-8538-942AC0401525}"/>
              </a:ext>
            </a:extLst>
          </p:cNvPr>
          <p:cNvSpPr txBox="1"/>
          <p:nvPr/>
        </p:nvSpPr>
        <p:spPr>
          <a:xfrm>
            <a:off x="376142" y="3157448"/>
            <a:ext cx="394614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  <a:cs typeface="Times New Roman"/>
              </a:rPr>
              <a:t>уочи непотребне/погрешне кораке за рјешење проблема;</a:t>
            </a:r>
            <a:endParaRPr lang="en-U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  <a:cs typeface="Times New Roman"/>
              </a:rPr>
              <a:t>уочи и исправи грешку у упутству/алгоритму које је дато симболима.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D71E583-1A83-4D59-836D-26383D3D3929}"/>
              </a:ext>
            </a:extLst>
          </p:cNvPr>
          <p:cNvSpPr txBox="1"/>
          <p:nvPr/>
        </p:nvSpPr>
        <p:spPr>
          <a:xfrm>
            <a:off x="0" y="-10186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s-Cyrl-BA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 </a:t>
            </a:r>
          </a:p>
          <a:p>
            <a:pPr algn="ctr"/>
            <a:r>
              <a:rPr lang="bs-Cyrl-BA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Уочавање </a:t>
            </a:r>
            <a:r>
              <a:rPr lang="bs-Cyrl-BA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и исправљање грешака у алгоритму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="" xmlns:a16="http://schemas.microsoft.com/office/drawing/2014/main" id="{1D089605-1B32-4C44-A508-D356CECCBBF0}"/>
              </a:ext>
            </a:extLst>
          </p:cNvPr>
          <p:cNvSpPr txBox="1"/>
          <p:nvPr/>
        </p:nvSpPr>
        <p:spPr>
          <a:xfrm>
            <a:off x="3102161" y="6072187"/>
            <a:ext cx="232594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Примјер задатка:</a:t>
            </a:r>
          </a:p>
        </p:txBody>
      </p:sp>
      <p:pic>
        <p:nvPicPr>
          <p:cNvPr id="22" name="Slika 32" descr="Slika na kojoj se nalazi tekst&#10;&#10;Opis je automatski generisan">
            <a:extLst>
              <a:ext uri="{FF2B5EF4-FFF2-40B4-BE49-F238E27FC236}">
                <a16:creationId xmlns="" xmlns:a16="http://schemas.microsoft.com/office/drawing/2014/main" id="{AE210A2C-D59B-455A-A602-7E031E8B3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133" y="2432069"/>
            <a:ext cx="7244102" cy="418963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2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072" y="1929636"/>
            <a:ext cx="7283655" cy="4918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2025" y="229007"/>
            <a:ext cx="9088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 се враћала сама из центра града. Пут којим је кренула Ана је: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7503" y="2599819"/>
            <a:ext cx="2631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доље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3258" y="880796"/>
            <a:ext cx="623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ли је Ана на правом путу до своје куће?</a:t>
            </a:r>
          </a:p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Који корак је Ана направила погрешно?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3020" y="3263535"/>
            <a:ext cx="3620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Корацима прикажи прави пут до Анине куће: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9310" y="4470131"/>
            <a:ext cx="171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десно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7503" y="781411"/>
            <a:ext cx="124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десно</a:t>
            </a:r>
            <a:endParaRPr lang="bs-Cyrl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7503" y="1243076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доље</a:t>
            </a:r>
            <a:endParaRPr lang="bs-Cyrl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7503" y="1663303"/>
            <a:ext cx="124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десно</a:t>
            </a:r>
            <a:endParaRPr lang="bs-Cyrl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7503" y="2122206"/>
            <a:ext cx="124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десно</a:t>
            </a:r>
            <a:endParaRPr lang="bs-Cyrl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30645" y="1251972"/>
            <a:ext cx="1455576" cy="468717"/>
          </a:xfrm>
          <a:prstGeom prst="ellipse">
            <a:avLst/>
          </a:prstGeom>
          <a:solidFill>
            <a:schemeClr val="accent1">
              <a:alpha val="0"/>
            </a:schemeClr>
          </a:solidFill>
          <a:ln cmpd="sng">
            <a:solidFill>
              <a:srgbClr val="FF0000"/>
            </a:solidFill>
          </a:ln>
          <a:effectLst>
            <a:glow rad="12700">
              <a:srgbClr val="CCEC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2" name="Rectangle 1"/>
          <p:cNvSpPr/>
          <p:nvPr/>
        </p:nvSpPr>
        <p:spPr>
          <a:xfrm>
            <a:off x="1849521" y="4916304"/>
            <a:ext cx="1055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горе</a:t>
            </a:r>
            <a:endParaRPr lang="bs-Cyrl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9521" y="5416301"/>
            <a:ext cx="124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десно</a:t>
            </a:r>
            <a:endParaRPr lang="bs-Cyrl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51929" y="3980329"/>
            <a:ext cx="1143000" cy="134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494929" y="3993776"/>
            <a:ext cx="0" cy="938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494929" y="4916304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409329" y="4916304"/>
            <a:ext cx="246081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870141" y="4931796"/>
            <a:ext cx="0" cy="7153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494929" y="3061484"/>
            <a:ext cx="0" cy="918845"/>
          </a:xfrm>
          <a:prstGeom prst="straightConnector1">
            <a:avLst/>
          </a:prstGeom>
          <a:ln w="38100">
            <a:solidFill>
              <a:srgbClr val="0DBC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494929" y="3061484"/>
            <a:ext cx="4571178" cy="0"/>
          </a:xfrm>
          <a:prstGeom prst="straightConnector1">
            <a:avLst/>
          </a:prstGeom>
          <a:ln w="38100">
            <a:solidFill>
              <a:srgbClr val="0DBC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351929" y="3980329"/>
            <a:ext cx="1143000" cy="13447"/>
          </a:xfrm>
          <a:prstGeom prst="straightConnector1">
            <a:avLst/>
          </a:prstGeom>
          <a:ln w="38100">
            <a:solidFill>
              <a:srgbClr val="0DBC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45602" y="1636049"/>
            <a:ext cx="104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rgbClr val="FF0000"/>
                </a:solidFill>
              </a:rPr>
              <a:t>КУЋА</a:t>
            </a:r>
            <a:endParaRPr lang="sr-Cyrl-RS" b="1" dirty="0">
              <a:solidFill>
                <a:srgbClr val="FF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 animBg="1"/>
      <p:bldP spid="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60ACC13-B825-49F3-93DE-C8B8F2FA3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F947B31F-CA03-4793-845D-FD86BABC1A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DCDDE94D-F78C-4A48-AEA6-E922FC99A1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3445A886-F3CA-4DE4-90D7-535F9707B7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A8999CB6-C053-418B-AE37-E470804D25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81EA3E26-BFCD-4396-AE8A-2A9828BFFB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5F9BC582-73A6-4D8A-8738-E364764893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85428F22-76B3-4107-AADE-3F9EC95FD3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159859-FC41-4195-A71B-4E502FB04923}"/>
              </a:ext>
            </a:extLst>
          </p:cNvPr>
          <p:cNvSpPr txBox="1"/>
          <p:nvPr/>
        </p:nvSpPr>
        <p:spPr>
          <a:xfrm>
            <a:off x="647467" y="16598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latin typeface="Times New Roman"/>
                <a:cs typeface="Times New Roman"/>
              </a:rPr>
              <a:t>ИСХОДИ</a:t>
            </a:r>
            <a:r>
              <a:rPr lang="en-US" b="1" dirty="0"/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7FBAB6-A999-40B8-A1CD-CE1D7078EDD2}"/>
              </a:ext>
            </a:extLst>
          </p:cNvPr>
          <p:cNvSpPr txBox="1"/>
          <p:nvPr/>
        </p:nvSpPr>
        <p:spPr>
          <a:xfrm>
            <a:off x="405778" y="2234993"/>
            <a:ext cx="445097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  <a:cs typeface="Times New Roman"/>
              </a:rPr>
              <a:t>креира задатак и тумачи свој алгоритам;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bs-Cyrl-BA" sz="2000" dirty="0">
                <a:latin typeface="Times New Roman"/>
              </a:rPr>
              <a:t>пров</a:t>
            </a:r>
            <a:r>
              <a:rPr lang="en-US" sz="2000" dirty="0">
                <a:latin typeface="Times New Roman"/>
                <a:cs typeface="Times New Roman"/>
              </a:rPr>
              <a:t>ј</a:t>
            </a:r>
            <a:r>
              <a:rPr lang="bs-Cyrl-BA" sz="2000" dirty="0">
                <a:latin typeface="Times New Roman"/>
              </a:rPr>
              <a:t>ери ваљаност свог р</a:t>
            </a:r>
            <a:r>
              <a:rPr lang="en-US" sz="2000" dirty="0">
                <a:latin typeface="Times New Roman"/>
                <a:cs typeface="Times New Roman"/>
              </a:rPr>
              <a:t>ј</a:t>
            </a:r>
            <a:r>
              <a:rPr lang="bs-Cyrl-BA" sz="2000" dirty="0">
                <a:latin typeface="Times New Roman"/>
              </a:rPr>
              <a:t>ешења и по потреби га </a:t>
            </a:r>
            <a:r>
              <a:rPr lang="bs-Cyrl-BA" sz="2000" dirty="0" smtClean="0">
                <a:latin typeface="Times New Roman"/>
              </a:rPr>
              <a:t>исправи </a:t>
            </a:r>
            <a:r>
              <a:rPr lang="bs-Cyrl-BA" sz="2000" dirty="0">
                <a:latin typeface="Times New Roman"/>
              </a:rPr>
              <a:t>(самостално или сараднички).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269118-D5A9-4279-9754-FB0703B7D260}"/>
              </a:ext>
            </a:extLst>
          </p:cNvPr>
          <p:cNvSpPr txBox="1"/>
          <p:nvPr/>
        </p:nvSpPr>
        <p:spPr>
          <a:xfrm>
            <a:off x="0" y="-30201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bs-Cyrl-BA" sz="2800" b="1" dirty="0" smtClean="0">
                <a:solidFill>
                  <a:schemeClr val="bg1"/>
                </a:solidFill>
                <a:latin typeface="Times New Roman"/>
              </a:rPr>
              <a:t>САДРЖАЈ </a:t>
            </a:r>
          </a:p>
          <a:p>
            <a:pPr algn="ctr"/>
            <a:r>
              <a:rPr lang="bs-Cyrl-BA" sz="2800" b="1" dirty="0" smtClean="0">
                <a:solidFill>
                  <a:schemeClr val="bg1"/>
                </a:solidFill>
                <a:latin typeface="Times New Roman"/>
              </a:rPr>
              <a:t>Мој </a:t>
            </a:r>
            <a:r>
              <a:rPr lang="bs-Cyrl-BA" sz="2800" b="1" dirty="0">
                <a:solidFill>
                  <a:schemeClr val="bg1"/>
                </a:solidFill>
                <a:latin typeface="Times New Roman"/>
              </a:rPr>
              <a:t>алгоритам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="" xmlns:a16="http://schemas.microsoft.com/office/drawing/2014/main" id="{58037850-4ACF-4982-810B-3305E7A8B3F5}"/>
              </a:ext>
            </a:extLst>
          </p:cNvPr>
          <p:cNvSpPr txBox="1"/>
          <p:nvPr/>
        </p:nvSpPr>
        <p:spPr>
          <a:xfrm>
            <a:off x="2439595" y="5672663"/>
            <a:ext cx="232594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Примјер задатка:</a:t>
            </a:r>
          </a:p>
        </p:txBody>
      </p:sp>
      <p:pic>
        <p:nvPicPr>
          <p:cNvPr id="18" name="Slika 21">
            <a:extLst>
              <a:ext uri="{FF2B5EF4-FFF2-40B4-BE49-F238E27FC236}">
                <a16:creationId xmlns="" xmlns:a16="http://schemas.microsoft.com/office/drawing/2014/main" id="{777C62E6-4A56-492B-AA02-9FFFA5E09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5071" y="1237030"/>
            <a:ext cx="7178612" cy="5258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9878" y="5320942"/>
            <a:ext cx="271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СИМО ВОЗИ АУТО</a:t>
            </a:r>
            <a:endParaRPr lang="sr-Cyrl-R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1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385" y="258475"/>
            <a:ext cx="6344530" cy="6349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4397" y="371772"/>
            <a:ext cx="3994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Прати кораке и откриј до кога ће те довести</a:t>
            </a:r>
            <a:r>
              <a:rPr 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мачак Том и Ружичасти Пантер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47" y="1519347"/>
            <a:ext cx="865649" cy="132760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435809" y="1782789"/>
            <a:ext cx="14067" cy="5492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555690" y="2013438"/>
            <a:ext cx="667484" cy="117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314722" y="2001715"/>
            <a:ext cx="667484" cy="117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079069" y="1989992"/>
            <a:ext cx="667484" cy="117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951581" y="1752600"/>
            <a:ext cx="14067" cy="5492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/>
          <p:nvPr/>
        </p:nvPicPr>
        <p:blipFill>
          <a:blip r:embed="rId4"/>
          <a:stretch>
            <a:fillRect/>
          </a:stretch>
        </p:blipFill>
        <p:spPr>
          <a:xfrm>
            <a:off x="1333500" y="3043050"/>
            <a:ext cx="977971" cy="149437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485352" y="3452610"/>
            <a:ext cx="0" cy="6752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567648" y="3798277"/>
            <a:ext cx="625718" cy="97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307748" y="3470358"/>
            <a:ext cx="0" cy="6752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406312" y="3780529"/>
            <a:ext cx="625718" cy="97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205736" y="3442904"/>
            <a:ext cx="0" cy="6752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339754" y="1858551"/>
            <a:ext cx="1519312" cy="1677717"/>
          </a:xfrm>
          <a:prstGeom prst="rect">
            <a:avLst/>
          </a:prstGeom>
          <a:solidFill>
            <a:srgbClr val="30ACEC">
              <a:alpha val="5882"/>
            </a:srgb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19" name="Rectangle 18"/>
          <p:cNvSpPr/>
          <p:nvPr/>
        </p:nvSpPr>
        <p:spPr>
          <a:xfrm>
            <a:off x="10339754" y="4994030"/>
            <a:ext cx="1519312" cy="161354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169748" y="3321575"/>
            <a:ext cx="0" cy="1298655"/>
          </a:xfrm>
          <a:prstGeom prst="straightConnector1">
            <a:avLst/>
          </a:prstGeom>
          <a:ln w="57150">
            <a:solidFill>
              <a:srgbClr val="0CA8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9783958" y="4357305"/>
            <a:ext cx="1174776" cy="17747"/>
          </a:xfrm>
          <a:prstGeom prst="straightConnector1">
            <a:avLst/>
          </a:prstGeom>
          <a:ln w="57150">
            <a:solidFill>
              <a:srgbClr val="0CA8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8093177" y="4339558"/>
            <a:ext cx="1174776" cy="17747"/>
          </a:xfrm>
          <a:prstGeom prst="straightConnector1">
            <a:avLst/>
          </a:prstGeom>
          <a:ln w="57150">
            <a:solidFill>
              <a:srgbClr val="0CA8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6812894" y="4329434"/>
            <a:ext cx="1174776" cy="17747"/>
          </a:xfrm>
          <a:prstGeom prst="straightConnector1">
            <a:avLst/>
          </a:prstGeom>
          <a:ln w="57150">
            <a:solidFill>
              <a:srgbClr val="0CA8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595403" y="4375052"/>
            <a:ext cx="0" cy="1298655"/>
          </a:xfrm>
          <a:prstGeom prst="straightConnector1">
            <a:avLst/>
          </a:prstGeom>
          <a:ln w="57150">
            <a:solidFill>
              <a:srgbClr val="0CA84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1380763" y="4145608"/>
            <a:ext cx="0" cy="135486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9580098" y="4127860"/>
            <a:ext cx="151931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9605889" y="2453123"/>
            <a:ext cx="0" cy="135486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7920909" y="2453123"/>
            <a:ext cx="151931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7874016" y="1098263"/>
            <a:ext cx="0" cy="135486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309500" y="299750"/>
            <a:ext cx="1567213" cy="155880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R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2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7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503924" y="-97822"/>
            <a:ext cx="2571750" cy="3469973"/>
            <a:chOff x="6597967" y="271009"/>
            <a:chExt cx="2571750" cy="34699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7967" y="978732"/>
              <a:ext cx="2571750" cy="2762250"/>
            </a:xfrm>
            <a:prstGeom prst="rect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7739907" y="271009"/>
              <a:ext cx="9064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 smtClean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GB" sz="4400" dirty="0" smtClean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sr-Cyrl-RS" sz="4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07321" y="-97822"/>
            <a:ext cx="2590800" cy="3506164"/>
            <a:chOff x="3759627" y="263393"/>
            <a:chExt cx="2590800" cy="35061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9627" y="978732"/>
              <a:ext cx="2590800" cy="2790825"/>
            </a:xfrm>
            <a:prstGeom prst="rect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740016" y="263393"/>
              <a:ext cx="7329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 smtClean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GB" sz="4400" dirty="0" smtClean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sr-Cyrl-RS" sz="4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29767" y="-97822"/>
            <a:ext cx="2571750" cy="3506164"/>
            <a:chOff x="940337" y="253868"/>
            <a:chExt cx="2571750" cy="35061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0337" y="978732"/>
              <a:ext cx="2571750" cy="2781300"/>
            </a:xfrm>
            <a:prstGeom prst="rect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998734" y="253868"/>
              <a:ext cx="817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 smtClean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GB" sz="4400" dirty="0" smtClean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sr-Cyrl-RS" sz="4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57039" y="-97822"/>
            <a:ext cx="2571750" cy="3478029"/>
            <a:chOff x="9438395" y="282003"/>
            <a:chExt cx="2571750" cy="34780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38395" y="978732"/>
              <a:ext cx="2571750" cy="2781300"/>
            </a:xfrm>
            <a:prstGeom prst="rect">
              <a:avLst/>
            </a:prstGeom>
            <a:ln w="57150"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483933" y="282003"/>
              <a:ext cx="9499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sz="4400" dirty="0" smtClean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GB" sz="4400" dirty="0" smtClean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sr-Cyrl-RS" sz="4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0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3.54167E-6 0.00024 C -0.00118 0.00533 -0.00287 0.01065 -0.00352 0.01621 C -0.01355 0.11065 -0.00352 0.03311 -0.00821 0.08611 C -0.00834 0.0882 -0.00899 0.09005 -0.00925 0.09213 C -0.00977 0.09561 -0.0099 0.09908 -0.01042 0.10255 C -0.01107 0.10672 -0.01276 0.11482 -0.01276 0.11505 C -0.01315 0.11875 -0.01341 0.12292 -0.01394 0.12709 C -0.01524 0.13658 -0.01667 0.14074 -0.01849 0.14954 C -0.0194 0.15371 -0.02019 0.15787 -0.02084 0.16204 C -0.02175 0.16736 -0.0224 0.17292 -0.02318 0.17824 L -0.02552 0.19468 C -0.02578 0.19746 -0.02591 0.20047 -0.02657 0.20301 C -0.02735 0.20579 -0.02826 0.20834 -0.02891 0.21111 C -0.02982 0.21459 -0.03034 0.21806 -0.03125 0.22153 C -0.0319 0.22361 -0.03282 0.22547 -0.0336 0.22755 C -0.03399 0.23033 -0.03399 0.23334 -0.03464 0.23588 C -0.03516 0.2375 -0.03646 0.2382 -0.03698 0.23982 C -0.03776 0.24236 -0.0375 0.24561 -0.03815 0.24815 C -0.04297 0.26829 -0.04154 0.26436 -0.0474 0.27477 C -0.04818 0.27755 -0.04896 0.2801 -0.04974 0.28287 C -0.05013 0.28496 -0.05026 0.28727 -0.05091 0.28912 C -0.05144 0.29121 -0.05248 0.29306 -0.05313 0.29537 C -0.0569 0.30695 -0.05365 0.30024 -0.05782 0.30764 C -0.06094 0.32153 -0.0586 0.31528 -0.06472 0.32593 L -0.06823 0.33218 C -0.06888 0.33496 -0.06953 0.33797 -0.07045 0.34051 C -0.07175 0.34399 -0.07435 0.3463 -0.07631 0.34861 C -0.0767 0.3507 -0.07683 0.35301 -0.07735 0.35486 C -0.07839 0.35741 -0.08177 0.36181 -0.08321 0.36297 C -0.08425 0.36389 -0.08555 0.36389 -0.08659 0.36505 C -0.09063 0.36899 -0.09375 0.37477 -0.09818 0.37732 C -0.1 0.37848 -0.10209 0.37871 -0.10391 0.3794 C -0.10469 0.38079 -0.10534 0.38241 -0.10625 0.38357 C -0.1073 0.38449 -0.10847 0.38519 -0.10977 0.38542 C -0.11472 0.38727 -0.1198 0.38797 -0.12474 0.38959 C -0.12631 0.39005 -0.12774 0.39121 -0.1293 0.39167 C -0.13282 0.3926 -0.13633 0.39283 -0.13972 0.39375 C -0.14401 0.39491 -0.14818 0.39699 -0.15248 0.39792 C -0.1586 0.39908 -0.16472 0.39931 -0.17097 0.39977 C -0.17201 0.40047 -0.17318 0.40139 -0.17435 0.40186 C -0.17865 0.40371 -0.18659 0.4051 -0.1905 0.40602 L -0.1974 0.41019 C -0.19857 0.41088 -0.19974 0.41181 -0.20091 0.41227 C -0.20482 0.41366 -0.20873 0.41412 -0.2125 0.41621 C -0.21745 0.41922 -0.21472 0.41783 -0.22058 0.42037 C -0.22136 0.42176 -0.22188 0.42361 -0.22279 0.42454 C -0.225 0.42639 -0.22735 0.42778 -0.22982 0.42871 C -0.23789 0.43149 -0.2336 0.4301 -0.24245 0.43264 C -0.2444 0.43403 -0.24623 0.43565 -0.24818 0.43681 C -0.24974 0.43774 -0.25144 0.43774 -0.25287 0.43889 C -0.25599 0.44121 -0.25899 0.44422 -0.26211 0.44699 C -0.26328 0.44815 -0.26433 0.45 -0.2655 0.45116 C -0.26667 0.45209 -0.26784 0.45255 -0.26901 0.45324 C -0.2698 0.45533 -0.27071 0.45718 -0.27136 0.45926 C -0.27227 0.46343 -0.27357 0.47176 -0.27357 0.47199 L -0.27136 0.47385 " pathEditMode="relative" rAng="0" ptsTypes="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8.33333E-7 0.00024 L 0.07383 0.00186 C 0.07826 0.00255 0.08255 0.01019 0.08646 0.01436 C 0.09505 0.02292 0.08698 0.01366 0.09688 0.02246 C 0.09805 0.02361 0.09909 0.0257 0.10026 0.02662 C 0.10182 0.02778 0.10339 0.02778 0.10495 0.02871 C 0.10612 0.02917 0.10729 0.02986 0.10833 0.03056 C 0.1168 0.03704 0.10912 0.03311 0.11758 0.03681 C 0.12201 0.04861 0.11719 0.03843 0.12682 0.04699 C 0.12787 0.04792 0.12826 0.05 0.12917 0.05116 C 0.1306 0.05278 0.13229 0.05371 0.13372 0.05533 C 0.13828 0.05996 0.14063 0.06436 0.14531 0.0676 C 0.14675 0.06852 0.14844 0.06899 0.14987 0.06968 C 0.15365 0.07408 0.15651 0.07686 0.15912 0.08403 L 0.1638 0.0963 L 0.16615 0.10255 C 0.1668 0.10649 0.16797 0.11042 0.16836 0.11482 C 0.16875 0.11899 0.16914 0.12292 0.16953 0.12709 C 0.16992 0.13195 0.17018 0.13681 0.1707 0.14144 C 0.17096 0.14422 0.17149 0.14699 0.17188 0.14977 C 0.17331 0.17246 0.17188 0.16227 0.17526 0.18033 L 0.17526 0.18056 C 0.17617 0.1875 0.17656 0.19213 0.17761 0.19885 C 0.178 0.20093 0.17839 0.20301 0.17878 0.2051 C 0.17917 0.25371 0.17917 0.30209 0.17995 0.3507 C 0.17995 0.35278 0.18073 0.35486 0.18112 0.35695 C 0.18151 0.36019 0.18177 0.36389 0.18229 0.36713 C 0.18294 0.3713 0.18399 0.37524 0.18451 0.3794 C 0.18737 0.39954 0.18399 0.37454 0.18685 0.39792 C 0.18724 0.4007 0.18776 0.40324 0.18802 0.40602 C 0.18854 0.41158 0.18867 0.41713 0.18919 0.42246 C 0.18945 0.42524 0.18997 0.42801 0.19037 0.43079 C 0.19076 0.43426 0.19115 0.4375 0.19141 0.44098 C 0.19193 0.44514 0.19206 0.44931 0.19258 0.45324 C 0.19414 0.46551 0.19375 0.45348 0.19375 0.46574 L 0.19375 0.46598 " pathEditMode="relative" rAng="0" ptsTypes="AAAAAAAAAAAAAAAAAAAAAAAAAAAAAAAA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1759 L -3.54167E-6 -0.01736 C -0.00117 -0.01157 -0.0026 -0.00556 -0.00325 0.00069 C -0.00638 0.03426 -0.0013 0.0169 -0.00638 0.03171 C -0.00677 0.04074 -0.0069 0.04977 -0.00742 0.05857 C -0.00755 0.06273 -0.00807 0.0669 -0.00846 0.07107 C -0.00898 0.07708 -0.00976 0.0838 -0.01054 0.08958 C -0.01419 0.11505 -0.00807 0.07107 -0.01367 0.10417 C -0.0177 0.12778 -0.01341 0.11389 -0.01783 0.12685 C -0.01823 0.12963 -0.01823 0.13241 -0.01888 0.13519 C -0.0194 0.1375 -0.02057 0.13912 -0.02096 0.14144 C -0.02487 0.16204 -0.01783 0.14144 -0.02617 0.16204 C -0.02851 0.19028 -0.02513 0.16505 -0.02929 0.17847 C -0.02981 0.18032 -0.02994 0.18264 -0.03033 0.18472 C -0.03281 0.19722 -0.03294 0.19745 -0.03554 0.20764 C -0.03593 0.21088 -0.0358 0.21458 -0.03658 0.21782 C -0.03658 0.21806 -0.04179 0.23333 -0.04283 0.23657 C -0.04283 0.23681 -0.047 0.24884 -0.047 0.24907 C -0.05312 0.26111 -0.05013 0.25671 -0.05533 0.26343 C -0.05612 0.26551 -0.05885 0.27361 -0.06054 0.27569 C -0.06302 0.27917 -0.0651 0.28009 -0.06783 0.28194 C -0.06888 0.2831 -0.06979 0.28519 -0.07096 0.28611 C -0.07291 0.28796 -0.07539 0.28796 -0.07721 0.29028 C -0.07825 0.29167 -0.07916 0.29329 -0.08033 0.29444 C -0.0819 0.29607 -0.08606 0.29769 -0.08763 0.29838 C -0.0901 0.29977 -0.09244 0.30139 -0.09492 0.30255 C -0.09635 0.30324 -0.09778 0.30394 -0.09908 0.30463 C -0.10013 0.30532 -0.10117 0.30625 -0.10221 0.30671 C -0.1039 0.30764 -0.10573 0.30787 -0.10742 0.3088 C -0.1095 0.30995 -0.11158 0.31157 -0.11367 0.31296 C -0.11471 0.31343 -0.11575 0.31458 -0.11679 0.31505 C -0.11823 0.31574 -0.11966 0.3162 -0.12096 0.31713 C -0.12265 0.31829 -0.12435 0.32014 -0.12617 0.3213 C -0.15208 0.33634 -0.12955 0.32245 -0.14388 0.3294 C -0.14492 0.33009 -0.14596 0.33102 -0.147 0.33148 C -0.14843 0.33241 -0.14987 0.33287 -0.15117 0.33357 C -0.15221 0.33426 -0.15325 0.33519 -0.15429 0.33565 C -0.15872 0.33773 -0.16328 0.33819 -0.16783 0.33982 C -0.17226 0.34144 -0.17122 0.34167 -0.17513 0.34398 C -0.17656 0.34491 -0.17799 0.34537 -0.17929 0.34607 C -0.18216 0.34977 -0.1832 0.35185 -0.18658 0.3544 C -0.18867 0.35602 -0.19088 0.35648 -0.19283 0.35857 C -0.197 0.3625 -0.19974 0.36551 -0.20429 0.36875 C -0.20573 0.36968 -0.20703 0.37014 -0.20846 0.37083 C -0.21679 0.38218 -0.20573 0.36806 -0.21575 0.37708 C -0.22734 0.38727 -0.21536 0.38056 -0.22513 0.38542 L -0.23138 0.39352 C -0.23346 0.3963 -0.23502 0.39792 -0.23658 0.40185 C -0.24362 0.4206 -0.23802 0.40903 -0.24283 0.41852 C -0.24544 0.4338 -0.24192 0.41482 -0.24596 0.43079 C -0.24648 0.43264 -0.24674 0.43495 -0.24687 0.43704 C -0.24674 0.4419 -0.24648 0.44676 -0.24596 0.45139 C -0.24544 0.45579 -0.24388 0.46389 -0.24388 0.46435 L -0.24388 0.46389 " pathEditMode="relative" rAng="0" ptsTypes="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2.29167E-6 0.00023 C 0.00339 0.00046 0.0069 0.00092 0.01029 0.00185 C 0.0142 0.00301 0.01485 0.00416 0.01836 0.00602 C 0.02344 0.00856 0.02201 0.00717 0.02643 0.01018 C 0.02839 0.01134 0.03021 0.01319 0.03229 0.01435 C 0.03685 0.01666 0.04141 0.01828 0.0461 0.02037 C 0.04766 0.02106 0.04922 0.02153 0.05065 0.02245 C 0.05183 0.02315 0.053 0.02384 0.05417 0.02453 C 0.06042 0.0287 0.06302 0.03148 0.07031 0.03472 C 0.07188 0.03541 0.07344 0.03588 0.07487 0.0368 C 0.08125 0.04097 0.07839 0.04143 0.08529 0.04699 C 0.09115 0.05185 0.09193 0.04953 0.09688 0.05532 C 0.09779 0.05625 0.09818 0.05833 0.09909 0.05926 C 0.11042 0.0706 0.10352 0.06227 0.11068 0.06759 C 0.11224 0.06875 0.1138 0.07037 0.11524 0.07176 C 0.12357 0.08634 0.11966 0.08055 0.12683 0.09004 C 0.12722 0.09213 0.12735 0.09444 0.128 0.09629 C 0.12852 0.09791 0.12956 0.09884 0.13034 0.10046 C 0.13112 0.10231 0.13177 0.10463 0.13255 0.10648 C 0.13334 0.1081 0.13425 0.10903 0.1349 0.11065 C 0.13581 0.11319 0.1362 0.1162 0.13724 0.11875 C 0.13776 0.12037 0.1388 0.12153 0.13946 0.12291 C 0.14037 0.12477 0.14089 0.12731 0.1418 0.12916 C 0.15378 0.15393 0.13985 0.12176 0.14987 0.1456 C 0.15026 0.14745 0.15039 0.15 0.15104 0.15162 C 0.15235 0.15486 0.15573 0.15995 0.15573 0.16018 C 0.15651 0.16412 0.15808 0.17315 0.15912 0.17615 C 0.16042 0.18009 0.16224 0.1831 0.1638 0.18657 C 0.16459 0.18842 0.16511 0.19074 0.16602 0.19259 C 0.16745 0.1956 0.17071 0.20092 0.17071 0.20115 C 0.17604 0.2199 0.17279 0.21296 0.17878 0.22338 C 0.17917 0.22546 0.1793 0.22778 0.17995 0.22963 C 0.18047 0.23125 0.18151 0.23217 0.18216 0.23379 C 0.18464 0.23912 0.18698 0.24444 0.18906 0.25 L 0.19375 0.2625 L 0.1961 0.26852 C 0.19649 0.27199 0.1974 0.2794 0.19831 0.28287 C 0.19974 0.28842 0.20183 0.29352 0.203 0.2993 C 0.20443 0.3074 0.2056 0.31458 0.20873 0.32199 L 0.21224 0.33009 C 0.21498 0.35023 0.2112 0.3294 0.21563 0.34236 C 0.21628 0.34421 0.21628 0.34653 0.2168 0.34861 C 0.21745 0.35139 0.21849 0.35393 0.21914 0.35671 C 0.22005 0.36088 0.22071 0.36504 0.22136 0.36898 C 0.22175 0.37106 0.22214 0.37315 0.22253 0.37523 L 0.22487 0.38541 C 0.22526 0.40324 0.22513 0.42106 0.22604 0.43889 C 0.2263 0.44305 0.22774 0.44699 0.22839 0.45115 L 0.22956 0.45926 C 0.22813 0.4669 0.22891 0.46342 0.22722 0.46967 L 0.22722 0.4699 " pathEditMode="relative" rAng="0" ptsTypes="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91430" y="3200551"/>
            <a:ext cx="2921249" cy="45134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bs-Cyrl-BA" sz="2133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bs-Cyrl-BA" sz="2133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</a:t>
            </a:r>
            <a:r>
              <a:rPr lang="bs-Cyrl-BA" sz="2133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Милица Тителски</a:t>
            </a:r>
            <a:endParaRPr lang="en-US" sz="2133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93" descr="User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9203" y="3034136"/>
            <a:ext cx="626417" cy="62641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255363" y="3899581"/>
            <a:ext cx="3743974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milica.titelski@skolers.or</a:t>
            </a:r>
            <a:r>
              <a:rPr lang="sr-Latn-R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GB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55363" y="4351022"/>
            <a:ext cx="3623748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sr-Latn-R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milica.titelski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sr-Latn-R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rpz-rs.org</a:t>
            </a:r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97" descr="Envelope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1523" y="4009062"/>
            <a:ext cx="626417" cy="62641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1333055" y="5366809"/>
            <a:ext cx="2632591" cy="49244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sr-Latn-R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bs-Cyrl-BA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Latn-RS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 </a:t>
            </a:r>
            <a:r>
              <a:rPr lang="sr-Latn-R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51 430 </a:t>
            </a:r>
            <a:r>
              <a:rPr lang="sr-Latn-RS" sz="24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Content Placeholder 95" descr="Receiver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5073" y="5366809"/>
            <a:ext cx="626417" cy="626416"/>
          </a:xfrm>
          <a:prstGeom prst="ellipse">
            <a:avLst/>
          </a:prstGeom>
          <a:ln>
            <a:noFill/>
          </a:ln>
        </p:spPr>
      </p:pic>
      <p:pic>
        <p:nvPicPr>
          <p:cNvPr id="19" name="Content Placeholder 99" descr="Link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970" y="6063830"/>
            <a:ext cx="626417" cy="626416"/>
          </a:xfrm>
          <a:prstGeom prst="ellipse">
            <a:avLst/>
          </a:prstGeom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1202393" y="6203297"/>
            <a:ext cx="318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https://www.rpz-rs.org/</a:t>
            </a:r>
            <a:endParaRPr lang="sr-Cyrl-RS" sz="2400" dirty="0">
              <a:solidFill>
                <a:srgbClr val="002060"/>
              </a:solidFill>
            </a:endParaRPr>
          </a:p>
        </p:txBody>
      </p:sp>
      <p:pic>
        <p:nvPicPr>
          <p:cNvPr id="22" name="Slika 3">
            <a:extLst>
              <a:ext uri="{FF2B5EF4-FFF2-40B4-BE49-F238E27FC236}">
                <a16:creationId xmlns="" xmlns:a16="http://schemas.microsoft.com/office/drawing/2014/main" id="{F2B6A82D-09BE-4565-B63F-6E80AFE1A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463" y="3193647"/>
            <a:ext cx="3960184" cy="285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75976" y="63715"/>
            <a:ext cx="10515600" cy="1325563"/>
          </a:xfrm>
        </p:spPr>
        <p:txBody>
          <a:bodyPr>
            <a:normAutofit/>
          </a:bodyPr>
          <a:lstStyle/>
          <a:p>
            <a:r>
              <a:rPr lang="bs-Cyrl-BA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ПАЖЊИ...</a:t>
            </a:r>
            <a:endParaRPr lang="sr-Cyrl-RS" sz="3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61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09588DA8-065E-4F6F-8EFD-43104AB2E0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C4285719-470E-454C-AF62-8323075F1F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dirty="0" smtClean="0">
                <a:latin typeface="Times New Roman"/>
                <a:ea typeface="+mn-lt"/>
                <a:cs typeface="+mn-lt"/>
              </a:rPr>
              <a:t>Посебни циљеви: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D9FE4EF-C4D8-49A0-B2FF-81D8DB7D8A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300840D-0A0B-4512-BACA-B439D5B9C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2B78728-A580-49A7-84F9-6EF6F583AD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38FAA1A1-D861-433F-88FA-1E9D6FD31D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D71EDA1-87BF-4D5D-AB79-F346FD192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F4BF3E2-2852-573D-7216-E64B5D9B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2414588"/>
            <a:ext cx="3201366" cy="1559764"/>
          </a:xfrm>
        </p:spPr>
        <p:txBody>
          <a:bodyPr anchor="b">
            <a:normAutofit/>
          </a:bodyPr>
          <a:lstStyle/>
          <a:p>
            <a:pPr algn="ctr"/>
            <a:r>
              <a:rPr lang="sr-Latn-RS" sz="3600" b="1" dirty="0">
                <a:solidFill>
                  <a:srgbClr val="FFFFFF"/>
                </a:solidFill>
                <a:latin typeface="Times New Roman"/>
                <a:cs typeface="Calibri Light"/>
              </a:rPr>
              <a:t>ДИГИТАЛНО ДРУШТВО</a:t>
            </a:r>
            <a:endParaRPr lang="sr-Latn-RS" sz="36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" name="Okvir za tekst 3">
            <a:extLst>
              <a:ext uri="{FF2B5EF4-FFF2-40B4-BE49-F238E27FC236}">
                <a16:creationId xmlns="" xmlns:a16="http://schemas.microsoft.com/office/drawing/2014/main" id="{ED42936D-1E85-470B-B122-EED3706C6C7E}"/>
              </a:ext>
            </a:extLst>
          </p:cNvPr>
          <p:cNvSpPr txBox="1"/>
          <p:nvPr/>
        </p:nvSpPr>
        <p:spPr>
          <a:xfrm>
            <a:off x="4716429" y="2252907"/>
            <a:ext cx="7099333" cy="275039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14350" indent="-5143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/>
                <a:cs typeface="Times New Roman"/>
              </a:rPr>
              <a:t>усвајање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знања</a:t>
            </a:r>
            <a:r>
              <a:rPr lang="en-US" sz="3200" dirty="0">
                <a:latin typeface="Times New Roman"/>
                <a:cs typeface="Times New Roman"/>
              </a:rPr>
              <a:t> о </a:t>
            </a:r>
            <a:r>
              <a:rPr lang="en-US" sz="3200" dirty="0" err="1">
                <a:latin typeface="Times New Roman"/>
                <a:cs typeface="Times New Roman"/>
              </a:rPr>
              <a:t>врстама</a:t>
            </a:r>
            <a:r>
              <a:rPr lang="en-US" sz="3200" dirty="0">
                <a:latin typeface="Times New Roman"/>
                <a:cs typeface="Times New Roman"/>
              </a:rPr>
              <a:t>, </a:t>
            </a:r>
            <a:r>
              <a:rPr lang="en-US" sz="3200" dirty="0" err="1">
                <a:latin typeface="Times New Roman"/>
                <a:cs typeface="Times New Roman"/>
              </a:rPr>
              <a:t>изгледу</a:t>
            </a:r>
            <a:r>
              <a:rPr lang="en-US" sz="3200" dirty="0">
                <a:latin typeface="Times New Roman"/>
                <a:cs typeface="Times New Roman"/>
              </a:rPr>
              <a:t> и </a:t>
            </a:r>
            <a:r>
              <a:rPr lang="en-US" sz="3200" dirty="0" err="1">
                <a:latin typeface="Times New Roman"/>
                <a:cs typeface="Times New Roman"/>
              </a:rPr>
              <a:t>намјени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дигиталних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уређаја</a:t>
            </a:r>
            <a:r>
              <a:rPr lang="en-US" sz="3200" dirty="0">
                <a:latin typeface="Times New Roman"/>
                <a:cs typeface="Times New Roman"/>
              </a:rPr>
              <a:t>;</a:t>
            </a:r>
            <a:endParaRPr lang="en-US" sz="3200" b="1" dirty="0">
              <a:latin typeface="Times New Roman"/>
              <a:cs typeface="Times New Roman"/>
            </a:endParaRPr>
          </a:p>
          <a:p>
            <a:pPr marL="514350" indent="-5143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/>
                <a:cs typeface="Times New Roman"/>
              </a:rPr>
              <a:t>oспособљавање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ученика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за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коришћење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дигиталних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уређаја</a:t>
            </a:r>
            <a:r>
              <a:rPr lang="en-US" sz="3200" dirty="0">
                <a:latin typeface="Times New Roman"/>
                <a:cs typeface="Times New Roman"/>
              </a:rPr>
              <a:t> у </a:t>
            </a:r>
            <a:r>
              <a:rPr lang="en-US" sz="3200" dirty="0" err="1">
                <a:latin typeface="Times New Roman"/>
                <a:cs typeface="Times New Roman"/>
              </a:rPr>
              <a:t>свакодневном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животу</a:t>
            </a:r>
            <a:r>
              <a:rPr lang="en-US" sz="3200" dirty="0">
                <a:latin typeface="Times New Roman"/>
                <a:cs typeface="Times New Roman"/>
              </a:rPr>
              <a:t>;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05054" y="1371600"/>
            <a:ext cx="462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ПОСЕБНИ ЦИЉЕВИ</a:t>
            </a: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C119C922-CABD-A983-31E7-2516B536AE76}"/>
              </a:ext>
            </a:extLst>
          </p:cNvPr>
          <p:cNvSpPr>
            <a:spLocks noGrp="1"/>
          </p:cNvSpPr>
          <p:nvPr/>
        </p:nvSpPr>
        <p:spPr>
          <a:xfrm>
            <a:off x="1141561" y="280160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Latn-RS" sz="3600" b="1" dirty="0">
                <a:solidFill>
                  <a:srgbClr val="FFFFFF"/>
                </a:solidFill>
                <a:latin typeface="Times New Roman"/>
                <a:ea typeface="+mj-lt"/>
                <a:cs typeface="+mj-lt"/>
              </a:rPr>
              <a:t>ДИГИТАЛНО ДРУШТВО</a:t>
            </a:r>
            <a:endParaRPr lang="sr-Latn-RS" sz="3600" b="1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0791" y="1712646"/>
            <a:ext cx="102155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Шта је дигитално, а шта не? </a:t>
            </a:r>
          </a:p>
          <a:p>
            <a:pPr marL="40005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Дигитални уређаји у кући и школи (изглед и намјена) </a:t>
            </a:r>
          </a:p>
          <a:p>
            <a:pPr marL="40005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Дигитални уређаји за игру, забаву, учење и рад (изглед и намјена) </a:t>
            </a:r>
          </a:p>
          <a:p>
            <a:pPr marL="40005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sr-Cyrl-RS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Дигитални уређаји у различитим занимањима</a:t>
            </a:r>
            <a:r>
              <a:rPr lang="bs-Cyrl-BA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 </a:t>
            </a:r>
          </a:p>
          <a:p>
            <a:pPr marL="40005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sr-Cyrl-RS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Паметни дигитални уређаји</a:t>
            </a:r>
            <a:r>
              <a:rPr lang="bs-Cyrl-BA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 </a:t>
            </a:r>
          </a:p>
          <a:p>
            <a:pPr marL="400050" lvl="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sr-Cyrl-RS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Креативно изражавање</a:t>
            </a:r>
            <a:r>
              <a:rPr lang="bs-Cyrl-BA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 дигиталним уређајима </a:t>
            </a:r>
            <a:endParaRPr lang="bs-Cyrl-BA" sz="2400" b="1" smtClean="0">
              <a:solidFill>
                <a:schemeClr val="tx1">
                  <a:lumMod val="95000"/>
                  <a:lumOff val="5000"/>
                </a:schemeClr>
              </a:solidFill>
              <a:latin typeface="Times New Roman"/>
            </a:endParaRPr>
          </a:p>
          <a:p>
            <a:pPr marL="400050" lvl="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Штампани и дигитални уџбеници </a:t>
            </a:r>
          </a:p>
          <a:p>
            <a:pPr marL="400050" lvl="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Комуникација посредством дигиталних уређаја и правила понашања </a:t>
            </a:r>
          </a:p>
          <a:p>
            <a:pPr marL="400050" lvl="0" indent="-4572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bs-Cyrl-BA" sz="2400" b="1" i="0" u="none" strike="noStrike" noProof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</a:rPr>
              <a:t>Интернет и претраживање</a:t>
            </a:r>
            <a:endParaRPr lang="bs-Cyrl-BA" sz="2400" b="1" i="0" u="none" strike="noStrike" noProof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99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>
            <a:extLst>
              <a:ext uri="{FF2B5EF4-FFF2-40B4-BE49-F238E27FC236}">
                <a16:creationId xmlns="" xmlns:a16="http://schemas.microsoft.com/office/drawing/2014/main" id="{9EEEB330-73DE-4D82-8DC4-156D203694CA}"/>
              </a:ext>
            </a:extLst>
          </p:cNvPr>
          <p:cNvSpPr txBox="1"/>
          <p:nvPr/>
        </p:nvSpPr>
        <p:spPr>
          <a:xfrm>
            <a:off x="2971458" y="6046285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 err="1">
                <a:latin typeface="Times New Roman"/>
                <a:cs typeface="Times New Roman"/>
              </a:rPr>
              <a:t>Примјер</a:t>
            </a:r>
            <a:r>
              <a:rPr lang="sr-Latn-RS" sz="2000" dirty="0">
                <a:latin typeface="Times New Roman"/>
                <a:cs typeface="Times New Roman"/>
              </a:rPr>
              <a:t> </a:t>
            </a:r>
            <a:r>
              <a:rPr lang="sr-Latn-RS" sz="2000" dirty="0" err="1">
                <a:latin typeface="Times New Roman"/>
                <a:cs typeface="Times New Roman"/>
              </a:rPr>
              <a:t>задатка</a:t>
            </a:r>
            <a:r>
              <a:rPr lang="sr-Latn-RS" sz="2000" dirty="0"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2" name="Slika 2">
            <a:extLst>
              <a:ext uri="{FF2B5EF4-FFF2-40B4-BE49-F238E27FC236}">
                <a16:creationId xmlns="" xmlns:a16="http://schemas.microsoft.com/office/drawing/2014/main" id="{212FBA59-3872-4C6B-8D42-7FF99B6D2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245" y="1431545"/>
            <a:ext cx="6885940" cy="5254750"/>
          </a:xfrm>
          <a:prstGeom prst="rect">
            <a:avLst/>
          </a:prstGeom>
        </p:spPr>
      </p:pic>
      <p:sp>
        <p:nvSpPr>
          <p:cNvPr id="4" name="Okvir za tekst 1">
            <a:extLst>
              <a:ext uri="{FF2B5EF4-FFF2-40B4-BE49-F238E27FC236}">
                <a16:creationId xmlns="" xmlns:a16="http://schemas.microsoft.com/office/drawing/2014/main" id="{66FB3C4B-7BA5-44DF-B890-FD6859929821}"/>
              </a:ext>
            </a:extLst>
          </p:cNvPr>
          <p:cNvSpPr txBox="1"/>
          <p:nvPr/>
        </p:nvSpPr>
        <p:spPr>
          <a:xfrm>
            <a:off x="0" y="24466"/>
            <a:ext cx="12191999" cy="1384995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8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sr-Cyrl-R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Шта је дигитално, а шта не? </a:t>
            </a:r>
            <a:r>
              <a:rPr lang="sr-Cyrl-R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sr-Cyrl-R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97E7F25C-1D0C-49CD-8C97-A9F0627498AC}"/>
              </a:ext>
            </a:extLst>
          </p:cNvPr>
          <p:cNvSpPr txBox="1"/>
          <p:nvPr/>
        </p:nvSpPr>
        <p:spPr>
          <a:xfrm>
            <a:off x="314325" y="2153002"/>
            <a:ext cx="4429126" cy="224676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sz="2800" dirty="0">
                <a:latin typeface="Times New Roman"/>
                <a:cs typeface="Times New Roman"/>
              </a:rPr>
              <a:t> </a:t>
            </a:r>
            <a:r>
              <a:rPr lang="bs-Cyrl-BA" sz="2800" b="1" dirty="0">
                <a:latin typeface="Times New Roman"/>
                <a:cs typeface="Times New Roman"/>
              </a:rPr>
              <a:t>ИСХОД:</a:t>
            </a:r>
            <a:endParaRPr lang="en-US" sz="2800" dirty="0">
              <a:latin typeface="Times New Roman"/>
              <a:cs typeface="Times New Roman"/>
            </a:endParaRPr>
          </a:p>
          <a:p>
            <a:r>
              <a:rPr lang="bs-Cyrl-BA" sz="2800" dirty="0">
                <a:latin typeface="Times New Roman"/>
                <a:cs typeface="Times New Roman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sr-Cyrl-RS" sz="2800" dirty="0">
                <a:latin typeface="Times New Roman"/>
                <a:ea typeface="+mn-lt"/>
                <a:cs typeface="Times New Roman"/>
              </a:rPr>
              <a:t>препозна дигиталне од осталих уређаје</a:t>
            </a:r>
            <a:r>
              <a:rPr lang="sr-Cyrl-RS" sz="2800" dirty="0" smtClean="0">
                <a:latin typeface="Times New Roman"/>
                <a:ea typeface="+mn-lt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6597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>
            <a:extLst>
              <a:ext uri="{FF2B5EF4-FFF2-40B4-BE49-F238E27FC236}">
                <a16:creationId xmlns="" xmlns:a16="http://schemas.microsoft.com/office/drawing/2014/main" id="{9EEEB330-73DE-4D82-8DC4-156D203694CA}"/>
              </a:ext>
            </a:extLst>
          </p:cNvPr>
          <p:cNvSpPr txBox="1"/>
          <p:nvPr/>
        </p:nvSpPr>
        <p:spPr>
          <a:xfrm>
            <a:off x="2602505" y="598829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 err="1">
                <a:latin typeface="Times New Roman"/>
                <a:cs typeface="Times New Roman"/>
              </a:rPr>
              <a:t>Примјер</a:t>
            </a:r>
            <a:r>
              <a:rPr lang="sr-Latn-RS" sz="2000" dirty="0">
                <a:latin typeface="Times New Roman"/>
                <a:cs typeface="Times New Roman"/>
              </a:rPr>
              <a:t> </a:t>
            </a:r>
            <a:r>
              <a:rPr lang="sr-Latn-RS" sz="2000" dirty="0" err="1">
                <a:latin typeface="Times New Roman"/>
                <a:cs typeface="Times New Roman"/>
              </a:rPr>
              <a:t>задатка</a:t>
            </a:r>
            <a:r>
              <a:rPr lang="sr-Latn-RS" sz="20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Okvir za tekst 1">
            <a:extLst>
              <a:ext uri="{FF2B5EF4-FFF2-40B4-BE49-F238E27FC236}">
                <a16:creationId xmlns="" xmlns:a16="http://schemas.microsoft.com/office/drawing/2014/main" id="{66FB3C4B-7BA5-44DF-B890-FD6859929821}"/>
              </a:ext>
            </a:extLst>
          </p:cNvPr>
          <p:cNvSpPr txBox="1"/>
          <p:nvPr/>
        </p:nvSpPr>
        <p:spPr>
          <a:xfrm>
            <a:off x="0" y="0"/>
            <a:ext cx="12191999" cy="1200329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sr-Cyrl-RS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Дигитални уређаји у кући и школи (изглед и </a:t>
            </a:r>
            <a:r>
              <a:rPr lang="sr-Cyrl-RS" sz="24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намјена</a:t>
            </a:r>
            <a:r>
              <a:rPr lang="sr-Cyrl-RS" sz="24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)  </a:t>
            </a:r>
            <a:r>
              <a:rPr lang="sr-Cyrl-RS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sr-Cyrl-RS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97E7F25C-1D0C-49CD-8C97-A9F0627498AC}"/>
              </a:ext>
            </a:extLst>
          </p:cNvPr>
          <p:cNvSpPr txBox="1"/>
          <p:nvPr/>
        </p:nvSpPr>
        <p:spPr>
          <a:xfrm>
            <a:off x="142683" y="1841412"/>
            <a:ext cx="4657917" cy="34778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sz="2000" dirty="0">
                <a:latin typeface="Times New Roman"/>
                <a:cs typeface="Times New Roman"/>
              </a:rPr>
              <a:t> </a:t>
            </a:r>
            <a:r>
              <a:rPr lang="bs-Cyrl-BA" sz="2000" b="1" dirty="0">
                <a:latin typeface="Times New Roman"/>
                <a:cs typeface="Times New Roman"/>
              </a:rPr>
              <a:t>ИСХОДИ: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bs-Cyrl-BA" sz="2000" dirty="0">
                <a:latin typeface="Times New Roman"/>
                <a:cs typeface="Times New Roman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sr-Cyrl-RS" sz="2000" dirty="0">
                <a:latin typeface="Times New Roman"/>
                <a:ea typeface="+mn-lt"/>
                <a:cs typeface="Times New Roman"/>
              </a:rPr>
              <a:t>разликује дигиталне уређаје у кући и школи;</a:t>
            </a:r>
            <a:endParaRPr lang="sr-Cyrl-R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r-Cyrl-RS" sz="2000" dirty="0">
                <a:latin typeface="Times New Roman"/>
                <a:ea typeface="+mn-lt"/>
                <a:cs typeface="Times New Roman"/>
              </a:rPr>
              <a:t>објасни </a:t>
            </a:r>
            <a:r>
              <a:rPr lang="sr-Cyrl-RS" sz="2000" dirty="0" err="1">
                <a:latin typeface="Times New Roman"/>
                <a:ea typeface="+mn-lt"/>
                <a:cs typeface="Times New Roman"/>
              </a:rPr>
              <a:t>намјену</a:t>
            </a:r>
            <a:r>
              <a:rPr lang="sr-Cyrl-RS" sz="2000" dirty="0">
                <a:latin typeface="Times New Roman"/>
                <a:ea typeface="+mn-lt"/>
                <a:cs typeface="Times New Roman"/>
              </a:rPr>
              <a:t> дигиталних уређаја у кући и школи;</a:t>
            </a:r>
            <a:endParaRPr lang="sr-Cyrl-R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sr-Cyrl-RS" sz="2000" dirty="0">
                <a:latin typeface="Times New Roman"/>
                <a:ea typeface="+mn-lt"/>
                <a:cs typeface="Times New Roman"/>
              </a:rPr>
              <a:t>самостално или уз помоћ, рукује  одређеним дигиталним уређајима.</a:t>
            </a:r>
            <a:endParaRPr lang="sr-Cyrl-RS" sz="20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r-Cyrl-RS" sz="20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Slika 6">
            <a:extLst>
              <a:ext uri="{FF2B5EF4-FFF2-40B4-BE49-F238E27FC236}">
                <a16:creationId xmlns="" xmlns:a16="http://schemas.microsoft.com/office/drawing/2014/main" id="{78005AAB-A966-4E5C-BC20-C343FC84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150" y="1869336"/>
            <a:ext cx="6888480" cy="48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47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kvir za tekst 5">
            <a:extLst>
              <a:ext uri="{FF2B5EF4-FFF2-40B4-BE49-F238E27FC236}">
                <a16:creationId xmlns="" xmlns:a16="http://schemas.microsoft.com/office/drawing/2014/main" id="{9EEEB330-73DE-4D82-8DC4-156D203694CA}"/>
              </a:ext>
            </a:extLst>
          </p:cNvPr>
          <p:cNvSpPr txBox="1"/>
          <p:nvPr/>
        </p:nvSpPr>
        <p:spPr>
          <a:xfrm>
            <a:off x="1847850" y="6176737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r-Latn-RS" sz="2000" dirty="0" err="1">
                <a:latin typeface="Times New Roman"/>
                <a:cs typeface="Times New Roman"/>
              </a:rPr>
              <a:t>Примјер</a:t>
            </a:r>
            <a:r>
              <a:rPr lang="sr-Latn-RS" sz="2000" dirty="0">
                <a:latin typeface="Times New Roman"/>
                <a:cs typeface="Times New Roman"/>
              </a:rPr>
              <a:t> </a:t>
            </a:r>
            <a:r>
              <a:rPr lang="sr-Latn-RS" sz="2000" dirty="0" err="1">
                <a:latin typeface="Times New Roman"/>
                <a:cs typeface="Times New Roman"/>
              </a:rPr>
              <a:t>задатка</a:t>
            </a:r>
            <a:r>
              <a:rPr lang="sr-Latn-RS" sz="20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Okvir za tekst 1">
            <a:extLst>
              <a:ext uri="{FF2B5EF4-FFF2-40B4-BE49-F238E27FC236}">
                <a16:creationId xmlns="" xmlns:a16="http://schemas.microsoft.com/office/drawing/2014/main" id="{66FB3C4B-7BA5-44DF-B890-FD6859929821}"/>
              </a:ext>
            </a:extLst>
          </p:cNvPr>
          <p:cNvSpPr txBox="1"/>
          <p:nvPr/>
        </p:nvSpPr>
        <p:spPr>
          <a:xfrm>
            <a:off x="1" y="47625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САДРЖАЈ</a:t>
            </a:r>
            <a:endParaRPr lang="en-US" sz="28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/>
            <a:r>
              <a:rPr lang="sr-Cyrl-R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Дигитални уређаји за игру, забаву, учење и рад (изглед и </a:t>
            </a:r>
            <a:r>
              <a:rPr lang="sr-Cyrl-RS" sz="2800" b="1" dirty="0" err="1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намјена</a:t>
            </a:r>
            <a:r>
              <a:rPr lang="sr-Cyrl-RS" sz="2800" b="1" dirty="0">
                <a:solidFill>
                  <a:schemeClr val="bg1"/>
                </a:solidFill>
                <a:latin typeface="Times New Roman"/>
                <a:ea typeface="+mn-lt"/>
                <a:cs typeface="Times New Roman"/>
              </a:rPr>
              <a:t>) </a:t>
            </a:r>
            <a:r>
              <a:rPr lang="sr-Cyrl-RS" sz="2800" b="1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endParaRPr lang="sr-Cyrl-RS" sz="28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97E7F25C-1D0C-49CD-8C97-A9F0627498AC}"/>
              </a:ext>
            </a:extLst>
          </p:cNvPr>
          <p:cNvSpPr txBox="1"/>
          <p:nvPr/>
        </p:nvSpPr>
        <p:spPr>
          <a:xfrm>
            <a:off x="303679" y="2299447"/>
            <a:ext cx="3773543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Cyrl-BA" dirty="0">
                <a:latin typeface="Times New Roman"/>
                <a:cs typeface="Times New Roman"/>
              </a:rPr>
              <a:t> </a:t>
            </a:r>
            <a:r>
              <a:rPr lang="bs-Cyrl-BA" b="1" dirty="0">
                <a:latin typeface="Times New Roman"/>
                <a:cs typeface="Times New Roman"/>
              </a:rPr>
              <a:t>ИСХОДИ: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bs-Cyrl-BA" dirty="0">
                <a:latin typeface="Times New Roman"/>
                <a:cs typeface="Times New Roman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+mn-lt"/>
              </a:rPr>
              <a:t>разликује дигиталне уређаје за игру и забаву </a:t>
            </a:r>
            <a:r>
              <a:rPr lang="sr-Cyrl-BA" dirty="0">
                <a:latin typeface="Times New Roman"/>
                <a:ea typeface="+mn-lt"/>
                <a:cs typeface="+mn-lt"/>
              </a:rPr>
              <a:t>од</a:t>
            </a:r>
            <a:r>
              <a:rPr lang="sr-Cyrl-RS" dirty="0">
                <a:latin typeface="Times New Roman"/>
                <a:ea typeface="+mn-lt"/>
                <a:cs typeface="+mn-lt"/>
              </a:rPr>
              <a:t> дигиталних уређаја за учење и рад;</a:t>
            </a:r>
          </a:p>
          <a:p>
            <a:pPr marL="285750" indent="-285750">
              <a:buFont typeface="Arial"/>
              <a:buChar char="•"/>
            </a:pPr>
            <a:r>
              <a:rPr lang="sr-Cyrl-RS" dirty="0">
                <a:latin typeface="Times New Roman"/>
                <a:ea typeface="+mn-lt"/>
                <a:cs typeface="+mn-lt"/>
              </a:rPr>
              <a:t>опише </a:t>
            </a:r>
            <a:r>
              <a:rPr lang="bs-Cyrl-BA" dirty="0">
                <a:latin typeface="Times New Roman"/>
                <a:ea typeface="+mn-lt"/>
                <a:cs typeface="+mn-lt"/>
              </a:rPr>
              <a:t>изглед </a:t>
            </a:r>
            <a:r>
              <a:rPr lang="sr-Cyrl-RS" dirty="0">
                <a:latin typeface="Times New Roman"/>
                <a:ea typeface="+mn-lt"/>
                <a:cs typeface="+mn-lt"/>
              </a:rPr>
              <a:t>дигиталних уређаја за игру, забаву, учење и рад.</a:t>
            </a:r>
            <a:endParaRPr lang="sr-Cyrl-RS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sr-Cyrl-RS" dirty="0">
              <a:latin typeface="Times New Roman"/>
              <a:ea typeface="+mn-lt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Slika 6">
            <a:extLst>
              <a:ext uri="{FF2B5EF4-FFF2-40B4-BE49-F238E27FC236}">
                <a16:creationId xmlns="" xmlns:a16="http://schemas.microsoft.com/office/drawing/2014/main" id="{8F248FEA-60E8-4BC2-966F-900749142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222" y="1944598"/>
            <a:ext cx="7992126" cy="47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23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1326</Words>
  <Application>Microsoft Office PowerPoint</Application>
  <PresentationFormat>Widescreen</PresentationFormat>
  <Paragraphs>376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Arial,Sans-Serif</vt:lpstr>
      <vt:lpstr>Calibri</vt:lpstr>
      <vt:lpstr>Calibri Light</vt:lpstr>
      <vt:lpstr>Corbel</vt:lpstr>
      <vt:lpstr>Segoe UI</vt:lpstr>
      <vt:lpstr>Times New Roman</vt:lpstr>
      <vt:lpstr>Wingdings</vt:lpstr>
      <vt:lpstr>Office Theme</vt:lpstr>
      <vt:lpstr>Кроз Дигитални свијет  до дигиталних компетенција</vt:lpstr>
      <vt:lpstr>PowerPoint Presentation</vt:lpstr>
      <vt:lpstr>НПП Дигитални свијет 2</vt:lpstr>
      <vt:lpstr>Помоћ и подршка наставницима</vt:lpstr>
      <vt:lpstr>ДИГИТАЛНО ДРУШТВО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ХВАЛА НА ПАЖЊИ...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23. Milica Titelski</dc:creator>
  <cp:lastModifiedBy>23. Milica Titelski</cp:lastModifiedBy>
  <cp:revision>20</cp:revision>
  <dcterms:created xsi:type="dcterms:W3CDTF">2022-10-23T20:03:34Z</dcterms:created>
  <dcterms:modified xsi:type="dcterms:W3CDTF">2022-10-24T20:33:05Z</dcterms:modified>
</cp:coreProperties>
</file>