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5" r:id="rId23"/>
    <p:sldId id="28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7" r:id="rId32"/>
    <p:sldId id="288" r:id="rId3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4957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84B47E-FDCF-45E8-BA60-4033520669FA}" type="datetimeFigureOut">
              <a:rPr lang="bs-Latn-BA" smtClean="0"/>
              <a:pPr/>
              <a:t>6.9.2019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F35245-CE52-490E-9D3B-8E7642A7958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248472"/>
          </a:xfrm>
        </p:spPr>
        <p:txBody>
          <a:bodyPr>
            <a:normAutofit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„</a:t>
            </a:r>
            <a:r>
              <a:rPr lang="sr-Cyrl-RS" b="1" dirty="0" smtClean="0"/>
              <a:t>Спремност наставника за стручно усавршавање</a:t>
            </a:r>
            <a:r>
              <a:rPr lang="sr-Cyrl-RS" dirty="0" smtClean="0"/>
              <a:t>“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2000" dirty="0" smtClean="0"/>
              <a:t>Др Маринко Савић, просвјетни савјетник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r-Cyrl-RS" sz="1400" b="1" dirty="0" smtClean="0"/>
              <a:t>Август</a:t>
            </a:r>
            <a:r>
              <a:rPr lang="sr-Cyrl-RS" sz="1400" b="1" dirty="0" smtClean="0"/>
              <a:t>, </a:t>
            </a:r>
            <a:r>
              <a:rPr lang="sr-Cyrl-RS" sz="1400" b="1" dirty="0" smtClean="0"/>
              <a:t>април 2019. године</a:t>
            </a:r>
            <a:endParaRPr lang="bs-Latn-BA" sz="1400" b="1" dirty="0"/>
          </a:p>
        </p:txBody>
      </p:sp>
    </p:spTree>
    <p:extLst>
      <p:ext uri="{BB962C8B-B14F-4D97-AF65-F5344CB8AC3E}">
        <p14:creationId xmlns="" xmlns:p14="http://schemas.microsoft.com/office/powerpoint/2010/main" val="34713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ПРИПРЕМАЊЕ ЗА НАСТАВУ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>
                <a:latin typeface="Algerian" pitchFamily="82" charset="0"/>
              </a:rPr>
              <a:t>За „главни дио</a:t>
            </a:r>
            <a:r>
              <a:rPr lang="sr-Cyrl-RS" dirty="0" smtClean="0"/>
              <a:t> часа</a:t>
            </a:r>
            <a:r>
              <a:rPr lang="hr-HR" dirty="0" smtClean="0">
                <a:latin typeface="Algerian" pitchFamily="82" charset="0"/>
              </a:rPr>
              <a:t>“ је најважније знати шта смо планирали да остваримо </a:t>
            </a:r>
            <a:r>
              <a:rPr lang="sr-Cyrl-RS" dirty="0" smtClean="0"/>
              <a:t>(</a:t>
            </a:r>
            <a:r>
              <a:rPr lang="hr-HR" dirty="0" smtClean="0">
                <a:latin typeface="Algerian" pitchFamily="82" charset="0"/>
              </a:rPr>
              <a:t>очекивани исход</a:t>
            </a:r>
            <a:r>
              <a:rPr lang="sr-Cyrl-RS" dirty="0" smtClean="0"/>
              <a:t>)</a:t>
            </a:r>
            <a:r>
              <a:rPr lang="hr-HR" dirty="0" smtClean="0">
                <a:latin typeface="Algerian" pitchFamily="82" charset="0"/>
              </a:rPr>
              <a:t>. </a:t>
            </a:r>
            <a:endParaRPr lang="en-US" dirty="0" smtClean="0">
              <a:latin typeface="Algerian" pitchFamily="82" charset="0"/>
            </a:endParaRPr>
          </a:p>
          <a:p>
            <a:pPr algn="just"/>
            <a:r>
              <a:rPr lang="sr-Cyrl-RS" dirty="0" smtClean="0"/>
              <a:t>Н</a:t>
            </a:r>
            <a:r>
              <a:rPr lang="hr-HR" dirty="0" smtClean="0">
                <a:latin typeface="Algerian" pitchFamily="82" charset="0"/>
              </a:rPr>
              <a:t>аставни</a:t>
            </a:r>
            <a:r>
              <a:rPr lang="sr-Cyrl-RS" dirty="0" smtClean="0"/>
              <a:t>к</a:t>
            </a:r>
            <a:r>
              <a:rPr lang="hr-HR" dirty="0" smtClean="0">
                <a:latin typeface="Algerian" pitchFamily="82" charset="0"/>
              </a:rPr>
              <a:t> </a:t>
            </a:r>
            <a:r>
              <a:rPr lang="sr-Cyrl-RS" dirty="0" smtClean="0">
                <a:latin typeface="Algerian" pitchFamily="82" charset="0"/>
              </a:rPr>
              <a:t>се </a:t>
            </a:r>
            <a:r>
              <a:rPr lang="hr-HR" dirty="0" smtClean="0">
                <a:latin typeface="Algerian" pitchFamily="82" charset="0"/>
              </a:rPr>
              <a:t>опредјељује да ли ће фронтално, индивидуално, групно или радом у пару да ради на усвајању датих информација</a:t>
            </a:r>
            <a:r>
              <a:rPr lang="sr-Cyrl-RS" dirty="0" smtClean="0">
                <a:latin typeface="Algerian" pitchFamily="82" charset="0"/>
              </a:rPr>
              <a:t>, процеса..</a:t>
            </a:r>
            <a:r>
              <a:rPr lang="hr-HR" dirty="0" smtClean="0">
                <a:latin typeface="Algerian" pitchFamily="82" charset="0"/>
              </a:rPr>
              <a:t>. Нпр. ако ради фронтално онда може на одређеном примјеру (задатку), корак по корак, на табли, да практично покаже</a:t>
            </a:r>
            <a:r>
              <a:rPr lang="sr-Cyrl-RS" dirty="0" smtClean="0">
                <a:latin typeface="Algerian" pitchFamily="82" charset="0"/>
              </a:rPr>
              <a:t>, демонстрира на моделу..</a:t>
            </a:r>
            <a:r>
              <a:rPr lang="hr-HR" dirty="0" smtClean="0">
                <a:latin typeface="Algerian" pitchFamily="82" charset="0"/>
              </a:rPr>
              <a:t>. Може да „слабијим“ ученицима </a:t>
            </a:r>
            <a:r>
              <a:rPr lang="sr-Cyrl-RS" dirty="0" smtClean="0"/>
              <a:t>за</a:t>
            </a:r>
            <a:r>
              <a:rPr lang="hr-HR" dirty="0" smtClean="0">
                <a:latin typeface="Algerian" pitchFamily="82" charset="0"/>
              </a:rPr>
              <a:t>да једноставне задатке на којима ће они да вјежбају разумијевање датих појмова, „бољи ученици“ могу да рјешавају текстуалне задатке (ако их има и уџбенику, ако нема припреми такве задатке), од још „бољих“ ученике може да тражи да смисле примјере у којима се практично користе појмови  .</a:t>
            </a:r>
            <a:r>
              <a:rPr lang="hr-HR" dirty="0" smtClean="0"/>
              <a:t>..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ПРИПРЕМАЊЕ ЗА НАСТАВУ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lgerian" pitchFamily="82" charset="0"/>
              </a:rPr>
              <a:t>За крај осмисли како ће да провјери колико су ученици разумјели и усвојили коришћење израза</a:t>
            </a:r>
            <a:r>
              <a:rPr lang="sr-Cyrl-RS" dirty="0" smtClean="0"/>
              <a:t>, појмове, чињенице, процесе... </a:t>
            </a:r>
            <a:endParaRPr lang="en-US" dirty="0" smtClean="0">
              <a:latin typeface="Algerian" pitchFamily="82" charset="0"/>
            </a:endParaRPr>
          </a:p>
          <a:p>
            <a:r>
              <a:rPr lang="sr-Cyrl-BA" dirty="0" smtClean="0"/>
              <a:t>Припрема може да буде врло кратка. Важно је да осликава: шта ученици раде, колико ће дуго продуктивно радити, који ниво мисаоне активизације смо наметнули (преписивање, препознавање... или примјена, анализа, синтеза, вредновање), да ли смо провјерили шта смо урадили. 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КОЛИКО СУ НАСТАВНИЦИ СПРЕМНИ НА ПРОМЈЕНЕ?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Огледни часови шк. 2017/18. године:</a:t>
            </a:r>
          </a:p>
          <a:p>
            <a:pPr>
              <a:buNone/>
            </a:pPr>
            <a:r>
              <a:rPr lang="sr-Cyrl-RS" dirty="0" smtClean="0"/>
              <a:t>-Регија Бањалука: </a:t>
            </a:r>
            <a:r>
              <a:rPr lang="en-US" dirty="0" smtClean="0">
                <a:latin typeface="Algerian" pitchFamily="82" charset="0"/>
              </a:rPr>
              <a:t>3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-Регија Приједор: 0</a:t>
            </a:r>
          </a:p>
          <a:p>
            <a:pPr>
              <a:buNone/>
            </a:pPr>
            <a:r>
              <a:rPr lang="sr-Cyrl-RS" dirty="0" smtClean="0"/>
              <a:t>-Регије Добој:</a:t>
            </a:r>
            <a:r>
              <a:rPr lang="en-US" dirty="0" smtClean="0">
                <a:latin typeface="Algerian" pitchFamily="82" charset="0"/>
              </a:rPr>
              <a:t> 0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-Регија Бијељина: 0</a:t>
            </a:r>
          </a:p>
          <a:p>
            <a:pPr>
              <a:buNone/>
            </a:pPr>
            <a:r>
              <a:rPr lang="sr-Cyrl-RS" dirty="0" smtClean="0"/>
              <a:t>-Регија Бирач: 4</a:t>
            </a:r>
          </a:p>
          <a:p>
            <a:pPr>
              <a:buNone/>
            </a:pPr>
            <a:r>
              <a:rPr lang="sr-Cyrl-RS" dirty="0" smtClean="0"/>
              <a:t>-Сарајевско-романијска регија:</a:t>
            </a:r>
            <a:r>
              <a:rPr lang="en-US" dirty="0" smtClean="0">
                <a:latin typeface="Algerian" pitchFamily="82" charset="0"/>
              </a:rPr>
              <a:t> 2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-Регија Херцеговина:</a:t>
            </a:r>
            <a:r>
              <a:rPr lang="en-US" dirty="0" smtClean="0">
                <a:latin typeface="Algerian" pitchFamily="82" charset="0"/>
              </a:rPr>
              <a:t> 2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Анализа актуелне праксе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lgerian" pitchFamily="82" charset="0"/>
              </a:rPr>
              <a:t>Анализа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стања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утврђена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стручно-педагошким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надзором</a:t>
            </a:r>
            <a:r>
              <a:rPr lang="en-US" dirty="0" smtClean="0">
                <a:latin typeface="Algerian" pitchFamily="82" charset="0"/>
              </a:rPr>
              <a:t>,  </a:t>
            </a:r>
            <a:r>
              <a:rPr lang="en-US" dirty="0" err="1" smtClean="0">
                <a:latin typeface="Algerian" pitchFamily="82" charset="0"/>
              </a:rPr>
              <a:t>према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извјештају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инспектора-просвјетног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савјетника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одликује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сљедеће</a:t>
            </a:r>
            <a:r>
              <a:rPr lang="en-US" dirty="0" smtClean="0">
                <a:latin typeface="Algerian" pitchFamily="82" charset="0"/>
              </a:rPr>
              <a:t>: </a:t>
            </a:r>
            <a:endParaRPr lang="sr-Cyrl-RS" dirty="0" smtClean="0"/>
          </a:p>
          <a:p>
            <a:pPr>
              <a:buFontTx/>
              <a:buChar char="-"/>
            </a:pPr>
            <a:r>
              <a:rPr lang="en-US" dirty="0" err="1" smtClean="0">
                <a:latin typeface="Algerian" pitchFamily="82" charset="0"/>
              </a:rPr>
              <a:t>планирање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припремање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више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формални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него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функционални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карактер</a:t>
            </a:r>
            <a:r>
              <a:rPr lang="en-US" dirty="0" smtClean="0">
                <a:latin typeface="Algerian" pitchFamily="82" charset="0"/>
              </a:rPr>
              <a:t> ; </a:t>
            </a:r>
            <a:endParaRPr lang="sr-Cyrl-RS" dirty="0" smtClean="0"/>
          </a:p>
          <a:p>
            <a:pPr>
              <a:buFontTx/>
              <a:buChar char="-"/>
            </a:pPr>
            <a:r>
              <a:rPr lang="en-US" dirty="0" err="1" smtClean="0">
                <a:latin typeface="Algerian" pitchFamily="82" charset="0"/>
              </a:rPr>
              <a:t>настава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већем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проценту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заснива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традициналним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основама</a:t>
            </a:r>
            <a:r>
              <a:rPr lang="en-US" dirty="0" smtClean="0">
                <a:latin typeface="Algerian" pitchFamily="82" charset="0"/>
              </a:rPr>
              <a:t> (</a:t>
            </a:r>
            <a:r>
              <a:rPr lang="en-US" dirty="0" err="1" smtClean="0">
                <a:latin typeface="Algerian" pitchFamily="82" charset="0"/>
              </a:rPr>
              <a:t>начин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сједења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врсте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метода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облика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користе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врсте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коришћених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средстава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врсте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задатака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ученике</a:t>
            </a:r>
            <a:r>
              <a:rPr lang="en-US" dirty="0" smtClean="0">
                <a:latin typeface="Algerian" pitchFamily="82" charset="0"/>
              </a:rPr>
              <a:t>).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ГСИР, август 2018. године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lgerian" pitchFamily="82" charset="0"/>
              </a:rPr>
              <a:t>Сви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учесници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sr-Cyrl-RS" dirty="0" smtClean="0">
                <a:latin typeface="Algerian" pitchFamily="82" charset="0"/>
              </a:rPr>
              <a:t>(наставници разредне наставе)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сложили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тиме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имамо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sr-Cyrl-RS" dirty="0" smtClean="0">
                <a:latin typeface="Algerian" pitchFamily="82" charset="0"/>
              </a:rPr>
              <a:t>знатан број </a:t>
            </a:r>
            <a:r>
              <a:rPr lang="en-US" dirty="0" err="1" smtClean="0">
                <a:latin typeface="Algerian" pitchFamily="82" charset="0"/>
              </a:rPr>
              <a:t>ученик</a:t>
            </a:r>
            <a:r>
              <a:rPr lang="sr-Cyrl-RS" dirty="0" smtClean="0">
                <a:latin typeface="Algerian" pitchFamily="82" charset="0"/>
              </a:rPr>
              <a:t>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незаинтересовани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немотивисани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учествују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школским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активностима</a:t>
            </a:r>
            <a:r>
              <a:rPr lang="en-US" dirty="0" smtClean="0">
                <a:latin typeface="Algerian" pitchFamily="82" charset="0"/>
              </a:rPr>
              <a:t> (</a:t>
            </a:r>
            <a:r>
              <a:rPr lang="en-US" dirty="0" err="1" smtClean="0">
                <a:latin typeface="Algerian" pitchFamily="82" charset="0"/>
              </a:rPr>
              <a:t>само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физички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присутни</a:t>
            </a:r>
            <a:r>
              <a:rPr lang="en-US" dirty="0" smtClean="0">
                <a:latin typeface="Algerian" pitchFamily="82" charset="0"/>
              </a:rPr>
              <a:t>) и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крају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</a:t>
            </a:r>
            <a:r>
              <a:rPr lang="sr-Cyrl-RS" dirty="0" smtClean="0">
                <a:latin typeface="Algerian" pitchFamily="82" charset="0"/>
              </a:rPr>
              <a:t>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један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проценат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знају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тај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</a:t>
            </a:r>
            <a:r>
              <a:rPr lang="en-US" dirty="0" smtClean="0">
                <a:latin typeface="Algerian" pitchFamily="82" charset="0"/>
              </a:rPr>
              <a:t>. </a:t>
            </a:r>
          </a:p>
          <a:p>
            <a:r>
              <a:rPr lang="en-US" dirty="0" err="1" smtClean="0">
                <a:latin typeface="Algerian" pitchFamily="82" charset="0"/>
              </a:rPr>
              <a:t>Констатовано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начин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стручног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усавршавања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адекватан</a:t>
            </a:r>
            <a:r>
              <a:rPr lang="en-US" dirty="0" smtClean="0">
                <a:latin typeface="Algerian" pitchFamily="82" charset="0"/>
              </a:rPr>
              <a:t>. 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	ПРИЈЕДЛОЗИ НА ГСИР У АВГУСТУ 2018. Г. ЗА УНАПРЕЂЕЊЕ НАСТАВЕ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У </a:t>
            </a:r>
            <a:r>
              <a:rPr lang="en-US" dirty="0" err="1" smtClean="0">
                <a:latin typeface="Algerian" pitchFamily="82" charset="0"/>
              </a:rPr>
              <a:t>циљу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унапређења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квалитета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васпитно-образовног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процеса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цјели</a:t>
            </a:r>
            <a:r>
              <a:rPr lang="en-US" dirty="0" smtClean="0">
                <a:latin typeface="Algerian" pitchFamily="82" charset="0"/>
              </a:rPr>
              <a:t>, а </a:t>
            </a:r>
            <a:r>
              <a:rPr lang="en-US" dirty="0" err="1" smtClean="0">
                <a:latin typeface="Algerian" pitchFamily="82" charset="0"/>
              </a:rPr>
              <a:t>тиме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остварених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постигнућа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указано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неопходност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сталног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стручног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усавршавања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иновирања</a:t>
            </a:r>
            <a:r>
              <a:rPr lang="en-US" dirty="0" smtClean="0">
                <a:latin typeface="Algerian" pitchFamily="82" charset="0"/>
              </a:rPr>
              <a:t>  и </a:t>
            </a:r>
            <a:r>
              <a:rPr lang="en-US" dirty="0" err="1" smtClean="0">
                <a:latin typeface="Algerian" pitchFamily="82" charset="0"/>
              </a:rPr>
              <a:t>самопреиспитивања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сваког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Констатовано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свака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нова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генерација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захтјева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другачији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приступ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односно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сагледавање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релевантних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фактора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имају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фацилитацијску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инхибицијску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улогу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настави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њима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адекватно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поставити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ПРИЈЕДЛОЗИ НА ГСИР У АВГУСТУ 2018. Г.</a:t>
            </a:r>
            <a:br>
              <a:rPr lang="sr-Cyrl-RS" dirty="0" smtClean="0"/>
            </a:br>
            <a:r>
              <a:rPr lang="sr-Cyrl-RS" dirty="0" smtClean="0"/>
              <a:t>ЗА УНАПРЕЂЕЊЕ НАСТАВЕ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Као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примјер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могућег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придобијања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sr-Cyrl-RS" dirty="0" smtClean="0">
                <a:latin typeface="Algerian" pitchFamily="82" charset="0"/>
              </a:rPr>
              <a:t>за активније учешће у наставном процесу (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мисаоно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укључе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наставу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учење</a:t>
            </a:r>
            <a:r>
              <a:rPr lang="sr-Cyrl-RS" dirty="0" smtClean="0">
                <a:latin typeface="Algerian" pitchFamily="82" charset="0"/>
              </a:rPr>
              <a:t>)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просвјетни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савјетник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предложио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двије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идеје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преузео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Сузан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Вајбренер</a:t>
            </a:r>
            <a:r>
              <a:rPr lang="en-US" dirty="0" smtClean="0">
                <a:latin typeface="Algerian" pitchFamily="82" charset="0"/>
              </a:rPr>
              <a:t> (</a:t>
            </a:r>
            <a:r>
              <a:rPr lang="en-US" i="1" dirty="0" err="1" smtClean="0">
                <a:latin typeface="Algerian" pitchFamily="82" charset="0"/>
              </a:rPr>
              <a:t>Поучавање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дјеце</a:t>
            </a:r>
            <a:r>
              <a:rPr lang="en-US" i="1" dirty="0" smtClean="0">
                <a:latin typeface="Algerian" pitchFamily="82" charset="0"/>
              </a:rPr>
              <a:t> с </a:t>
            </a:r>
            <a:r>
              <a:rPr lang="en-US" i="1" dirty="0" err="1" smtClean="0">
                <a:latin typeface="Algerian" pitchFamily="82" charset="0"/>
              </a:rPr>
              <a:t>потешкоћама</a:t>
            </a:r>
            <a:r>
              <a:rPr lang="en-US" i="1" dirty="0" smtClean="0">
                <a:latin typeface="Algerian" pitchFamily="82" charset="0"/>
              </a:rPr>
              <a:t> у </a:t>
            </a:r>
            <a:r>
              <a:rPr lang="en-US" i="1" dirty="0" err="1" smtClean="0">
                <a:latin typeface="Algerian" pitchFamily="82" charset="0"/>
              </a:rPr>
              <a:t>редовној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настави</a:t>
            </a:r>
            <a:r>
              <a:rPr lang="en-US" i="1" dirty="0" smtClean="0">
                <a:latin typeface="Algerian" pitchFamily="82" charset="0"/>
              </a:rPr>
              <a:t>, 2010, </a:t>
            </a:r>
            <a:r>
              <a:rPr lang="en-US" i="1" dirty="0" err="1" smtClean="0">
                <a:latin typeface="Algerian" pitchFamily="82" charset="0"/>
              </a:rPr>
              <a:t>Креативни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центар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Београд</a:t>
            </a:r>
            <a:r>
              <a:rPr lang="en-US" dirty="0" smtClean="0">
                <a:latin typeface="Algerian" pitchFamily="82" charset="0"/>
              </a:rPr>
              <a:t>).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ПРИЈЕДЛОЗИ НА ГСИР У АВГУСТУ 2018. Г.</a:t>
            </a:r>
            <a:br>
              <a:rPr lang="sr-Cyrl-RS" dirty="0" smtClean="0"/>
            </a:br>
            <a:r>
              <a:rPr lang="sr-Cyrl-RS" dirty="0" smtClean="0"/>
              <a:t>ЗА УНАПРЕЂЕЊЕ НАСТАВЕ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lgerian" pitchFamily="82" charset="0"/>
              </a:rPr>
              <a:t>Прва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идеја</a:t>
            </a:r>
            <a:r>
              <a:rPr lang="en-US" dirty="0" smtClean="0">
                <a:latin typeface="Algerian" pitchFamily="82" charset="0"/>
              </a:rPr>
              <a:t>  </a:t>
            </a:r>
            <a:r>
              <a:rPr lang="sr-Cyrl-RS" dirty="0" smtClean="0">
                <a:latin typeface="Algerian" pitchFamily="82" charset="0"/>
              </a:rPr>
              <a:t>је названа</a:t>
            </a:r>
            <a:r>
              <a:rPr lang="en-US" dirty="0" smtClean="0">
                <a:latin typeface="Algerian" pitchFamily="82" charset="0"/>
              </a:rPr>
              <a:t> „</a:t>
            </a:r>
            <a:r>
              <a:rPr lang="en-US" dirty="0" err="1" smtClean="0">
                <a:latin typeface="Algerian" pitchFamily="82" charset="0"/>
              </a:rPr>
              <a:t>карте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“.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sr-Cyrl-RS" dirty="0" smtClean="0">
                <a:latin typeface="Algerian" pitchFamily="82" charset="0"/>
              </a:rPr>
              <a:t>с</a:t>
            </a:r>
            <a:r>
              <a:rPr lang="en-US" dirty="0" err="1" smtClean="0">
                <a:latin typeface="Algerian" pitchFamily="82" charset="0"/>
              </a:rPr>
              <a:t>тавник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направи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сваког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карту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величине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око</a:t>
            </a:r>
            <a:r>
              <a:rPr lang="en-US" dirty="0" smtClean="0">
                <a:latin typeface="Algerian" pitchFamily="82" charset="0"/>
              </a:rPr>
              <a:t> 10 cm х 6 cm. </a:t>
            </a:r>
            <a:r>
              <a:rPr lang="en-US" dirty="0" err="1" smtClean="0">
                <a:latin typeface="Algerian" pitchFamily="82" charset="0"/>
              </a:rPr>
              <a:t>Карте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могу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сваком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часу</a:t>
            </a:r>
            <a:r>
              <a:rPr lang="en-US" dirty="0" smtClean="0">
                <a:latin typeface="Algerian" pitchFamily="82" charset="0"/>
              </a:rPr>
              <a:t> (</a:t>
            </a:r>
            <a:r>
              <a:rPr lang="en-US" dirty="0" err="1" smtClean="0">
                <a:latin typeface="Algerian" pitchFamily="82" charset="0"/>
              </a:rPr>
              <a:t>наставном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предмету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типу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часа</a:t>
            </a:r>
            <a:r>
              <a:rPr lang="en-US" dirty="0" smtClean="0">
                <a:latin typeface="Algerian" pitchFamily="82" charset="0"/>
              </a:rPr>
              <a:t>). </a:t>
            </a:r>
            <a:r>
              <a:rPr lang="en-US" dirty="0" err="1" smtClean="0">
                <a:latin typeface="Algerian" pitchFamily="82" charset="0"/>
              </a:rPr>
              <a:t>Смисао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карти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подижу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руке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пита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него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држи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карте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рукама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мијеша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их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прозива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чија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карта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врху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Циљ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подићи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тензију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никада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знају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ће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бити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прозвани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тако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имају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обавезу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веће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мисаоне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укључености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рад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Карте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јасним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правилима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Ученик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буде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прозван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мора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одговори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иначе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губи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смисао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Уколико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одговор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питање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неки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захтјев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може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уради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онда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приступа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различитим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стратегијама</a:t>
            </a:r>
            <a:r>
              <a:rPr lang="en-US" dirty="0" smtClean="0">
                <a:latin typeface="Algerian" pitchFamily="82" charset="0"/>
              </a:rPr>
              <a:t>: </a:t>
            </a:r>
            <a:r>
              <a:rPr lang="en-US" dirty="0" err="1" smtClean="0">
                <a:latin typeface="Algerian" pitchFamily="82" charset="0"/>
              </a:rPr>
              <a:t>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ученицима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омогући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међусобно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консултују</a:t>
            </a:r>
            <a:r>
              <a:rPr lang="en-US" dirty="0" smtClean="0">
                <a:latin typeface="Algerian" pitchFamily="82" charset="0"/>
              </a:rPr>
              <a:t> (</a:t>
            </a:r>
            <a:r>
              <a:rPr lang="en-US" dirty="0" err="1" smtClean="0">
                <a:latin typeface="Algerian" pitchFamily="82" charset="0"/>
              </a:rPr>
              <a:t>чиме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подстичемо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вршњачко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учење</a:t>
            </a:r>
            <a:r>
              <a:rPr lang="en-US" dirty="0" smtClean="0">
                <a:latin typeface="Algerian" pitchFamily="82" charset="0"/>
              </a:rPr>
              <a:t>), </a:t>
            </a:r>
            <a:r>
              <a:rPr lang="en-US" dirty="0" err="1" smtClean="0">
                <a:latin typeface="Algerian" pitchFamily="82" charset="0"/>
              </a:rPr>
              <a:t>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питање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поједностаљује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неки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други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начин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инсистира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одговору</a:t>
            </a:r>
            <a:r>
              <a:rPr lang="en-US" dirty="0" smtClean="0">
                <a:latin typeface="Algerian" pitchFamily="82" charset="0"/>
              </a:rPr>
              <a:t>.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ПРИЈЕДЛОЗИ НА ГСИР У АВГУСТУ 2018. Г.</a:t>
            </a:r>
            <a:br>
              <a:rPr lang="sr-Cyrl-RS" dirty="0" smtClean="0"/>
            </a:br>
            <a:r>
              <a:rPr lang="sr-Cyrl-RS" dirty="0" smtClean="0"/>
              <a:t>ЗА УНАПРЕЂЕЊЕ НАСТАВЕ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>
                <a:latin typeface="Algerian" pitchFamily="82" charset="0"/>
              </a:rPr>
              <a:t>Друга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идеја</a:t>
            </a:r>
            <a:r>
              <a:rPr lang="en-US" dirty="0" smtClean="0">
                <a:latin typeface="Algerian" pitchFamily="82" charset="0"/>
              </a:rPr>
              <a:t>  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„</a:t>
            </a:r>
            <a:r>
              <a:rPr lang="en-US" dirty="0" err="1" smtClean="0">
                <a:latin typeface="Algerian" pitchFamily="82" charset="0"/>
              </a:rPr>
              <a:t>исписница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из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школе</a:t>
            </a:r>
            <a:r>
              <a:rPr lang="en-US" dirty="0" smtClean="0">
                <a:latin typeface="Algerian" pitchFamily="82" charset="0"/>
              </a:rPr>
              <a:t>“. </a:t>
            </a:r>
            <a:r>
              <a:rPr lang="en-US" dirty="0" err="1" smtClean="0">
                <a:latin typeface="Algerian" pitchFamily="82" charset="0"/>
              </a:rPr>
              <a:t>Наставницима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предложено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уведу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правило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sr-Cyrl-RS" dirty="0" smtClean="0">
                <a:latin typeface="Algerian" pitchFamily="82" charset="0"/>
              </a:rPr>
              <a:t>сваки дан,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крају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посљедњег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часа</a:t>
            </a:r>
            <a:r>
              <a:rPr lang="sr-Cyrl-RS" dirty="0" smtClean="0">
                <a:latin typeface="Algerian" pitchFamily="82" charset="0"/>
              </a:rPr>
              <a:t>,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року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пет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минута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напишу</a:t>
            </a:r>
            <a:r>
              <a:rPr lang="en-US" dirty="0" smtClean="0">
                <a:latin typeface="Algerian" pitchFamily="82" charset="0"/>
              </a:rPr>
              <a:t>: </a:t>
            </a:r>
            <a:r>
              <a:rPr lang="en-US" dirty="0" err="1" smtClean="0">
                <a:latin typeface="Algerian" pitchFamily="82" charset="0"/>
              </a:rPr>
              <a:t>шта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данас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научили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шта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било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јасно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Тиме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sr-Cyrl-RS" dirty="0" smtClean="0">
                <a:latin typeface="Algerian" pitchFamily="82" charset="0"/>
              </a:rPr>
              <a:t>формално </a:t>
            </a:r>
            <a:r>
              <a:rPr lang="en-US" dirty="0" smtClean="0">
                <a:latin typeface="Algerian" pitchFamily="82" charset="0"/>
              </a:rPr>
              <a:t>„</a:t>
            </a:r>
            <a:r>
              <a:rPr lang="en-US" dirty="0" err="1" smtClean="0">
                <a:latin typeface="Algerian" pitchFamily="82" charset="0"/>
              </a:rPr>
              <a:t>исписују</a:t>
            </a:r>
            <a:r>
              <a:rPr lang="en-US" dirty="0" smtClean="0">
                <a:latin typeface="Algerian" pitchFamily="82" charset="0"/>
              </a:rPr>
              <a:t>“ </a:t>
            </a:r>
            <a:r>
              <a:rPr lang="en-US" dirty="0" err="1" smtClean="0">
                <a:latin typeface="Algerian" pitchFamily="82" charset="0"/>
              </a:rPr>
              <a:t>из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школе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иду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кући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Ова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активност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требала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оствари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Ученик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свјестан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ће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крају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морати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напише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данас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учио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аутоматски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укључује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рад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Друго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навикавамо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кратка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јасна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прецизна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изјашњавања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Треће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има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желе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јавно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експонирају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кажу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било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јасно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али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ће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вјероватно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написати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Корист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вишеструка</a:t>
            </a:r>
            <a:r>
              <a:rPr lang="en-US" dirty="0" smtClean="0">
                <a:latin typeface="Algerian" pitchFamily="82" charset="0"/>
              </a:rPr>
              <a:t>: </a:t>
            </a:r>
            <a:r>
              <a:rPr lang="en-US" dirty="0" err="1" smtClean="0">
                <a:latin typeface="Algerian" pitchFamily="82" charset="0"/>
              </a:rPr>
              <a:t>уколико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често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понавља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пракса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неки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напише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данас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радио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може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буде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повод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консултације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родитељима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већа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пажња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његове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особине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личности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потребе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консултације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стручном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службом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слично</a:t>
            </a:r>
            <a:r>
              <a:rPr lang="en-US" dirty="0" smtClean="0">
                <a:latin typeface="Algerian" pitchFamily="82" charset="0"/>
              </a:rPr>
              <a:t>. У </a:t>
            </a:r>
            <a:r>
              <a:rPr lang="en-US" dirty="0" err="1" smtClean="0">
                <a:latin typeface="Algerian" pitchFamily="82" charset="0"/>
              </a:rPr>
              <a:t>другом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случају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ако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добије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информацију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ученицима</a:t>
            </a:r>
            <a:r>
              <a:rPr lang="en-US" dirty="0" smtClean="0">
                <a:latin typeface="Algerian" pitchFamily="82" charset="0"/>
              </a:rPr>
              <a:t>, у </a:t>
            </a:r>
            <a:r>
              <a:rPr lang="en-US" dirty="0" err="1" smtClean="0">
                <a:latin typeface="Algerian" pitchFamily="82" charset="0"/>
              </a:rPr>
              <a:t>конкретном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дану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било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јасно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најбоља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основа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припремање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сљедећи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нередне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дане</a:t>
            </a:r>
            <a:r>
              <a:rPr lang="en-US" dirty="0" smtClean="0">
                <a:latin typeface="Algerian" pitchFamily="82" charset="0"/>
              </a:rPr>
              <a:t>.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ПРИЈЕДЛОЗИ НА ГСИР У АВГУСТУ 2018. Г.</a:t>
            </a:r>
            <a:br>
              <a:rPr lang="sr-Cyrl-RS" dirty="0" smtClean="0"/>
            </a:br>
            <a:r>
              <a:rPr lang="sr-Cyrl-RS" dirty="0" smtClean="0"/>
              <a:t>ЗА УНАПРЕЂЕЊЕ НАСТАВЕ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Сви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сложили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понуђене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идеје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могу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остваре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квалитетан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помак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учењу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представљају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додатни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напор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наставнику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једноставно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користе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слично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Нико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изјаснио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супротно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ових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ставова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r>
              <a:rPr lang="sr-Cyrl-RS" dirty="0" smtClean="0">
                <a:solidFill>
                  <a:schemeClr val="tx1"/>
                </a:solidFill>
              </a:rPr>
              <a:t>ЦИЉ:</a:t>
            </a:r>
            <a:br>
              <a:rPr lang="sr-Cyrl-RS" dirty="0" smtClean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>Подстицај и подршка за стварање школске културе која је усмјерена на мијењање постојеће праксе, односно, школске праксе која је усмјерена на побољшању квалитета рада школе у погледу в/о резултата.</a:t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>ЗАДАЦИ:</a:t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>1. Анализа постојећег стања;</a:t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>2. Упознавање са активностима које се предузимају у наведеном циљу;</a:t>
            </a:r>
            <a:br>
              <a:rPr lang="sr-Cyrl-RS" sz="3600" dirty="0" smtClean="0">
                <a:solidFill>
                  <a:schemeClr val="tx1"/>
                </a:solidFill>
              </a:rPr>
            </a:br>
            <a:r>
              <a:rPr lang="sr-Cyrl-RS" sz="3600" dirty="0" smtClean="0">
                <a:solidFill>
                  <a:schemeClr val="tx1"/>
                </a:solidFill>
              </a:rPr>
              <a:t>3. Приједлози за будући рад.</a:t>
            </a:r>
            <a:endParaRPr lang="bs-Latn-B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0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КОЛИКО НАСТАВНИЦИ ПРИХВАТАЈУ</a:t>
            </a:r>
            <a:br>
              <a:rPr lang="sr-Cyrl-RS" dirty="0" smtClean="0"/>
            </a:br>
            <a:r>
              <a:rPr lang="sr-Cyrl-RS" dirty="0" smtClean="0"/>
              <a:t> НОВЕ ИДЕЈЕ?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Algerian" pitchFamily="82" charset="0"/>
              </a:rPr>
              <a:t>У </a:t>
            </a:r>
            <a:r>
              <a:rPr lang="en-US" dirty="0" err="1" smtClean="0">
                <a:latin typeface="Algerian" pitchFamily="82" charset="0"/>
              </a:rPr>
              <a:t>циљу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провјери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досљедност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њихову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спремност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иновирају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властиту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праксу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једне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стране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провјеримо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ства</a:t>
            </a:r>
            <a:r>
              <a:rPr lang="sr-Cyrl-RS" dirty="0" smtClean="0">
                <a:latin typeface="Algerian" pitchFamily="82" charset="0"/>
              </a:rPr>
              <a:t>р</a:t>
            </a:r>
            <a:r>
              <a:rPr lang="en-US" dirty="0" err="1" smtClean="0">
                <a:latin typeface="Algerian" pitchFamily="82" charset="0"/>
              </a:rPr>
              <a:t>ну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практичну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вриједност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предложених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идеја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друге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стране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инспектор-просвјетни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савјетник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након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мјесец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извршио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истраживање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задацима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утврди</a:t>
            </a:r>
            <a:r>
              <a:rPr lang="en-US" dirty="0" smtClean="0">
                <a:latin typeface="Algerian" pitchFamily="82" charset="0"/>
              </a:rPr>
              <a:t>:</a:t>
            </a:r>
          </a:p>
          <a:p>
            <a:pPr lvl="0" algn="just"/>
            <a:r>
              <a:rPr lang="en-US" dirty="0" err="1" smtClean="0">
                <a:latin typeface="Algerian" pitchFamily="82" charset="0"/>
              </a:rPr>
              <a:t>Колико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трећег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петог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разреда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прихватило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понуђене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идеје</a:t>
            </a:r>
            <a:r>
              <a:rPr lang="sr-Cyrl-RS" dirty="0" smtClean="0">
                <a:latin typeface="Algerian" pitchFamily="82" charset="0"/>
              </a:rPr>
              <a:t>?</a:t>
            </a:r>
            <a:endParaRPr lang="en-US" dirty="0" smtClean="0">
              <a:latin typeface="Algerian" pitchFamily="82" charset="0"/>
            </a:endParaRPr>
          </a:p>
          <a:p>
            <a:pPr lvl="0" algn="just"/>
            <a:r>
              <a:rPr lang="en-US" dirty="0" err="1" smtClean="0">
                <a:latin typeface="Algerian" pitchFamily="82" charset="0"/>
              </a:rPr>
              <a:t>Колико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покушало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одустало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понуђених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идеја</a:t>
            </a:r>
            <a:r>
              <a:rPr lang="sr-Cyrl-RS" dirty="0" smtClean="0">
                <a:latin typeface="Algerian" pitchFamily="82" charset="0"/>
              </a:rPr>
              <a:t>?</a:t>
            </a:r>
            <a:endParaRPr lang="en-US" dirty="0" smtClean="0">
              <a:latin typeface="Algerian" pitchFamily="82" charset="0"/>
            </a:endParaRPr>
          </a:p>
          <a:p>
            <a:pPr lvl="0" algn="just"/>
            <a:r>
              <a:rPr lang="en-US" dirty="0" err="1" smtClean="0">
                <a:latin typeface="Algerian" pitchFamily="82" charset="0"/>
              </a:rPr>
              <a:t>Како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прихватили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понуђене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идеје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процјењују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њихов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ефекат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оправданост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коришћења</a:t>
            </a:r>
            <a:r>
              <a:rPr lang="sr-Cyrl-RS" dirty="0" smtClean="0">
                <a:latin typeface="Algerian" pitchFamily="82" charset="0"/>
              </a:rPr>
              <a:t>?</a:t>
            </a:r>
            <a:endParaRPr lang="en-US" dirty="0" smtClean="0">
              <a:latin typeface="Algerian" pitchFamily="82" charset="0"/>
            </a:endParaRPr>
          </a:p>
          <a:p>
            <a:pPr algn="just"/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разлози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због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прихватили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понуђене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идеје</a:t>
            </a:r>
            <a:r>
              <a:rPr lang="sr-Cyrl-RS" dirty="0" smtClean="0">
                <a:latin typeface="Algerian" pitchFamily="82" charset="0"/>
              </a:rPr>
              <a:t>?</a:t>
            </a:r>
            <a:endParaRPr lang="en-US" dirty="0" smtClean="0"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РЕЗУЛТАТИ ИСТРАЖИВАЊА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Истраживање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рађено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узорку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тридесет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регије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Бијељина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Бирач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коме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анкетирано</a:t>
            </a:r>
            <a:r>
              <a:rPr lang="en-US" dirty="0" smtClean="0">
                <a:latin typeface="Algerian" pitchFamily="82" charset="0"/>
              </a:rPr>
              <a:t> 330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Обраду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података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добијених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упитнику</a:t>
            </a:r>
            <a:r>
              <a:rPr lang="en-US" dirty="0" smtClean="0">
                <a:latin typeface="Algerian" pitchFamily="82" charset="0"/>
              </a:rPr>
              <a:t>, (</a:t>
            </a:r>
            <a:r>
              <a:rPr lang="en-US" dirty="0" err="1" smtClean="0">
                <a:latin typeface="Algerian" pitchFamily="82" charset="0"/>
              </a:rPr>
              <a:t>конструисаном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потребе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овог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истраживања</a:t>
            </a:r>
            <a:r>
              <a:rPr lang="en-US" dirty="0" smtClean="0">
                <a:latin typeface="Algerian" pitchFamily="82" charset="0"/>
              </a:rPr>
              <a:t>), у </a:t>
            </a:r>
            <a:r>
              <a:rPr lang="en-US" dirty="0" err="1" smtClean="0">
                <a:latin typeface="Algerian" pitchFamily="82" charset="0"/>
              </a:rPr>
              <a:t>школама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педагози</a:t>
            </a:r>
            <a:r>
              <a:rPr lang="en-US" dirty="0" smtClean="0">
                <a:latin typeface="Algerian" pitchFamily="82" charset="0"/>
              </a:rPr>
              <a:t>, а </a:t>
            </a:r>
            <a:r>
              <a:rPr lang="en-US" dirty="0" err="1" smtClean="0">
                <a:latin typeface="Algerian" pitchFamily="82" charset="0"/>
              </a:rPr>
              <a:t>збирну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табелу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резултатима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доставили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инспектору-просвјетном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савјетнику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Резултати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показали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сљедеће</a:t>
            </a:r>
            <a:r>
              <a:rPr lang="en-US" dirty="0" smtClean="0">
                <a:latin typeface="Algerian" pitchFamily="82" charset="0"/>
              </a:rPr>
              <a:t>:</a:t>
            </a:r>
          </a:p>
          <a:p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РЕЗУЛТАТИ ИСТРАЖИВАЊА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Algerian" pitchFamily="82" charset="0"/>
              </a:rPr>
              <a:t>У </a:t>
            </a:r>
            <a:r>
              <a:rPr lang="en-US" dirty="0" err="1" smtClean="0">
                <a:latin typeface="Algerian" pitchFamily="82" charset="0"/>
              </a:rPr>
              <a:t>осам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ниједан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покушао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примјени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предлоге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савјетовању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доводи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питања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како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могуће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унапређење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школе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када</a:t>
            </a:r>
            <a:r>
              <a:rPr lang="en-US" dirty="0" smtClean="0">
                <a:latin typeface="Algerian" pitchFamily="82" charset="0"/>
              </a:rPr>
              <a:t>, у </a:t>
            </a:r>
            <a:r>
              <a:rPr lang="en-US" dirty="0" err="1" smtClean="0">
                <a:latin typeface="Algerian" pitchFamily="82" charset="0"/>
              </a:rPr>
              <a:t>конкретним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школама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нема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ниједног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спреман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иновира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свој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РЕЗУЛТАТИ ИСТРАЖИВАЊА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Algerian" pitchFamily="82" charset="0"/>
              </a:rPr>
              <a:t>У </a:t>
            </a:r>
            <a:r>
              <a:rPr lang="en-US" dirty="0" err="1" smtClean="0">
                <a:latin typeface="Algerian" pitchFamily="82" charset="0"/>
              </a:rPr>
              <a:t>шест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ниједан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покушао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користити</a:t>
            </a:r>
            <a:r>
              <a:rPr lang="en-US" dirty="0" smtClean="0">
                <a:latin typeface="Algerian" pitchFamily="82" charset="0"/>
              </a:rPr>
              <a:t> „</a:t>
            </a:r>
            <a:r>
              <a:rPr lang="en-US" dirty="0" err="1" smtClean="0">
                <a:latin typeface="Algerian" pitchFamily="82" charset="0"/>
              </a:rPr>
              <a:t>карте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“, (</a:t>
            </a:r>
            <a:r>
              <a:rPr lang="en-US" dirty="0" err="1" smtClean="0">
                <a:latin typeface="Algerian" pitchFamily="82" charset="0"/>
              </a:rPr>
              <a:t>један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број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</a:t>
            </a:r>
            <a:r>
              <a:rPr lang="en-US" dirty="0" smtClean="0">
                <a:latin typeface="Algerian" pitchFamily="82" charset="0"/>
              </a:rPr>
              <a:t> „</a:t>
            </a:r>
            <a:r>
              <a:rPr lang="en-US" dirty="0" err="1" smtClean="0">
                <a:latin typeface="Algerian" pitchFamily="82" charset="0"/>
              </a:rPr>
              <a:t>исписницу</a:t>
            </a:r>
            <a:r>
              <a:rPr lang="en-US" dirty="0" smtClean="0">
                <a:latin typeface="Algerian" pitchFamily="82" charset="0"/>
              </a:rPr>
              <a:t>“), а у </a:t>
            </a:r>
            <a:r>
              <a:rPr lang="en-US" dirty="0" err="1" smtClean="0">
                <a:latin typeface="Algerian" pitchFamily="82" charset="0"/>
              </a:rPr>
              <a:t>пет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ниједан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покушао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користити</a:t>
            </a:r>
            <a:r>
              <a:rPr lang="en-US" dirty="0" smtClean="0">
                <a:latin typeface="Algerian" pitchFamily="82" charset="0"/>
              </a:rPr>
              <a:t> „</a:t>
            </a:r>
            <a:r>
              <a:rPr lang="en-US" dirty="0" err="1" smtClean="0">
                <a:latin typeface="Algerian" pitchFamily="82" charset="0"/>
              </a:rPr>
              <a:t>исписницу</a:t>
            </a:r>
            <a:r>
              <a:rPr lang="en-US" dirty="0" smtClean="0">
                <a:latin typeface="Algerian" pitchFamily="82" charset="0"/>
              </a:rPr>
              <a:t>“ а </a:t>
            </a:r>
            <a:r>
              <a:rPr lang="en-US" dirty="0" err="1" smtClean="0">
                <a:latin typeface="Algerian" pitchFamily="82" charset="0"/>
              </a:rPr>
              <a:t>неколико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</a:t>
            </a:r>
            <a:r>
              <a:rPr lang="en-US" dirty="0" smtClean="0">
                <a:latin typeface="Algerian" pitchFamily="82" charset="0"/>
              </a:rPr>
              <a:t> „</a:t>
            </a:r>
            <a:r>
              <a:rPr lang="en-US" dirty="0" err="1" smtClean="0">
                <a:latin typeface="Algerian" pitchFamily="82" charset="0"/>
              </a:rPr>
              <a:t>карте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“.</a:t>
            </a:r>
            <a:endParaRPr lang="sr-Cyrl-RS" dirty="0" smtClean="0">
              <a:latin typeface="Algerian" pitchFamily="82" charset="0"/>
            </a:endParaRPr>
          </a:p>
          <a:p>
            <a:pPr lvl="0"/>
            <a:r>
              <a:rPr lang="sr-Cyrl-RS" dirty="0" smtClean="0">
                <a:latin typeface="Algerian" pitchFamily="82" charset="0"/>
              </a:rPr>
              <a:t>(што значу у 14 школа није нико користио “карте ученика”, а у 13 школа нико није користио “исписницу”).</a:t>
            </a:r>
            <a:endParaRPr lang="en-US" dirty="0" smtClean="0"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РЕЗУЛТАТИ ИСТРАЖИВАЊА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Algerian" pitchFamily="82" charset="0"/>
              </a:rPr>
              <a:t>Карте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користили</a:t>
            </a:r>
            <a:r>
              <a:rPr lang="en-US" dirty="0" smtClean="0">
                <a:latin typeface="Algerian" pitchFamily="82" charset="0"/>
              </a:rPr>
              <a:t> 4%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, а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sr-Cyrl-RS" dirty="0" smtClean="0"/>
              <a:t>9</a:t>
            </a:r>
            <a:r>
              <a:rPr lang="en-US" dirty="0" smtClean="0">
                <a:latin typeface="Algerian" pitchFamily="82" charset="0"/>
              </a:rPr>
              <a:t>5% </a:t>
            </a:r>
            <a:r>
              <a:rPr lang="en-US" dirty="0" err="1" smtClean="0">
                <a:latin typeface="Algerian" pitchFamily="82" charset="0"/>
              </a:rPr>
              <a:t>наставика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Исписницу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користило</a:t>
            </a:r>
            <a:r>
              <a:rPr lang="en-US" dirty="0" smtClean="0">
                <a:latin typeface="Algerian" pitchFamily="82" charset="0"/>
              </a:rPr>
              <a:t> 25% </a:t>
            </a:r>
            <a:r>
              <a:rPr lang="en-US" dirty="0" err="1" smtClean="0">
                <a:latin typeface="Algerian" pitchFamily="82" charset="0"/>
              </a:rPr>
              <a:t>наставика</a:t>
            </a:r>
            <a:r>
              <a:rPr lang="en-US" dirty="0" smtClean="0">
                <a:latin typeface="Algerian" pitchFamily="82" charset="0"/>
              </a:rPr>
              <a:t>, а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користило</a:t>
            </a:r>
            <a:r>
              <a:rPr lang="en-US" dirty="0" smtClean="0">
                <a:latin typeface="Algerian" pitchFamily="82" charset="0"/>
              </a:rPr>
              <a:t> 75%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Никада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покушао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карте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 77%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, а 8%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покушало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али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одустало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Никада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покушао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исписнице</a:t>
            </a:r>
            <a:r>
              <a:rPr lang="en-US" dirty="0" smtClean="0">
                <a:latin typeface="Algerian" pitchFamily="82" charset="0"/>
              </a:rPr>
              <a:t> 67% </a:t>
            </a:r>
            <a:r>
              <a:rPr lang="en-US" dirty="0" err="1" smtClean="0">
                <a:latin typeface="Algerian" pitchFamily="82" charset="0"/>
              </a:rPr>
              <a:t>наставника</a:t>
            </a:r>
            <a:r>
              <a:rPr lang="en-US" dirty="0" smtClean="0">
                <a:latin typeface="Algerian" pitchFamily="82" charset="0"/>
              </a:rPr>
              <a:t>, а 5%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покушало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али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одустало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КОРИСТИ ОД “КАРТИ УЧЕНИКА”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sr-Cyrl-RS" dirty="0" smtClean="0">
                <a:latin typeface="Algerian" pitchFamily="82" charset="0"/>
              </a:rPr>
              <a:t>Одговори наставника: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Добра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страна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тај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начин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час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престаје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буде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монотон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смислу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само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исти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одговоре</a:t>
            </a:r>
            <a:r>
              <a:rPr lang="en-US" dirty="0" smtClean="0">
                <a:latin typeface="Algerian" pitchFamily="82" charset="0"/>
              </a:rPr>
              <a:t>.</a:t>
            </a:r>
            <a:r>
              <a:rPr lang="sr-Cyrl-RS" dirty="0" smtClean="0"/>
              <a:t> </a:t>
            </a:r>
            <a:r>
              <a:rPr lang="en-US" dirty="0" err="1" smtClean="0">
                <a:latin typeface="Algerian" pitchFamily="82" charset="0"/>
              </a:rPr>
              <a:t>Ученик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прозван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мора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бар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неки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одговор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ако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самостално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онда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уз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помоћ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Ученици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карте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одлично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прихватили</a:t>
            </a:r>
            <a:r>
              <a:rPr lang="en-US" dirty="0" smtClean="0">
                <a:latin typeface="Algerian" pitchFamily="82" charset="0"/>
              </a:rPr>
              <a:t>.</a:t>
            </a:r>
            <a:r>
              <a:rPr lang="sr-Cyrl-R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свакодневно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Веома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занимљиво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дјеци</a:t>
            </a:r>
            <a:r>
              <a:rPr lang="en-US" dirty="0" smtClean="0">
                <a:latin typeface="Algerian" pitchFamily="82" charset="0"/>
              </a:rPr>
              <a:t>. </a:t>
            </a:r>
          </a:p>
          <a:p>
            <a:pPr lvl="0"/>
            <a:r>
              <a:rPr lang="sr-Cyrl-BA" dirty="0" smtClean="0"/>
              <a:t>Боља дисциплина у разреду.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BA" i="1" dirty="0" smtClean="0"/>
              <a:t> </a:t>
            </a:r>
            <a:r>
              <a:rPr lang="sr-Cyrl-CS" dirty="0" smtClean="0"/>
              <a:t>С</a:t>
            </a:r>
            <a:r>
              <a:rPr lang="sr-Cyrl-BA" dirty="0" smtClean="0"/>
              <a:t>ви ученици активно учествују у реализацији наставе</a:t>
            </a:r>
            <a:r>
              <a:rPr lang="sr-Cyrl-CS" dirty="0" smtClean="0"/>
              <a:t>. 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CS" dirty="0" smtClean="0"/>
              <a:t>Сви ученици су активни на часу, а не само пасивни посматрачи.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CS" dirty="0" smtClean="0"/>
              <a:t>Сви ученици су спремни за сваки час јер никад не знају ко ће одговарати.</a:t>
            </a:r>
            <a:endParaRPr lang="en-US" dirty="0" smtClean="0">
              <a:latin typeface="Algerian" pitchFamily="82" charset="0"/>
            </a:endParaRPr>
          </a:p>
          <a:p>
            <a:r>
              <a:rPr lang="sr-Cyrl-BA" dirty="0" smtClean="0"/>
              <a:t>Мотивише ученике да увијек буду у приправности и да се не могу скривати иза активних ученика </a:t>
            </a:r>
            <a:endParaRPr lang="en-US" dirty="0" smtClean="0"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РАЗЛОЗИ НЕКОРИШЋЕЊА “КАРТИ УЧЕНИКА”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sr-Cyrl-BA" dirty="0" smtClean="0"/>
              <a:t>Разлозоге за некоришћење „карти ученика“ наставници су најчеће наводили: </a:t>
            </a:r>
            <a:endParaRPr lang="en-US" dirty="0" smtClean="0">
              <a:latin typeface="Algerian" pitchFamily="82" charset="0"/>
            </a:endParaRPr>
          </a:p>
          <a:p>
            <a:r>
              <a:rPr lang="bs-Cyrl-BA" dirty="0" smtClean="0"/>
              <a:t>Нисам се припремио за тако нешто, </a:t>
            </a:r>
            <a:r>
              <a:rPr lang="sr-Cyrl-BA" dirty="0" smtClean="0"/>
              <a:t>одговорило </a:t>
            </a:r>
            <a:r>
              <a:rPr lang="en-US" dirty="0" smtClean="0">
                <a:latin typeface="Algerian" pitchFamily="82" charset="0"/>
              </a:rPr>
              <a:t>je</a:t>
            </a:r>
            <a:r>
              <a:rPr lang="sr-Cyrl-RS" dirty="0" smtClean="0">
                <a:latin typeface="Algerian" pitchFamily="82" charset="0"/>
              </a:rPr>
              <a:t> </a:t>
            </a:r>
            <a:r>
              <a:rPr lang="sr-Cyrl-BA" dirty="0" smtClean="0"/>
              <a:t>41% наставника</a:t>
            </a:r>
            <a:r>
              <a:rPr lang="bs-Cyrl-BA" dirty="0" smtClean="0"/>
              <a:t>;</a:t>
            </a:r>
            <a:endParaRPr lang="en-US" dirty="0" smtClean="0">
              <a:latin typeface="Algerian" pitchFamily="82" charset="0"/>
            </a:endParaRPr>
          </a:p>
          <a:p>
            <a:r>
              <a:rPr lang="bs-Cyrl-BA" dirty="0" smtClean="0"/>
              <a:t> Сматрам да то не би дало ефекат, одговорило </a:t>
            </a:r>
            <a:r>
              <a:rPr lang="en-US" dirty="0" smtClean="0">
                <a:latin typeface="Algerian" pitchFamily="82" charset="0"/>
              </a:rPr>
              <a:t>je</a:t>
            </a:r>
            <a:r>
              <a:rPr lang="sr-Cyrl-RS" dirty="0" smtClean="0">
                <a:latin typeface="Algerian" pitchFamily="82" charset="0"/>
              </a:rPr>
              <a:t> </a:t>
            </a:r>
            <a:r>
              <a:rPr lang="bs-Cyrl-BA" dirty="0" smtClean="0"/>
              <a:t>10% наставни; </a:t>
            </a:r>
            <a:endParaRPr lang="en-US" dirty="0" smtClean="0">
              <a:latin typeface="Algerian" pitchFamily="82" charset="0"/>
            </a:endParaRPr>
          </a:p>
          <a:p>
            <a:r>
              <a:rPr lang="bs-Cyrl-BA" dirty="0" smtClean="0"/>
              <a:t>То би ми одузело пуно времена, одговорило </a:t>
            </a:r>
            <a:r>
              <a:rPr lang="en-US" dirty="0" smtClean="0">
                <a:latin typeface="Algerian" pitchFamily="82" charset="0"/>
              </a:rPr>
              <a:t>je</a:t>
            </a:r>
            <a:r>
              <a:rPr lang="sr-Cyrl-RS" dirty="0" smtClean="0">
                <a:latin typeface="Algerian" pitchFamily="82" charset="0"/>
              </a:rPr>
              <a:t> </a:t>
            </a:r>
            <a:r>
              <a:rPr lang="bs-Cyrl-BA" dirty="0" smtClean="0"/>
              <a:t>10% наставни</a:t>
            </a:r>
            <a:r>
              <a:rPr lang="sr-Cyrl-RS" dirty="0" smtClean="0"/>
              <a:t>ка</a:t>
            </a:r>
            <a:r>
              <a:rPr lang="bs-Cyrl-BA" dirty="0" smtClean="0"/>
              <a:t>;</a:t>
            </a:r>
          </a:p>
          <a:p>
            <a:r>
              <a:rPr lang="bs-Cyrl-BA" dirty="0" smtClean="0"/>
              <a:t> Друго 20%: 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bs-Cyrl-BA" dirty="0" smtClean="0"/>
              <a:t>Повремено користим, разлог недостатак времена у комбинованом одјељењу;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bs-Cyrl-BA" dirty="0" smtClean="0"/>
              <a:t>Нисам у могућности да користим, због комбинације, надам се да ћу бити у могућности користити у наредном периоду;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bs-Cyrl-BA" dirty="0" smtClean="0"/>
              <a:t>Пошто водим први разред и у току је процес привикавања, мислим да је још рано да им то уведем, што не значи да нећу крајем првог или почетком другог полугодишта;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en-US" dirty="0" err="1" smtClean="0">
                <a:latin typeface="Algerian" pitchFamily="82" charset="0"/>
              </a:rPr>
              <a:t>Настојаћу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користити</a:t>
            </a:r>
            <a:r>
              <a:rPr lang="en-US" dirty="0" smtClean="0">
                <a:latin typeface="Algerian" pitchFamily="82" charset="0"/>
              </a:rPr>
              <a:t>;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Почећу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користим</a:t>
            </a:r>
            <a:r>
              <a:rPr lang="en-US" dirty="0" smtClean="0">
                <a:latin typeface="Algerian" pitchFamily="82" charset="0"/>
              </a:rPr>
              <a:t>;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Имам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пет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разреду</a:t>
            </a:r>
            <a:r>
              <a:rPr lang="en-US" dirty="0" smtClean="0">
                <a:latin typeface="Algerian" pitchFamily="82" charset="0"/>
              </a:rPr>
              <a:t>;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Почећу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користити</a:t>
            </a:r>
            <a:r>
              <a:rPr lang="en-US" dirty="0" smtClean="0">
                <a:latin typeface="Algerian" pitchFamily="82" charset="0"/>
              </a:rPr>
              <a:t>;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Такође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користим</a:t>
            </a:r>
            <a:r>
              <a:rPr lang="en-US" dirty="0" smtClean="0">
                <a:latin typeface="Algerian" pitchFamily="82" charset="0"/>
              </a:rPr>
              <a:t>;</a:t>
            </a:r>
          </a:p>
          <a:p>
            <a:r>
              <a:rPr lang="en-US" dirty="0" err="1" smtClean="0">
                <a:latin typeface="Algerian" pitchFamily="82" charset="0"/>
              </a:rPr>
              <a:t>Рад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комбинацији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разреда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оставља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пуно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простора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коришћење</a:t>
            </a:r>
            <a:endParaRPr lang="en-US" dirty="0" smtClean="0"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КОРИСТИ ОД “ИСПИСНИЦЕ”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err="1" smtClean="0">
                <a:latin typeface="Algerian" pitchFamily="82" charset="0"/>
              </a:rPr>
              <a:t>Наставници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користили</a:t>
            </a:r>
            <a:r>
              <a:rPr lang="en-US" dirty="0" smtClean="0">
                <a:latin typeface="Algerian" pitchFamily="82" charset="0"/>
              </a:rPr>
              <a:t> „</a:t>
            </a:r>
            <a:r>
              <a:rPr lang="en-US" dirty="0" err="1" smtClean="0">
                <a:latin typeface="Algerian" pitchFamily="82" charset="0"/>
              </a:rPr>
              <a:t>исписницу</a:t>
            </a:r>
            <a:r>
              <a:rPr lang="en-US" dirty="0" smtClean="0">
                <a:latin typeface="Algerian" pitchFamily="82" charset="0"/>
              </a:rPr>
              <a:t>“ </a:t>
            </a:r>
            <a:r>
              <a:rPr lang="en-US" dirty="0" err="1" smtClean="0">
                <a:latin typeface="Algerian" pitchFamily="82" charset="0"/>
              </a:rPr>
              <a:t>најчешће</a:t>
            </a:r>
            <a:r>
              <a:rPr lang="en-US" dirty="0" smtClean="0">
                <a:latin typeface="Algerian" pitchFamily="82" charset="0"/>
              </a:rPr>
              <a:t>  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изјавили</a:t>
            </a:r>
            <a:r>
              <a:rPr lang="en-US" dirty="0" smtClean="0">
                <a:latin typeface="Algerian" pitchFamily="82" charset="0"/>
              </a:rPr>
              <a:t>: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Ученици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након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исписане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исписнице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знају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тај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радили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школи</a:t>
            </a:r>
            <a:r>
              <a:rPr lang="en-US" dirty="0" smtClean="0">
                <a:latin typeface="Algerian" pitchFamily="82" charset="0"/>
              </a:rPr>
              <a:t>, и </a:t>
            </a:r>
            <a:r>
              <a:rPr lang="en-US" dirty="0" err="1" smtClean="0">
                <a:latin typeface="Algerian" pitchFamily="82" charset="0"/>
              </a:rPr>
              <a:t>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дешава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више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родитељи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питају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шта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било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данас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школи</a:t>
            </a:r>
            <a:r>
              <a:rPr lang="en-US" dirty="0" smtClean="0">
                <a:latin typeface="Algerian" pitchFamily="82" charset="0"/>
              </a:rPr>
              <a:t> а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они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немају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одговор</a:t>
            </a:r>
            <a:r>
              <a:rPr lang="en-US" dirty="0" smtClean="0">
                <a:latin typeface="Algerian" pitchFamily="82" charset="0"/>
              </a:rPr>
              <a:t>. </a:t>
            </a:r>
            <a:r>
              <a:rPr lang="en-US" dirty="0" err="1" smtClean="0">
                <a:latin typeface="Algerian" pitchFamily="82" charset="0"/>
              </a:rPr>
              <a:t>Дивна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новина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pPr lvl="0"/>
            <a:r>
              <a:rPr lang="en-US" dirty="0" smtClean="0">
                <a:latin typeface="Algerian" pitchFamily="82" charset="0"/>
              </a:rPr>
              <a:t>С</a:t>
            </a:r>
            <a:r>
              <a:rPr lang="sr-Cyrl-BA" dirty="0" smtClean="0"/>
              <a:t>азнала сам шта им се допало, а шта не; сазнала сам шта су схватили и научили, а шта им није јасно; имам увид у ниво усвојеног знања са протеклог часа; сазнала сам колика су интересовања за одређени наставни садржај.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BA" dirty="0" smtClean="0"/>
              <a:t>Даје директну информацију о томе шта није јасно и одмах сљедећег дана могу то да појасним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CS" dirty="0" smtClean="0"/>
              <a:t>Понављање наученог у току дана (мали подсјетник шта код куће треба поновити или урадити као домаћи задатак). </a:t>
            </a:r>
            <a:endParaRPr lang="en-US" dirty="0" smtClean="0">
              <a:latin typeface="Algerian" pitchFamily="82" charset="0"/>
            </a:endParaRPr>
          </a:p>
          <a:p>
            <a:r>
              <a:rPr lang="sr-Cyrl-CS" dirty="0" smtClean="0"/>
              <a:t>Информација о томе да ли је знање усвојено или не.</a:t>
            </a:r>
            <a:r>
              <a:rPr lang="en-US" dirty="0" smtClean="0">
                <a:latin typeface="Algerian" pitchFamily="82" charset="0"/>
              </a:rPr>
              <a:t> 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КОРИСТИ ОД “ИСПИСНИЦЕ”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sr-Cyrl-CS" dirty="0" smtClean="0"/>
              <a:t>Наставници су навели:</a:t>
            </a:r>
          </a:p>
          <a:p>
            <a:pPr lvl="0"/>
            <a:r>
              <a:rPr lang="sr-Cyrl-CS" dirty="0" smtClean="0"/>
              <a:t>Свакодневно добијање повратне информације о градиву које су ученици усвојили тог дана.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CS" dirty="0" smtClean="0"/>
              <a:t> Добра повратна информација о усвојеном или неусвојеном градиву.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BA" dirty="0" smtClean="0"/>
              <a:t>Процјењујем сопствени рад, ученик стиче позитивну слику о себи и својим могућностима, лакши приступ праћења ученичке заинтересованости на часу.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BA" dirty="0" smtClean="0"/>
              <a:t>Боље сагледавање нивоа усвојених знања.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BA" dirty="0" smtClean="0"/>
              <a:t>Сигурнија сам да ли дјеца знају шта су учили и колико су схватили наставни садржај.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BA" dirty="0" smtClean="0"/>
              <a:t>Могу да уочим продуктивност часа, пажњу ученика и одабир најефикаснијих метода рада за одређени тип часа.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BA" dirty="0" smtClean="0"/>
              <a:t>Корисно је ради добијања повратне информације и сагледавање најефикаснијих метода рада за будући рад</a:t>
            </a:r>
            <a:r>
              <a:rPr lang="sr-Cyrl-CS" dirty="0" smtClean="0"/>
              <a:t>.</a:t>
            </a:r>
            <a:endParaRPr lang="en-US" dirty="0" smtClean="0"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КОРИСТИ ОД “ИСПИСНИЦЕ”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CS" dirty="0" smtClean="0"/>
              <a:t>Боља је мотивација других ученика, мој увид у тренутно знање; добра провјера усвојеног знања; брз и ефикасна начин увида у тренутно знање, разумијевање садржаја; позитивна клима у разреду; динамичност; разбијање монотоније.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CS" dirty="0" smtClean="0"/>
              <a:t>Подстицај ученика на размишљање о протеклом дану и активностима.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CS" dirty="0" smtClean="0"/>
              <a:t>Добијам повратну информацију од ученика и ученици који се стиде имају могућност да питају .</a:t>
            </a:r>
            <a:endParaRPr lang="en-US" dirty="0" smtClean="0">
              <a:latin typeface="Algerian" pitchFamily="82" charset="0"/>
            </a:endParaRPr>
          </a:p>
          <a:p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680520"/>
          </a:xfrm>
        </p:spPr>
        <p:txBody>
          <a:bodyPr/>
          <a:lstStyle/>
          <a:p>
            <a:pPr algn="l"/>
            <a:r>
              <a:rPr lang="sr-Cyrl-RS" dirty="0" smtClean="0"/>
              <a:t>АНАЛИЗА ПОСТОЈЕЋЕГ СТАЊА</a:t>
            </a:r>
            <a:br>
              <a:rPr lang="sr-Cyrl-RS" dirty="0" smtClean="0"/>
            </a:br>
            <a:r>
              <a:rPr lang="sr-Cyrl-RS" dirty="0" smtClean="0"/>
              <a:t>1. Планирање и припремање за наставу;</a:t>
            </a:r>
            <a:br>
              <a:rPr lang="sr-Cyrl-RS" dirty="0" smtClean="0"/>
            </a:br>
            <a:r>
              <a:rPr lang="sr-Cyrl-RS" dirty="0" smtClean="0"/>
              <a:t>2. Огледни часови;</a:t>
            </a:r>
            <a:br>
              <a:rPr lang="sr-Cyrl-RS" dirty="0" smtClean="0"/>
            </a:br>
            <a:r>
              <a:rPr lang="sr-Cyrl-RS" dirty="0" smtClean="0"/>
              <a:t>3. Анализа актуелне наставне праксе</a:t>
            </a:r>
            <a:br>
              <a:rPr lang="sr-Cyrl-RS" dirty="0" smtClean="0"/>
            </a:br>
            <a:r>
              <a:rPr lang="sr-Cyrl-RS" dirty="0" smtClean="0"/>
              <a:t>4. Спремност за промјене и иновације у настави.</a:t>
            </a:r>
            <a:endParaRPr lang="bs-Latn-BA" dirty="0"/>
          </a:p>
        </p:txBody>
      </p:sp>
    </p:spTree>
    <p:extLst>
      <p:ext uri="{BB962C8B-B14F-4D97-AF65-F5344CB8AC3E}">
        <p14:creationId xmlns="" xmlns:p14="http://schemas.microsoft.com/office/powerpoint/2010/main" val="7302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РАЗЛОЗИ ЗА НЕКОРИШЋЕЊЕ </a:t>
            </a:r>
            <a:br>
              <a:rPr lang="sr-Cyrl-RS" dirty="0" smtClean="0"/>
            </a:br>
            <a:r>
              <a:rPr lang="sr-Cyrl-RS" dirty="0" smtClean="0"/>
              <a:t>“КАРТИ УЧЕНИКА”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s-Cyrl-BA" dirty="0" smtClean="0"/>
              <a:t>Нисам се припремио за тако нешто; Сматрам да то не би дало ефекат; То би ми одузело пуно времена; 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bs-Cyrl-BA" dirty="0" smtClean="0"/>
              <a:t>Почећу да користим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sr-Cyrl-BA" dirty="0" smtClean="0"/>
              <a:t>Нисам још успјела да користим, али имам намјеру; планирам да користим од октобра мјесеца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en-US" dirty="0" err="1" smtClean="0">
                <a:latin typeface="Algerian" pitchFamily="82" charset="0"/>
              </a:rPr>
              <a:t>Нисам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користио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али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ћу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почети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користим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Због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обавеза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планирања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градива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попуњавања</a:t>
            </a:r>
            <a:r>
              <a:rPr lang="sr-Cyrl-R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одјељенске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књиге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других</a:t>
            </a:r>
            <a:r>
              <a:rPr lang="en-US" dirty="0" smtClean="0">
                <a:latin typeface="Algerian" pitchFamily="82" charset="0"/>
              </a:rPr>
              <a:t>  </a:t>
            </a:r>
            <a:r>
              <a:rPr lang="en-US" dirty="0" err="1" smtClean="0">
                <a:latin typeface="Algerian" pitchFamily="82" charset="0"/>
              </a:rPr>
              <a:t>септембарских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обавеза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нисам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успио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припремим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почнем</a:t>
            </a:r>
            <a:r>
              <a:rPr lang="en-US" dirty="0" smtClean="0">
                <a:latin typeface="Algerian" pitchFamily="82" charset="0"/>
              </a:rPr>
              <a:t>. </a:t>
            </a:r>
            <a:endParaRPr lang="sr-Cyrl-RS" dirty="0" smtClean="0"/>
          </a:p>
          <a:p>
            <a:pPr lvl="0"/>
            <a:r>
              <a:rPr lang="en-US" dirty="0" err="1" smtClean="0">
                <a:latin typeface="Algerian" pitchFamily="82" charset="0"/>
              </a:rPr>
              <a:t>Сматрам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 </a:t>
            </a:r>
            <a:r>
              <a:rPr lang="en-US" dirty="0" err="1" smtClean="0">
                <a:latin typeface="Algerian" pitchFamily="82" charset="0"/>
              </a:rPr>
              <a:t>добро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покушаћу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користим</a:t>
            </a:r>
            <a:endParaRPr lang="en-US" dirty="0" smtClean="0">
              <a:latin typeface="Algerian" pitchFamily="82" charset="0"/>
            </a:endParaRPr>
          </a:p>
          <a:p>
            <a:pPr lvl="0"/>
            <a:r>
              <a:rPr lang="en-US" dirty="0" err="1" smtClean="0">
                <a:latin typeface="Algerian" pitchFamily="82" charset="0"/>
              </a:rPr>
              <a:t>Користим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друге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методе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pPr lvl="0"/>
            <a:r>
              <a:rPr lang="en-US" dirty="0" err="1" smtClean="0">
                <a:latin typeface="Algerian" pitchFamily="82" charset="0"/>
              </a:rPr>
              <a:t>Зато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радим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комбинованом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одјељењу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сматрам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одузело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пуно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времена</a:t>
            </a:r>
            <a:endParaRPr lang="en-US" dirty="0" smtClean="0">
              <a:latin typeface="Algerian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Планирање и припремање наставе треба да има функционалну и стручну основу. То значи да треба да буду усмјерени на исходе; да се уважавају стварне потребе, могућности и обавезе; да одражавају потребе конкретног одјељења.</a:t>
            </a:r>
          </a:p>
          <a:p>
            <a:r>
              <a:rPr lang="sr-Cyrl-RS" dirty="0" smtClean="0"/>
              <a:t>Стручно усавршавање наставника требе планирати и усмјеравати према функционалнијој настави.</a:t>
            </a:r>
          </a:p>
          <a:p>
            <a:r>
              <a:rPr lang="sr-Cyrl-RS" dirty="0" smtClean="0"/>
              <a:t>Подстицати наставнике да у своју наставну праксу уводе иновације, да мијењају и унапређују устаљене обрасце наставе.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 algn="ctr">
              <a:buNone/>
            </a:pPr>
            <a:r>
              <a:rPr lang="sr-Cyrl-RS" sz="5400" dirty="0" smtClean="0"/>
              <a:t>ХВАЛА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080119"/>
          </a:xfrm>
        </p:spPr>
        <p:txBody>
          <a:bodyPr>
            <a:noAutofit/>
          </a:bodyPr>
          <a:lstStyle/>
          <a:p>
            <a:pPr algn="l"/>
            <a:r>
              <a:rPr lang="sr-Cyrl-RS" sz="3200" dirty="0" smtClean="0"/>
              <a:t>ОПЕРАТИВНИ ПЛАН</a:t>
            </a:r>
            <a:br>
              <a:rPr lang="sr-Cyrl-RS" sz="3200" dirty="0" smtClean="0"/>
            </a:br>
            <a:r>
              <a:rPr lang="sr-Cyrl-RS" sz="3200" dirty="0" smtClean="0"/>
              <a:t>Један од примјера: </a:t>
            </a:r>
            <a:br>
              <a:rPr lang="sr-Cyrl-RS" sz="3200" dirty="0" smtClean="0"/>
            </a:br>
            <a:r>
              <a:rPr lang="sr-Cyrl-RS" sz="3200" dirty="0" smtClean="0"/>
              <a:t>Мјесец:</a:t>
            </a:r>
            <a:endParaRPr lang="bs-Latn-B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928992" cy="5472608"/>
          </a:xfrm>
        </p:spPr>
        <p:txBody>
          <a:bodyPr/>
          <a:lstStyle/>
          <a:p>
            <a:endParaRPr lang="bs-Latn-B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8956692"/>
              </p:ext>
            </p:extLst>
          </p:nvPr>
        </p:nvGraphicFramePr>
        <p:xfrm>
          <a:off x="107504" y="1561698"/>
          <a:ext cx="8712968" cy="4315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783"/>
                <a:gridCol w="887432"/>
                <a:gridCol w="887432"/>
                <a:gridCol w="1290810"/>
                <a:gridCol w="645405"/>
                <a:gridCol w="726081"/>
                <a:gridCol w="726081"/>
                <a:gridCol w="887432"/>
                <a:gridCol w="564729"/>
                <a:gridCol w="1048783"/>
              </a:tblGrid>
              <a:tr h="1661518"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Бр. часа год.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Бр. часа мјес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Наст. тема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Наставна једин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Т</a:t>
                      </a:r>
                      <a:r>
                        <a:rPr lang="sr-Cyrl-RS" baseline="0" dirty="0" smtClean="0"/>
                        <a:t>Ч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НО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НМ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НС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ОИ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НПОИ</a:t>
                      </a:r>
                      <a:endParaRPr lang="bs-Latn-BA" dirty="0"/>
                    </a:p>
                  </a:txBody>
                  <a:tcPr/>
                </a:tc>
              </a:tr>
              <a:tr h="1327028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1327028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395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sr-Cyrl-RS" dirty="0" smtClean="0"/>
              <a:t>Логичан примјер оперативног плана</a:t>
            </a:r>
            <a:br>
              <a:rPr lang="sr-Cyrl-RS" dirty="0" smtClean="0"/>
            </a:br>
            <a:r>
              <a:rPr lang="sr-Cyrl-RS" dirty="0" smtClean="0"/>
              <a:t>Мјесец, бр. </a:t>
            </a:r>
            <a:r>
              <a:rPr lang="sr-Cyrl-RS" dirty="0"/>
              <a:t>ч</a:t>
            </a:r>
            <a:r>
              <a:rPr lang="sr-Cyrl-RS" dirty="0" smtClean="0"/>
              <a:t>асова:___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595808559"/>
              </p:ext>
            </p:extLst>
          </p:nvPr>
        </p:nvGraphicFramePr>
        <p:xfrm>
          <a:off x="107502" y="1700807"/>
          <a:ext cx="8928997" cy="406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571"/>
                <a:gridCol w="1275571"/>
                <a:gridCol w="1275571"/>
                <a:gridCol w="1275571"/>
                <a:gridCol w="1296144"/>
                <a:gridCol w="1254998"/>
                <a:gridCol w="1275571"/>
              </a:tblGrid>
              <a:tr h="1224137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Тема 1</a:t>
                      </a:r>
                    </a:p>
                    <a:p>
                      <a:r>
                        <a:rPr lang="sr-Cyrl-RS" sz="2400" dirty="0" smtClean="0"/>
                        <a:t>-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Број часова: ?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ОИ</a:t>
                      </a:r>
                    </a:p>
                    <a:p>
                      <a:r>
                        <a:rPr lang="sr-Cyrl-RS" sz="2400" dirty="0" smtClean="0"/>
                        <a:t>-</a:t>
                      </a:r>
                    </a:p>
                    <a:p>
                      <a:r>
                        <a:rPr lang="sr-Cyrl-RS" sz="2400" dirty="0" smtClean="0"/>
                        <a:t>-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Наст</a:t>
                      </a:r>
                    </a:p>
                    <a:p>
                      <a:r>
                        <a:rPr lang="sr-Cyrl-RS" sz="2400" dirty="0" smtClean="0"/>
                        <a:t>садржај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Дид. тех. 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НС и П</a:t>
                      </a:r>
                    </a:p>
                    <a:p>
                      <a:r>
                        <a:rPr lang="sr-Cyrl-RS" sz="2400" dirty="0" smtClean="0"/>
                        <a:t>-</a:t>
                      </a:r>
                    </a:p>
                    <a:p>
                      <a:r>
                        <a:rPr lang="sr-Cyrl-RS" sz="2400" dirty="0" smtClean="0"/>
                        <a:t>-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НПОИ</a:t>
                      </a:r>
                    </a:p>
                    <a:p>
                      <a:r>
                        <a:rPr lang="sr-Cyrl-RS" sz="2400" dirty="0" smtClean="0"/>
                        <a:t>-</a:t>
                      </a:r>
                    </a:p>
                    <a:p>
                      <a:r>
                        <a:rPr lang="sr-Cyrl-RS" sz="2400" dirty="0" smtClean="0"/>
                        <a:t>-</a:t>
                      </a: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Тема 2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Број часова: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ОИ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Наст</a:t>
                      </a:r>
                    </a:p>
                    <a:p>
                      <a:r>
                        <a:rPr lang="sr-Cyrl-RS" sz="2400" dirty="0" smtClean="0"/>
                        <a:t>садржај</a:t>
                      </a:r>
                      <a:endParaRPr lang="bs-Latn-BA" sz="2400" dirty="0" smtClean="0"/>
                    </a:p>
                    <a:p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Дид. тех. 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НС и П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НПОИ</a:t>
                      </a:r>
                      <a:endParaRPr lang="bs-Latn-BA" sz="2400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Тема 3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Број часова: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ОИ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Наст</a:t>
                      </a:r>
                    </a:p>
                    <a:p>
                      <a:r>
                        <a:rPr lang="sr-Cyrl-RS" sz="2400" dirty="0" smtClean="0"/>
                        <a:t>садржај</a:t>
                      </a:r>
                      <a:endParaRPr lang="bs-Latn-BA" sz="2400" dirty="0" smtClean="0"/>
                    </a:p>
                    <a:p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Дид. тех. 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НС и П</a:t>
                      </a:r>
                      <a:endParaRPr lang="bs-Latn-B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 smtClean="0"/>
                        <a:t>НПОИ</a:t>
                      </a:r>
                      <a:endParaRPr lang="bs-Latn-B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01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40159"/>
          </a:xfrm>
        </p:spPr>
        <p:txBody>
          <a:bodyPr>
            <a:normAutofit fontScale="90000"/>
          </a:bodyPr>
          <a:lstStyle/>
          <a:p>
            <a:pPr algn="l"/>
            <a:r>
              <a:rPr lang="sr-Cyrl-RS" dirty="0" smtClean="0"/>
              <a:t>ПЛАНИРАЊЕ И ПРИПРЕМАЊЕ</a:t>
            </a:r>
            <a:br>
              <a:rPr lang="sr-Cyrl-RS" dirty="0" smtClean="0"/>
            </a:br>
            <a:r>
              <a:rPr lang="sr-Cyrl-RS" sz="4000" dirty="0" smtClean="0"/>
              <a:t>Један од примјера актуелне праксе</a:t>
            </a:r>
            <a:endParaRPr lang="bs-Latn-BA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568952" cy="5832648"/>
          </a:xfrm>
        </p:spPr>
        <p:txBody>
          <a:bodyPr/>
          <a:lstStyle/>
          <a:p>
            <a:endParaRPr lang="bs-Latn-B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170318"/>
              </p:ext>
            </p:extLst>
          </p:nvPr>
        </p:nvGraphicFramePr>
        <p:xfrm>
          <a:off x="251520" y="1484782"/>
          <a:ext cx="8640960" cy="5480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26237">
                <a:tc>
                  <a:txBody>
                    <a:bodyPr/>
                    <a:lstStyle/>
                    <a:p>
                      <a:r>
                        <a:rPr lang="sr-Cyrl-RS" dirty="0" smtClean="0"/>
                        <a:t>Школа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42623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Наставник</a:t>
                      </a:r>
                      <a:endParaRPr lang="bs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42623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Предмет</a:t>
                      </a:r>
                      <a:endParaRPr lang="bs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42623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Наставна</a:t>
                      </a:r>
                      <a:r>
                        <a:rPr lang="sr-Cyrl-RS" sz="1600" baseline="0" dirty="0" smtClean="0"/>
                        <a:t> тема</a:t>
                      </a:r>
                      <a:endParaRPr lang="bs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42623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Наставна јединица</a:t>
                      </a:r>
                      <a:endParaRPr lang="bs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42623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Тип часа</a:t>
                      </a:r>
                      <a:endParaRPr lang="bs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</a:tr>
              <a:tr h="42623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Наставне методе</a:t>
                      </a:r>
                      <a:endParaRPr lang="bs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</a:tr>
              <a:tr h="42623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Облици рада</a:t>
                      </a:r>
                      <a:endParaRPr lang="bs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</a:tr>
              <a:tr h="42623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Наставна средства</a:t>
                      </a:r>
                      <a:endParaRPr lang="bs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</a:tr>
              <a:tr h="426237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Очекивани исходи</a:t>
                      </a:r>
                      <a:endParaRPr lang="bs-Latn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</a:tr>
              <a:tr h="1218426"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Артикулације</a:t>
                      </a:r>
                      <a:r>
                        <a:rPr lang="sr-Cyrl-RS" baseline="0" dirty="0" smtClean="0"/>
                        <a:t> часа</a:t>
                      </a:r>
                    </a:p>
                    <a:p>
                      <a:pPr algn="ctr"/>
                      <a:r>
                        <a:rPr lang="sr-Cyrl-RS" baseline="0" dirty="0" smtClean="0"/>
                        <a:t>Уводни дио 5 – 10 мин</a:t>
                      </a:r>
                    </a:p>
                    <a:p>
                      <a:pPr algn="ctr"/>
                      <a:r>
                        <a:rPr lang="sr-Cyrl-RS" baseline="0" dirty="0" smtClean="0"/>
                        <a:t>Главни дио 25 – 3о мин </a:t>
                      </a:r>
                    </a:p>
                    <a:p>
                      <a:pPr algn="ctr"/>
                      <a:r>
                        <a:rPr lang="sr-Cyrl-RS" baseline="0" dirty="0" smtClean="0"/>
                        <a:t>Завршни дио 5 – 30 мин</a:t>
                      </a:r>
                      <a:endParaRPr lang="bs-Latn-B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697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ПРИПРЕМАЊЕ ЗА НАСТАВУ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Нема НАСТАВНИХ ЈЕДИНИЦА. </a:t>
            </a:r>
            <a:r>
              <a:rPr lang="sr-Cyrl-CS" dirty="0" smtClean="0"/>
              <a:t>Разлика у </a:t>
            </a:r>
            <a:r>
              <a:rPr lang="hr-HR" dirty="0" smtClean="0"/>
              <a:t>начину </a:t>
            </a:r>
            <a:r>
              <a:rPr lang="sr-Cyrl-CS" dirty="0" smtClean="0"/>
              <a:t>планирања и припремања наставе усмјерена према „очекиваним исходима“ или „наставним јединицама“ је суштинска и важна. Прво, у НПП-у не постоји појам „наставна јединица“. Друго, у настави орјентисаној на „наставне јединице“, наставник има обавезу да реализује одређену „наставну јединицу“, (односно број НЈ), док у орјентацији према „очекиваним исходима“ наставница има обавезу да </a:t>
            </a:r>
            <a:r>
              <a:rPr lang="sr-Cyrl-CS" u="sng" dirty="0" smtClean="0"/>
              <a:t>оствари</a:t>
            </a:r>
            <a:r>
              <a:rPr lang="sr-Cyrl-CS" dirty="0" smtClean="0"/>
              <a:t> конкретан захтјев који је постављен за одређени час.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ПРИПРЕМАЊЕ ЗА НАСТАВУ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Дакле, у настави орјентисаној према „очекиваном исходу“ наставни садржаји </a:t>
            </a:r>
            <a:r>
              <a:rPr lang="sr-Cyrl-CS" u="sng" dirty="0" smtClean="0"/>
              <a:t>нису обавезни</a:t>
            </a:r>
            <a:r>
              <a:rPr lang="sr-Cyrl-CS" dirty="0" smtClean="0"/>
              <a:t> нити </a:t>
            </a:r>
            <a:r>
              <a:rPr lang="sr-Cyrl-CS" u="sng" dirty="0" smtClean="0"/>
              <a:t>стриктно прописани</a:t>
            </a:r>
            <a:r>
              <a:rPr lang="sr-Cyrl-CS" dirty="0" smtClean="0"/>
              <a:t>, али </a:t>
            </a:r>
            <a:r>
              <a:rPr lang="sr-Cyrl-CS" u="sng" dirty="0" smtClean="0"/>
              <a:t>јесте стриктно прописан очекивани исход</a:t>
            </a:r>
            <a:r>
              <a:rPr lang="sr-Cyrl-CS" dirty="0" smtClean="0"/>
              <a:t>. С тим у вези наставник може „очекивани исход“ да оствари помоћу једног или више садржаја, може сам да осмишљава садржаје и изворе учења, јер нема стриктног усмјерења на садржај, него на „очекивани исход“.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ПРИПРЕМАЊЕ ЗА НАСТАВУ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У функционалној писаној припреми</a:t>
            </a:r>
            <a:r>
              <a:rPr lang="hr-HR" dirty="0" smtClean="0"/>
              <a:t> је важно описати активности које су намијењени ученицима. </a:t>
            </a:r>
            <a:endParaRPr lang="en-US" dirty="0" smtClean="0"/>
          </a:p>
          <a:p>
            <a:r>
              <a:rPr lang="hr-HR" dirty="0" smtClean="0"/>
              <a:t>Ако понављамо раније научено онда кажемо: „неколико ученика ће одговорити на питања која будем поставио везана за то и то“... или: „сви ученици ће ријешити задатак“, „прочитати на НЛ, у уџбенику, присјетити се“... „један ученик ће испричати, остали слушати и допунити...“ „Одлични ученици ће описати, а остали поновити ...“ </a:t>
            </a:r>
            <a:endParaRPr lang="sr-Cyrl-RS" dirty="0" smtClean="0"/>
          </a:p>
          <a:p>
            <a:r>
              <a:rPr lang="hr-HR" dirty="0" smtClean="0"/>
              <a:t>Постоји безброј методичких начина...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399</TotalTime>
  <Words>1886</Words>
  <Application>Microsoft Office PowerPoint</Application>
  <PresentationFormat>On-screen Show (4:3)</PresentationFormat>
  <Paragraphs>184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 „Спремност наставника за стручно усавршавање“  Др Маринко Савић, просвјетни савјетник    Август, април 2019. године</vt:lpstr>
      <vt:lpstr>ЦИЉ: Подстицај и подршка за стварање школске културе која је усмјерена на мијењање постојеће праксе, односно, школске праксе која је усмјерена на побољшању квалитета рада школе у погледу в/о резултата. ЗАДАЦИ: 1. Анализа постојећег стања; 2. Упознавање са активностима које се предузимају у наведеном циљу; 3. Приједлози за будући рад.</vt:lpstr>
      <vt:lpstr>АНАЛИЗА ПОСТОЈЕЋЕГ СТАЊА 1. Планирање и припремање за наставу; 2. Огледни часови; 3. Анализа актуелне наставне праксе 4. Спремност за промјене и иновације у настави.</vt:lpstr>
      <vt:lpstr>ОПЕРАТИВНИ ПЛАН Један од примјера:  Мјесец:</vt:lpstr>
      <vt:lpstr>Логичан примјер оперативног плана Мјесец, бр. часова:___</vt:lpstr>
      <vt:lpstr>ПЛАНИРАЊЕ И ПРИПРЕМАЊЕ Један од примјера актуелне праксе</vt:lpstr>
      <vt:lpstr>ПРИПРЕМАЊЕ ЗА НАСТАВУ</vt:lpstr>
      <vt:lpstr>ПРИПРЕМАЊЕ ЗА НАСТАВУ</vt:lpstr>
      <vt:lpstr>ПРИПРЕМАЊЕ ЗА НАСТАВУ</vt:lpstr>
      <vt:lpstr>ПРИПРЕМАЊЕ ЗА НАСТАВУ</vt:lpstr>
      <vt:lpstr>ПРИПРЕМАЊЕ ЗА НАСТАВУ</vt:lpstr>
      <vt:lpstr>КОЛИКО СУ НАСТАВНИЦИ СПРЕМНИ НА ПРОМЈЕНЕ?</vt:lpstr>
      <vt:lpstr>Анализа актуелне праксе</vt:lpstr>
      <vt:lpstr>ГСИР, август 2018. године</vt:lpstr>
      <vt:lpstr> ПРИЈЕДЛОЗИ НА ГСИР У АВГУСТУ 2018. Г. ЗА УНАПРЕЂЕЊЕ НАСТАВЕ</vt:lpstr>
      <vt:lpstr>ПРИЈЕДЛОЗИ НА ГСИР У АВГУСТУ 2018. Г. ЗА УНАПРЕЂЕЊЕ НАСТАВЕ</vt:lpstr>
      <vt:lpstr>ПРИЈЕДЛОЗИ НА ГСИР У АВГУСТУ 2018. Г. ЗА УНАПРЕЂЕЊЕ НАСТАВЕ</vt:lpstr>
      <vt:lpstr>ПРИЈЕДЛОЗИ НА ГСИР У АВГУСТУ 2018. Г. ЗА УНАПРЕЂЕЊЕ НАСТАВЕ</vt:lpstr>
      <vt:lpstr>ПРИЈЕДЛОЗИ НА ГСИР У АВГУСТУ 2018. Г. ЗА УНАПРЕЂЕЊЕ НАСТАВЕ</vt:lpstr>
      <vt:lpstr>КОЛИКО НАСТАВНИЦИ ПРИХВАТАЈУ  НОВЕ ИДЕЈЕ?</vt:lpstr>
      <vt:lpstr>РЕЗУЛТАТИ ИСТРАЖИВАЊА</vt:lpstr>
      <vt:lpstr>РЕЗУЛТАТИ ИСТРАЖИВАЊА</vt:lpstr>
      <vt:lpstr>РЕЗУЛТАТИ ИСТРАЖИВАЊА</vt:lpstr>
      <vt:lpstr>РЕЗУЛТАТИ ИСТРАЖИВАЊА</vt:lpstr>
      <vt:lpstr>КОРИСТИ ОД “КАРТИ УЧЕНИКА”</vt:lpstr>
      <vt:lpstr>РАЗЛОЗИ НЕКОРИШЋЕЊА “КАРТИ УЧЕНИКА”</vt:lpstr>
      <vt:lpstr>КОРИСТИ ОД “ИСПИСНИЦЕ”</vt:lpstr>
      <vt:lpstr>КОРИСТИ ОД “ИСПИСНИЦЕ”</vt:lpstr>
      <vt:lpstr>КОРИСТИ ОД “ИСПИСНИЦЕ”</vt:lpstr>
      <vt:lpstr>РАЗЛОЗИ ЗА НЕКОРИШЋЕЊЕ  “КАРТИ УЧЕНИКА”</vt:lpstr>
      <vt:lpstr>ЗАКЉУЧАК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Др Маринко Савић, просвјетни савјетник</dc:title>
  <dc:creator>User</dc:creator>
  <cp:lastModifiedBy>Marinko Savic</cp:lastModifiedBy>
  <cp:revision>38</cp:revision>
  <dcterms:created xsi:type="dcterms:W3CDTF">2019-03-24T17:09:47Z</dcterms:created>
  <dcterms:modified xsi:type="dcterms:W3CDTF">2019-09-06T10:55:57Z</dcterms:modified>
</cp:coreProperties>
</file>